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handoutMasterIdLst>
    <p:handoutMasterId r:id="rId72"/>
  </p:handoutMasterIdLst>
  <p:sldIdLst>
    <p:sldId id="598" r:id="rId2"/>
    <p:sldId id="330" r:id="rId3"/>
    <p:sldId id="326" r:id="rId4"/>
    <p:sldId id="331" r:id="rId5"/>
    <p:sldId id="333" r:id="rId6"/>
    <p:sldId id="515" r:id="rId7"/>
    <p:sldId id="516" r:id="rId8"/>
    <p:sldId id="583" r:id="rId9"/>
    <p:sldId id="595" r:id="rId10"/>
    <p:sldId id="584" r:id="rId11"/>
    <p:sldId id="519" r:id="rId12"/>
    <p:sldId id="591" r:id="rId13"/>
    <p:sldId id="582" r:id="rId14"/>
    <p:sldId id="522" r:id="rId15"/>
    <p:sldId id="585" r:id="rId16"/>
    <p:sldId id="586" r:id="rId17"/>
    <p:sldId id="525" r:id="rId18"/>
    <p:sldId id="594" r:id="rId19"/>
    <p:sldId id="526" r:id="rId20"/>
    <p:sldId id="527" r:id="rId21"/>
    <p:sldId id="579" r:id="rId22"/>
    <p:sldId id="528" r:id="rId23"/>
    <p:sldId id="529" r:id="rId24"/>
    <p:sldId id="530" r:id="rId25"/>
    <p:sldId id="587" r:id="rId26"/>
    <p:sldId id="532" r:id="rId27"/>
    <p:sldId id="580" r:id="rId28"/>
    <p:sldId id="533" r:id="rId29"/>
    <p:sldId id="596" r:id="rId30"/>
    <p:sldId id="534" r:id="rId31"/>
    <p:sldId id="588" r:id="rId32"/>
    <p:sldId id="536" r:id="rId33"/>
    <p:sldId id="537" r:id="rId34"/>
    <p:sldId id="597" r:id="rId35"/>
    <p:sldId id="589" r:id="rId36"/>
    <p:sldId id="540" r:id="rId37"/>
    <p:sldId id="590" r:id="rId38"/>
    <p:sldId id="545" r:id="rId39"/>
    <p:sldId id="546" r:id="rId40"/>
    <p:sldId id="547" r:id="rId41"/>
    <p:sldId id="548" r:id="rId42"/>
    <p:sldId id="593" r:id="rId43"/>
    <p:sldId id="543" r:id="rId44"/>
    <p:sldId id="550" r:id="rId45"/>
    <p:sldId id="592" r:id="rId46"/>
    <p:sldId id="581" r:id="rId47"/>
    <p:sldId id="552" r:id="rId48"/>
    <p:sldId id="553" r:id="rId49"/>
    <p:sldId id="554" r:id="rId50"/>
    <p:sldId id="555" r:id="rId51"/>
    <p:sldId id="556" r:id="rId52"/>
    <p:sldId id="558" r:id="rId53"/>
    <p:sldId id="559" r:id="rId54"/>
    <p:sldId id="561" r:id="rId55"/>
    <p:sldId id="562" r:id="rId56"/>
    <p:sldId id="564" r:id="rId57"/>
    <p:sldId id="565" r:id="rId58"/>
    <p:sldId id="566" r:id="rId59"/>
    <p:sldId id="567" r:id="rId60"/>
    <p:sldId id="568" r:id="rId61"/>
    <p:sldId id="569" r:id="rId62"/>
    <p:sldId id="570" r:id="rId63"/>
    <p:sldId id="575" r:id="rId64"/>
    <p:sldId id="571" r:id="rId65"/>
    <p:sldId id="572" r:id="rId66"/>
    <p:sldId id="573" r:id="rId67"/>
    <p:sldId id="576" r:id="rId68"/>
    <p:sldId id="577" r:id="rId69"/>
    <p:sldId id="578" r:id="rId70"/>
  </p:sldIdLst>
  <p:sldSz cx="9144000" cy="6858000" type="screen4x3"/>
  <p:notesSz cx="7099300" cy="10234613"/>
  <p:defaultTextStyle>
    <a:defPPr>
      <a:defRPr lang="zh-CN"/>
    </a:defPPr>
    <a:lvl1pPr algn="l" rtl="0" eaLnBrk="0" fontAlgn="base" hangingPunct="0">
      <a:spcBef>
        <a:spcPct val="0"/>
      </a:spcBef>
      <a:spcAft>
        <a:spcPct val="0"/>
      </a:spcAft>
      <a:defRPr kumimoji="1" sz="2800" b="1" kern="1200">
        <a:solidFill>
          <a:srgbClr val="336600"/>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800" b="1" kern="1200">
        <a:solidFill>
          <a:srgbClr val="336600"/>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800" b="1" kern="1200">
        <a:solidFill>
          <a:srgbClr val="336600"/>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800" b="1" kern="1200">
        <a:solidFill>
          <a:srgbClr val="336600"/>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800" b="1" kern="1200">
        <a:solidFill>
          <a:srgbClr val="336600"/>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800" b="1" kern="1200">
        <a:solidFill>
          <a:srgbClr val="336600"/>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800" b="1" kern="1200">
        <a:solidFill>
          <a:srgbClr val="336600"/>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800" b="1" kern="1200">
        <a:solidFill>
          <a:srgbClr val="336600"/>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800" b="1" kern="1200">
        <a:solidFill>
          <a:srgbClr val="336600"/>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99"/>
    <a:srgbClr val="00FF00"/>
    <a:srgbClr val="0000FF"/>
    <a:srgbClr val="CC3300"/>
    <a:srgbClr val="660066"/>
    <a:srgbClr val="FF0000"/>
    <a:srgbClr val="660033"/>
    <a:srgbClr val="336600"/>
    <a:srgbClr val="99FFCC"/>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06" autoAdjust="0"/>
    <p:restoredTop sz="93997" autoAdjust="0"/>
  </p:normalViewPr>
  <p:slideViewPr>
    <p:cSldViewPr>
      <p:cViewPr varScale="1">
        <p:scale>
          <a:sx n="107" d="100"/>
          <a:sy n="107" d="100"/>
        </p:scale>
        <p:origin x="1941" y="9"/>
      </p:cViewPr>
      <p:guideLst>
        <p:guide orient="horz" pos="2160"/>
        <p:guide pos="2880"/>
      </p:guideLst>
    </p:cSldViewPr>
  </p:slideViewPr>
  <p:outlineViewPr>
    <p:cViewPr>
      <p:scale>
        <a:sx n="33" d="100"/>
        <a:sy n="33" d="100"/>
      </p:scale>
      <p:origin x="0" y="-763"/>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56" d="100"/>
          <a:sy n="56" d="100"/>
        </p:scale>
        <p:origin x="3235" y="6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emf"/><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image" Target="../media/image36.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3.emf"/><Relationship Id="rId1" Type="http://schemas.openxmlformats.org/officeDocument/2006/relationships/image" Target="../media/image56.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image" Target="../media/image64.e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image" Target="../media/image67.wmf"/><Relationship Id="rId4" Type="http://schemas.openxmlformats.org/officeDocument/2006/relationships/image" Target="../media/image7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image" Target="../media/image73.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emf"/><Relationship Id="rId1" Type="http://schemas.openxmlformats.org/officeDocument/2006/relationships/image" Target="../media/image86.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emf"/><Relationship Id="rId1" Type="http://schemas.openxmlformats.org/officeDocument/2006/relationships/image" Target="../media/image90.emf"/><Relationship Id="rId4" Type="http://schemas.openxmlformats.org/officeDocument/2006/relationships/image" Target="../media/image93.e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emf"/><Relationship Id="rId1" Type="http://schemas.openxmlformats.org/officeDocument/2006/relationships/image" Target="../media/image94.emf"/><Relationship Id="rId6" Type="http://schemas.openxmlformats.org/officeDocument/2006/relationships/image" Target="../media/image99.emf"/><Relationship Id="rId5" Type="http://schemas.openxmlformats.org/officeDocument/2006/relationships/image" Target="../media/image98.emf"/><Relationship Id="rId4" Type="http://schemas.openxmlformats.org/officeDocument/2006/relationships/image" Target="../media/image97.e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image" Target="../media/image104.wmf"/><Relationship Id="rId1" Type="http://schemas.openxmlformats.org/officeDocument/2006/relationships/image" Target="../media/image103.wmf"/><Relationship Id="rId4" Type="http://schemas.openxmlformats.org/officeDocument/2006/relationships/image" Target="../media/image106.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09.emf"/><Relationship Id="rId7" Type="http://schemas.openxmlformats.org/officeDocument/2006/relationships/image" Target="../media/image113.emf"/><Relationship Id="rId2" Type="http://schemas.openxmlformats.org/officeDocument/2006/relationships/image" Target="../media/image108.emf"/><Relationship Id="rId1" Type="http://schemas.openxmlformats.org/officeDocument/2006/relationships/image" Target="../media/image107.emf"/><Relationship Id="rId6" Type="http://schemas.openxmlformats.org/officeDocument/2006/relationships/image" Target="../media/image112.emf"/><Relationship Id="rId5" Type="http://schemas.openxmlformats.org/officeDocument/2006/relationships/image" Target="../media/image111.emf"/><Relationship Id="rId4" Type="http://schemas.openxmlformats.org/officeDocument/2006/relationships/image" Target="../media/image110.e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image" Target="../media/image115.emf"/><Relationship Id="rId1" Type="http://schemas.openxmlformats.org/officeDocument/2006/relationships/image" Target="../media/image114.wmf"/><Relationship Id="rId5" Type="http://schemas.openxmlformats.org/officeDocument/2006/relationships/image" Target="../media/image118.emf"/><Relationship Id="rId4" Type="http://schemas.openxmlformats.org/officeDocument/2006/relationships/image" Target="../media/image117.e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image" Target="../media/image119.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21.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 Id="rId4" Type="http://schemas.openxmlformats.org/officeDocument/2006/relationships/image" Target="../media/image15.e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24.wmf"/><Relationship Id="rId1" Type="http://schemas.openxmlformats.org/officeDocument/2006/relationships/image" Target="../media/image123.e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image" Target="../media/image127.emf"/><Relationship Id="rId1" Type="http://schemas.openxmlformats.org/officeDocument/2006/relationships/image" Target="../media/image126.e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32.emf"/><Relationship Id="rId2" Type="http://schemas.openxmlformats.org/officeDocument/2006/relationships/image" Target="../media/image131.emf"/><Relationship Id="rId1" Type="http://schemas.openxmlformats.org/officeDocument/2006/relationships/image" Target="../media/image130.emf"/><Relationship Id="rId4" Type="http://schemas.openxmlformats.org/officeDocument/2006/relationships/image" Target="../media/image133.e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36.emf"/><Relationship Id="rId1" Type="http://schemas.openxmlformats.org/officeDocument/2006/relationships/image" Target="../media/image135.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38.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43.wmf"/><Relationship Id="rId2" Type="http://schemas.openxmlformats.org/officeDocument/2006/relationships/image" Target="../media/image142.wmf"/><Relationship Id="rId1" Type="http://schemas.openxmlformats.org/officeDocument/2006/relationships/image" Target="../media/image141.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44.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45.w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147.emf"/><Relationship Id="rId1" Type="http://schemas.openxmlformats.org/officeDocument/2006/relationships/image" Target="../media/image146.e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50.emf"/><Relationship Id="rId2" Type="http://schemas.openxmlformats.org/officeDocument/2006/relationships/image" Target="../media/image149.wmf"/><Relationship Id="rId1" Type="http://schemas.openxmlformats.org/officeDocument/2006/relationships/image" Target="../media/image14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17.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image" Target="../media/image19.emf"/><Relationship Id="rId4" Type="http://schemas.openxmlformats.org/officeDocument/2006/relationships/image" Target="../media/image2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wmf"/><Relationship Id="rId1" Type="http://schemas.openxmlformats.org/officeDocument/2006/relationships/image" Target="../media/image27.emf"/><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E29BB4BC-F2CE-425E-9FB6-1EAE5E440601}"/>
              </a:ext>
            </a:extLst>
          </p:cNvPr>
          <p:cNvSpPr>
            <a:spLocks noGrp="1" noChangeArrowheads="1"/>
          </p:cNvSpPr>
          <p:nvPr>
            <p:ph type="hdr" sz="quarter"/>
          </p:nvPr>
        </p:nvSpPr>
        <p:spPr bwMode="auto">
          <a:xfrm>
            <a:off x="0" y="0"/>
            <a:ext cx="3076575" cy="511175"/>
          </a:xfrm>
          <a:prstGeom prst="rect">
            <a:avLst/>
          </a:prstGeom>
          <a:noFill/>
          <a:ln w="9525">
            <a:noFill/>
            <a:miter lim="800000"/>
            <a:headEnd/>
            <a:tailEnd/>
          </a:ln>
        </p:spPr>
        <p:txBody>
          <a:bodyPr vert="horz" wrap="square" lIns="99044" tIns="49522" rIns="99044" bIns="49522" numCol="1" anchor="t" anchorCtr="0" compatLnSpc="1">
            <a:prstTxWarp prst="textNoShape">
              <a:avLst/>
            </a:prstTxWarp>
          </a:bodyPr>
          <a:lstStyle>
            <a:lvl1pPr defTabSz="990600" eaLnBrk="1" hangingPunct="1">
              <a:spcBef>
                <a:spcPct val="20000"/>
              </a:spcBef>
              <a:buFontTx/>
              <a:buChar char="•"/>
              <a:defRPr sz="1300">
                <a:latin typeface="宋体" pitchFamily="2" charset="-122"/>
              </a:defRPr>
            </a:lvl1pPr>
          </a:lstStyle>
          <a:p>
            <a:pPr>
              <a:defRPr/>
            </a:pPr>
            <a:endParaRPr lang="en-US" altLang="zh-CN"/>
          </a:p>
        </p:txBody>
      </p:sp>
      <p:sp>
        <p:nvSpPr>
          <p:cNvPr id="43011" name="Rectangle 3">
            <a:extLst>
              <a:ext uri="{FF2B5EF4-FFF2-40B4-BE49-F238E27FC236}">
                <a16:creationId xmlns:a16="http://schemas.microsoft.com/office/drawing/2014/main" id="{D3B5D45A-50F0-49A9-AEB5-76FAAF5A0016}"/>
              </a:ext>
            </a:extLst>
          </p:cNvPr>
          <p:cNvSpPr>
            <a:spLocks noGrp="1" noChangeArrowheads="1"/>
          </p:cNvSpPr>
          <p:nvPr>
            <p:ph type="dt" sz="quarter" idx="1"/>
          </p:nvPr>
        </p:nvSpPr>
        <p:spPr bwMode="auto">
          <a:xfrm>
            <a:off x="4022725" y="0"/>
            <a:ext cx="3076575" cy="511175"/>
          </a:xfrm>
          <a:prstGeom prst="rect">
            <a:avLst/>
          </a:prstGeom>
          <a:noFill/>
          <a:ln w="9525">
            <a:noFill/>
            <a:miter lim="800000"/>
            <a:headEnd/>
            <a:tailEnd/>
          </a:ln>
        </p:spPr>
        <p:txBody>
          <a:bodyPr vert="horz" wrap="square" lIns="99044" tIns="49522" rIns="99044" bIns="49522" numCol="1" anchor="t" anchorCtr="0" compatLnSpc="1">
            <a:prstTxWarp prst="textNoShape">
              <a:avLst/>
            </a:prstTxWarp>
          </a:bodyPr>
          <a:lstStyle>
            <a:lvl1pPr algn="r" defTabSz="990600" eaLnBrk="1" hangingPunct="1">
              <a:spcBef>
                <a:spcPct val="20000"/>
              </a:spcBef>
              <a:buFontTx/>
              <a:buChar char="•"/>
              <a:defRPr sz="1300">
                <a:latin typeface="宋体" pitchFamily="2" charset="-122"/>
              </a:defRPr>
            </a:lvl1pPr>
          </a:lstStyle>
          <a:p>
            <a:pPr>
              <a:defRPr/>
            </a:pPr>
            <a:endParaRPr lang="en-US" altLang="zh-CN"/>
          </a:p>
        </p:txBody>
      </p:sp>
      <p:sp>
        <p:nvSpPr>
          <p:cNvPr id="43012" name="Rectangle 4">
            <a:extLst>
              <a:ext uri="{FF2B5EF4-FFF2-40B4-BE49-F238E27FC236}">
                <a16:creationId xmlns:a16="http://schemas.microsoft.com/office/drawing/2014/main" id="{1FC66DC5-8A6D-490B-8C0C-49D4355DD30C}"/>
              </a:ext>
            </a:extLst>
          </p:cNvPr>
          <p:cNvSpPr>
            <a:spLocks noGrp="1" noChangeArrowheads="1"/>
          </p:cNvSpPr>
          <p:nvPr>
            <p:ph type="ftr" sz="quarter" idx="2"/>
          </p:nvPr>
        </p:nvSpPr>
        <p:spPr bwMode="auto">
          <a:xfrm>
            <a:off x="0" y="9723438"/>
            <a:ext cx="3076575" cy="511175"/>
          </a:xfrm>
          <a:prstGeom prst="rect">
            <a:avLst/>
          </a:prstGeom>
          <a:noFill/>
          <a:ln w="9525">
            <a:noFill/>
            <a:miter lim="800000"/>
            <a:headEnd/>
            <a:tailEnd/>
          </a:ln>
        </p:spPr>
        <p:txBody>
          <a:bodyPr vert="horz" wrap="square" lIns="99044" tIns="49522" rIns="99044" bIns="49522" numCol="1" anchor="b" anchorCtr="0" compatLnSpc="1">
            <a:prstTxWarp prst="textNoShape">
              <a:avLst/>
            </a:prstTxWarp>
          </a:bodyPr>
          <a:lstStyle>
            <a:lvl1pPr defTabSz="990600" eaLnBrk="1" hangingPunct="1">
              <a:spcBef>
                <a:spcPct val="20000"/>
              </a:spcBef>
              <a:buFontTx/>
              <a:buChar char="•"/>
              <a:defRPr sz="1300">
                <a:latin typeface="宋体" pitchFamily="2" charset="-122"/>
              </a:defRPr>
            </a:lvl1pPr>
          </a:lstStyle>
          <a:p>
            <a:pPr>
              <a:defRPr/>
            </a:pPr>
            <a:endParaRPr lang="en-US" altLang="zh-CN"/>
          </a:p>
        </p:txBody>
      </p:sp>
      <p:sp>
        <p:nvSpPr>
          <p:cNvPr id="43013" name="Rectangle 5">
            <a:extLst>
              <a:ext uri="{FF2B5EF4-FFF2-40B4-BE49-F238E27FC236}">
                <a16:creationId xmlns:a16="http://schemas.microsoft.com/office/drawing/2014/main" id="{F62D21E5-4172-4380-842C-9AA4AC4DBE79}"/>
              </a:ext>
            </a:extLst>
          </p:cNvPr>
          <p:cNvSpPr>
            <a:spLocks noGrp="1" noChangeArrowheads="1"/>
          </p:cNvSpPr>
          <p:nvPr>
            <p:ph type="sldNum" sz="quarter" idx="3"/>
          </p:nvPr>
        </p:nvSpPr>
        <p:spPr bwMode="auto">
          <a:xfrm>
            <a:off x="4022725" y="9723438"/>
            <a:ext cx="3076575" cy="511175"/>
          </a:xfrm>
          <a:prstGeom prst="rect">
            <a:avLst/>
          </a:prstGeom>
          <a:noFill/>
          <a:ln w="9525">
            <a:noFill/>
            <a:miter lim="800000"/>
            <a:headEnd/>
            <a:tailEnd/>
          </a:ln>
        </p:spPr>
        <p:txBody>
          <a:bodyPr vert="horz" wrap="square" lIns="99044" tIns="49522" rIns="99044" bIns="49522" numCol="1" anchor="b" anchorCtr="0" compatLnSpc="1">
            <a:prstTxWarp prst="textNoShape">
              <a:avLst/>
            </a:prstTxWarp>
          </a:bodyPr>
          <a:lstStyle>
            <a:lvl1pPr algn="r" defTabSz="990600" eaLnBrk="1" hangingPunct="1">
              <a:spcBef>
                <a:spcPct val="20000"/>
              </a:spcBef>
              <a:buFontTx/>
              <a:buChar char="•"/>
              <a:defRPr sz="1300">
                <a:latin typeface="宋体" panose="02010600030101010101" pitchFamily="2" charset="-122"/>
              </a:defRPr>
            </a:lvl1pPr>
          </a:lstStyle>
          <a:p>
            <a:pPr>
              <a:defRPr/>
            </a:pPr>
            <a:fld id="{81F463F3-AC87-4739-BAE4-81EF79A7BC07}" type="slidenum">
              <a:rPr lang="en-US" altLang="zh-CN"/>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71D37C70-6420-46AA-A9EE-0FF4942B5E14}"/>
              </a:ext>
            </a:extLst>
          </p:cNvPr>
          <p:cNvSpPr>
            <a:spLocks noGrp="1" noChangeArrowheads="1"/>
          </p:cNvSpPr>
          <p:nvPr>
            <p:ph type="hdr" sz="quarter"/>
          </p:nvPr>
        </p:nvSpPr>
        <p:spPr bwMode="auto">
          <a:xfrm>
            <a:off x="0" y="0"/>
            <a:ext cx="3076575" cy="511175"/>
          </a:xfrm>
          <a:prstGeom prst="rect">
            <a:avLst/>
          </a:prstGeom>
          <a:noFill/>
          <a:ln w="9525">
            <a:noFill/>
            <a:miter lim="800000"/>
            <a:headEnd/>
            <a:tailEnd/>
          </a:ln>
        </p:spPr>
        <p:txBody>
          <a:bodyPr vert="horz" wrap="square" lIns="99044" tIns="49522" rIns="99044" bIns="49522" numCol="1" anchor="t" anchorCtr="0" compatLnSpc="1">
            <a:prstTxWarp prst="textNoShape">
              <a:avLst/>
            </a:prstTxWarp>
          </a:bodyPr>
          <a:lstStyle>
            <a:lvl1pPr defTabSz="990600" eaLnBrk="1" hangingPunct="1">
              <a:defRPr sz="1300" b="0">
                <a:solidFill>
                  <a:schemeClr val="tx1"/>
                </a:solidFill>
              </a:defRPr>
            </a:lvl1pPr>
          </a:lstStyle>
          <a:p>
            <a:pPr>
              <a:defRPr/>
            </a:pPr>
            <a:endParaRPr lang="en-US" altLang="zh-CN"/>
          </a:p>
        </p:txBody>
      </p:sp>
      <p:sp>
        <p:nvSpPr>
          <p:cNvPr id="27651" name="Rectangle 3">
            <a:extLst>
              <a:ext uri="{FF2B5EF4-FFF2-40B4-BE49-F238E27FC236}">
                <a16:creationId xmlns:a16="http://schemas.microsoft.com/office/drawing/2014/main" id="{587F2E10-24E2-4357-956A-44BF82AAD604}"/>
              </a:ext>
            </a:extLst>
          </p:cNvPr>
          <p:cNvSpPr>
            <a:spLocks noGrp="1" noChangeArrowheads="1"/>
          </p:cNvSpPr>
          <p:nvPr>
            <p:ph type="dt" idx="1"/>
          </p:nvPr>
        </p:nvSpPr>
        <p:spPr bwMode="auto">
          <a:xfrm>
            <a:off x="4022725" y="0"/>
            <a:ext cx="3076575" cy="511175"/>
          </a:xfrm>
          <a:prstGeom prst="rect">
            <a:avLst/>
          </a:prstGeom>
          <a:noFill/>
          <a:ln w="9525">
            <a:noFill/>
            <a:miter lim="800000"/>
            <a:headEnd/>
            <a:tailEnd/>
          </a:ln>
        </p:spPr>
        <p:txBody>
          <a:bodyPr vert="horz" wrap="square" lIns="99044" tIns="49522" rIns="99044" bIns="49522" numCol="1" anchor="t" anchorCtr="0" compatLnSpc="1">
            <a:prstTxWarp prst="textNoShape">
              <a:avLst/>
            </a:prstTxWarp>
          </a:bodyPr>
          <a:lstStyle>
            <a:lvl1pPr algn="r" defTabSz="990600" eaLnBrk="1" hangingPunct="1">
              <a:defRPr sz="1300" b="0">
                <a:solidFill>
                  <a:schemeClr val="tx1"/>
                </a:solidFill>
              </a:defRPr>
            </a:lvl1pPr>
          </a:lstStyle>
          <a:p>
            <a:pPr>
              <a:defRPr/>
            </a:pPr>
            <a:endParaRPr lang="en-US" altLang="zh-CN"/>
          </a:p>
        </p:txBody>
      </p:sp>
      <p:sp>
        <p:nvSpPr>
          <p:cNvPr id="2052" name="Rectangle 4">
            <a:extLst>
              <a:ext uri="{FF2B5EF4-FFF2-40B4-BE49-F238E27FC236}">
                <a16:creationId xmlns:a16="http://schemas.microsoft.com/office/drawing/2014/main" id="{05052522-A196-47F3-94D7-A9F5F63D512A}"/>
              </a:ext>
            </a:extLst>
          </p:cNvPr>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3" name="Rectangle 5">
            <a:extLst>
              <a:ext uri="{FF2B5EF4-FFF2-40B4-BE49-F238E27FC236}">
                <a16:creationId xmlns:a16="http://schemas.microsoft.com/office/drawing/2014/main" id="{D2397560-5E70-45CD-AB21-D81D8148DBD3}"/>
              </a:ext>
            </a:extLst>
          </p:cNvPr>
          <p:cNvSpPr>
            <a:spLocks noGrp="1" noChangeArrowheads="1"/>
          </p:cNvSpPr>
          <p:nvPr>
            <p:ph type="body" sz="quarter" idx="3"/>
          </p:nvPr>
        </p:nvSpPr>
        <p:spPr bwMode="auto">
          <a:xfrm>
            <a:off x="946150" y="4862513"/>
            <a:ext cx="5207000" cy="4603750"/>
          </a:xfrm>
          <a:prstGeom prst="rect">
            <a:avLst/>
          </a:prstGeom>
          <a:noFill/>
          <a:ln w="9525">
            <a:noFill/>
            <a:miter lim="800000"/>
            <a:headEnd/>
            <a:tailEnd/>
          </a:ln>
        </p:spPr>
        <p:txBody>
          <a:bodyPr vert="horz" wrap="square" lIns="99044" tIns="49522" rIns="99044" bIns="49522"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7654" name="Rectangle 6">
            <a:extLst>
              <a:ext uri="{FF2B5EF4-FFF2-40B4-BE49-F238E27FC236}">
                <a16:creationId xmlns:a16="http://schemas.microsoft.com/office/drawing/2014/main" id="{F57E0987-D48F-4B8E-81D5-97EAB3278537}"/>
              </a:ext>
            </a:extLst>
          </p:cNvPr>
          <p:cNvSpPr>
            <a:spLocks noGrp="1" noChangeArrowheads="1"/>
          </p:cNvSpPr>
          <p:nvPr>
            <p:ph type="ftr" sz="quarter" idx="4"/>
          </p:nvPr>
        </p:nvSpPr>
        <p:spPr bwMode="auto">
          <a:xfrm>
            <a:off x="0" y="9723438"/>
            <a:ext cx="3076575" cy="511175"/>
          </a:xfrm>
          <a:prstGeom prst="rect">
            <a:avLst/>
          </a:prstGeom>
          <a:noFill/>
          <a:ln w="9525">
            <a:noFill/>
            <a:miter lim="800000"/>
            <a:headEnd/>
            <a:tailEnd/>
          </a:ln>
        </p:spPr>
        <p:txBody>
          <a:bodyPr vert="horz" wrap="square" lIns="99044" tIns="49522" rIns="99044" bIns="49522" numCol="1" anchor="b" anchorCtr="0" compatLnSpc="1">
            <a:prstTxWarp prst="textNoShape">
              <a:avLst/>
            </a:prstTxWarp>
          </a:bodyPr>
          <a:lstStyle>
            <a:lvl1pPr defTabSz="990600" eaLnBrk="1" hangingPunct="1">
              <a:defRPr sz="1300" b="0">
                <a:solidFill>
                  <a:schemeClr val="tx1"/>
                </a:solidFill>
              </a:defRPr>
            </a:lvl1pPr>
          </a:lstStyle>
          <a:p>
            <a:pPr>
              <a:defRPr/>
            </a:pPr>
            <a:endParaRPr lang="en-US" altLang="zh-CN"/>
          </a:p>
        </p:txBody>
      </p:sp>
      <p:sp>
        <p:nvSpPr>
          <p:cNvPr id="27655" name="Rectangle 7">
            <a:extLst>
              <a:ext uri="{FF2B5EF4-FFF2-40B4-BE49-F238E27FC236}">
                <a16:creationId xmlns:a16="http://schemas.microsoft.com/office/drawing/2014/main" id="{13E22FE7-16BB-431F-953D-234DDA773FA4}"/>
              </a:ext>
            </a:extLst>
          </p:cNvPr>
          <p:cNvSpPr>
            <a:spLocks noGrp="1" noChangeArrowheads="1"/>
          </p:cNvSpPr>
          <p:nvPr>
            <p:ph type="sldNum" sz="quarter" idx="5"/>
          </p:nvPr>
        </p:nvSpPr>
        <p:spPr bwMode="auto">
          <a:xfrm>
            <a:off x="4022725" y="9723438"/>
            <a:ext cx="3076575" cy="511175"/>
          </a:xfrm>
          <a:prstGeom prst="rect">
            <a:avLst/>
          </a:prstGeom>
          <a:noFill/>
          <a:ln w="9525">
            <a:noFill/>
            <a:miter lim="800000"/>
            <a:headEnd/>
            <a:tailEnd/>
          </a:ln>
        </p:spPr>
        <p:txBody>
          <a:bodyPr vert="horz" wrap="square" lIns="99044" tIns="49522" rIns="99044" bIns="49522" numCol="1" anchor="b" anchorCtr="0" compatLnSpc="1">
            <a:prstTxWarp prst="textNoShape">
              <a:avLst/>
            </a:prstTxWarp>
          </a:bodyPr>
          <a:lstStyle>
            <a:lvl1pPr algn="r" defTabSz="990600" eaLnBrk="1" hangingPunct="1">
              <a:defRPr sz="1300" b="0">
                <a:solidFill>
                  <a:schemeClr val="tx1"/>
                </a:solidFill>
              </a:defRPr>
            </a:lvl1pPr>
          </a:lstStyle>
          <a:p>
            <a:pPr>
              <a:defRPr/>
            </a:pPr>
            <a:fld id="{B914FA51-7D82-4DB0-A4A5-2839FF8536AD}"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a:extLst>
              <a:ext uri="{FF2B5EF4-FFF2-40B4-BE49-F238E27FC236}">
                <a16:creationId xmlns:a16="http://schemas.microsoft.com/office/drawing/2014/main" id="{EF9620E0-7C58-4A9A-A3A7-29DEAC133CA4}"/>
              </a:ext>
            </a:extLst>
          </p:cNvPr>
          <p:cNvSpPr>
            <a:spLocks noGrp="1" noRot="1" noChangeAspect="1" noChangeArrowheads="1" noTextEdit="1"/>
          </p:cNvSpPr>
          <p:nvPr>
            <p:ph type="sldImg"/>
          </p:nvPr>
        </p:nvSpPr>
        <p:spPr>
          <a:ln/>
        </p:spPr>
      </p:sp>
      <p:sp>
        <p:nvSpPr>
          <p:cNvPr id="17411" name="备注占位符 2">
            <a:extLst>
              <a:ext uri="{FF2B5EF4-FFF2-40B4-BE49-F238E27FC236}">
                <a16:creationId xmlns:a16="http://schemas.microsoft.com/office/drawing/2014/main" id="{17694E76-F51F-4B83-BD74-085F1627F0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7412" name="灯片编号占位符 3">
            <a:extLst>
              <a:ext uri="{FF2B5EF4-FFF2-40B4-BE49-F238E27FC236}">
                <a16:creationId xmlns:a16="http://schemas.microsoft.com/office/drawing/2014/main" id="{07D63BAC-ED8C-4A46-BCBD-9FDE6B7093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kumimoji="1" sz="2800" b="1">
                <a:solidFill>
                  <a:srgbClr val="336600"/>
                </a:solidFill>
                <a:latin typeface="Times New Roman" panose="02020603050405020304" pitchFamily="18" charset="0"/>
                <a:ea typeface="宋体" panose="02010600030101010101" pitchFamily="2" charset="-122"/>
              </a:defRPr>
            </a:lvl1pPr>
            <a:lvl2pPr marL="742950" indent="-285750" defTabSz="990600">
              <a:defRPr kumimoji="1" sz="2800" b="1">
                <a:solidFill>
                  <a:srgbClr val="336600"/>
                </a:solidFill>
                <a:latin typeface="Times New Roman" panose="02020603050405020304" pitchFamily="18" charset="0"/>
                <a:ea typeface="宋体" panose="02010600030101010101" pitchFamily="2" charset="-122"/>
              </a:defRPr>
            </a:lvl2pPr>
            <a:lvl3pPr marL="1143000" indent="-228600" defTabSz="990600">
              <a:defRPr kumimoji="1" sz="2800" b="1">
                <a:solidFill>
                  <a:srgbClr val="336600"/>
                </a:solidFill>
                <a:latin typeface="Times New Roman" panose="02020603050405020304" pitchFamily="18" charset="0"/>
                <a:ea typeface="宋体" panose="02010600030101010101" pitchFamily="2" charset="-122"/>
              </a:defRPr>
            </a:lvl3pPr>
            <a:lvl4pPr marL="1600200" indent="-228600" defTabSz="990600">
              <a:defRPr kumimoji="1" sz="2800" b="1">
                <a:solidFill>
                  <a:srgbClr val="336600"/>
                </a:solidFill>
                <a:latin typeface="Times New Roman" panose="02020603050405020304" pitchFamily="18" charset="0"/>
                <a:ea typeface="宋体" panose="02010600030101010101" pitchFamily="2" charset="-122"/>
              </a:defRPr>
            </a:lvl4pPr>
            <a:lvl5pPr marL="2057400" indent="-228600" defTabSz="990600">
              <a:defRPr kumimoji="1" sz="2800" b="1">
                <a:solidFill>
                  <a:srgbClr val="336600"/>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9pPr>
          </a:lstStyle>
          <a:p>
            <a:fld id="{83E68F52-B82C-425B-902D-700D8C11A8BF}" type="slidenum">
              <a:rPr lang="en-US" altLang="zh-CN" sz="1300" b="0" smtClean="0">
                <a:solidFill>
                  <a:schemeClr val="tx1"/>
                </a:solidFill>
              </a:rPr>
              <a:pPr/>
              <a:t>15</a:t>
            </a:fld>
            <a:endParaRPr lang="en-US" altLang="zh-CN" sz="1300" b="0">
              <a:solidFill>
                <a:schemeClr val="tx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a:extLst>
              <a:ext uri="{FF2B5EF4-FFF2-40B4-BE49-F238E27FC236}">
                <a16:creationId xmlns:a16="http://schemas.microsoft.com/office/drawing/2014/main" id="{BD3CCF03-96C0-4ACE-A251-3A20D417914E}"/>
              </a:ext>
            </a:extLst>
          </p:cNvPr>
          <p:cNvSpPr>
            <a:spLocks noGrp="1" noRot="1" noChangeAspect="1" noChangeArrowheads="1" noTextEdit="1"/>
          </p:cNvSpPr>
          <p:nvPr>
            <p:ph type="sldImg"/>
          </p:nvPr>
        </p:nvSpPr>
        <p:spPr>
          <a:ln/>
        </p:spPr>
      </p:sp>
      <p:sp>
        <p:nvSpPr>
          <p:cNvPr id="19459" name="备注占位符 2">
            <a:extLst>
              <a:ext uri="{FF2B5EF4-FFF2-40B4-BE49-F238E27FC236}">
                <a16:creationId xmlns:a16="http://schemas.microsoft.com/office/drawing/2014/main" id="{3182D4DD-8A97-4475-B065-30713698690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60" name="灯片编号占位符 3">
            <a:extLst>
              <a:ext uri="{FF2B5EF4-FFF2-40B4-BE49-F238E27FC236}">
                <a16:creationId xmlns:a16="http://schemas.microsoft.com/office/drawing/2014/main" id="{A03A1523-2241-4598-82FB-96A2D6D882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kumimoji="1" sz="2800" b="1">
                <a:solidFill>
                  <a:srgbClr val="336600"/>
                </a:solidFill>
                <a:latin typeface="Times New Roman" panose="02020603050405020304" pitchFamily="18" charset="0"/>
                <a:ea typeface="宋体" panose="02010600030101010101" pitchFamily="2" charset="-122"/>
              </a:defRPr>
            </a:lvl1pPr>
            <a:lvl2pPr marL="742950" indent="-285750" defTabSz="990600">
              <a:defRPr kumimoji="1" sz="2800" b="1">
                <a:solidFill>
                  <a:srgbClr val="336600"/>
                </a:solidFill>
                <a:latin typeface="Times New Roman" panose="02020603050405020304" pitchFamily="18" charset="0"/>
                <a:ea typeface="宋体" panose="02010600030101010101" pitchFamily="2" charset="-122"/>
              </a:defRPr>
            </a:lvl2pPr>
            <a:lvl3pPr marL="1143000" indent="-228600" defTabSz="990600">
              <a:defRPr kumimoji="1" sz="2800" b="1">
                <a:solidFill>
                  <a:srgbClr val="336600"/>
                </a:solidFill>
                <a:latin typeface="Times New Roman" panose="02020603050405020304" pitchFamily="18" charset="0"/>
                <a:ea typeface="宋体" panose="02010600030101010101" pitchFamily="2" charset="-122"/>
              </a:defRPr>
            </a:lvl3pPr>
            <a:lvl4pPr marL="1600200" indent="-228600" defTabSz="990600">
              <a:defRPr kumimoji="1" sz="2800" b="1">
                <a:solidFill>
                  <a:srgbClr val="336600"/>
                </a:solidFill>
                <a:latin typeface="Times New Roman" panose="02020603050405020304" pitchFamily="18" charset="0"/>
                <a:ea typeface="宋体" panose="02010600030101010101" pitchFamily="2" charset="-122"/>
              </a:defRPr>
            </a:lvl4pPr>
            <a:lvl5pPr marL="2057400" indent="-228600" defTabSz="990600">
              <a:defRPr kumimoji="1" sz="2800" b="1">
                <a:solidFill>
                  <a:srgbClr val="336600"/>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9pPr>
          </a:lstStyle>
          <a:p>
            <a:fld id="{4304458D-0387-4454-AEF2-8ACE146DD791}" type="slidenum">
              <a:rPr lang="en-US" altLang="zh-CN" sz="1300" b="0" smtClean="0">
                <a:solidFill>
                  <a:schemeClr val="tx1"/>
                </a:solidFill>
              </a:rPr>
              <a:pPr/>
              <a:t>16</a:t>
            </a:fld>
            <a:endParaRPr lang="en-US" altLang="zh-CN" sz="1300" b="0">
              <a:solidFill>
                <a:schemeClr val="tx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a:extLst>
              <a:ext uri="{FF2B5EF4-FFF2-40B4-BE49-F238E27FC236}">
                <a16:creationId xmlns:a16="http://schemas.microsoft.com/office/drawing/2014/main" id="{C9D104A8-853A-45F4-ADAF-5472CF11CC7C}"/>
              </a:ext>
            </a:extLst>
          </p:cNvPr>
          <p:cNvSpPr>
            <a:spLocks noGrp="1" noRot="1" noChangeAspect="1" noChangeArrowheads="1" noTextEdit="1"/>
          </p:cNvSpPr>
          <p:nvPr>
            <p:ph type="sldImg"/>
          </p:nvPr>
        </p:nvSpPr>
        <p:spPr>
          <a:ln/>
        </p:spPr>
      </p:sp>
      <p:sp>
        <p:nvSpPr>
          <p:cNvPr id="21507" name="备注占位符 2">
            <a:extLst>
              <a:ext uri="{FF2B5EF4-FFF2-40B4-BE49-F238E27FC236}">
                <a16:creationId xmlns:a16="http://schemas.microsoft.com/office/drawing/2014/main" id="{965362EB-6F95-4962-9C5B-A7661789F4E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508" name="灯片编号占位符 3">
            <a:extLst>
              <a:ext uri="{FF2B5EF4-FFF2-40B4-BE49-F238E27FC236}">
                <a16:creationId xmlns:a16="http://schemas.microsoft.com/office/drawing/2014/main" id="{B11086C6-176D-4CF0-9498-2AC068CCB78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kumimoji="1" sz="2800" b="1">
                <a:solidFill>
                  <a:srgbClr val="336600"/>
                </a:solidFill>
                <a:latin typeface="Times New Roman" panose="02020603050405020304" pitchFamily="18" charset="0"/>
                <a:ea typeface="宋体" panose="02010600030101010101" pitchFamily="2" charset="-122"/>
              </a:defRPr>
            </a:lvl1pPr>
            <a:lvl2pPr marL="742950" indent="-285750" defTabSz="990600">
              <a:defRPr kumimoji="1" sz="2800" b="1">
                <a:solidFill>
                  <a:srgbClr val="336600"/>
                </a:solidFill>
                <a:latin typeface="Times New Roman" panose="02020603050405020304" pitchFamily="18" charset="0"/>
                <a:ea typeface="宋体" panose="02010600030101010101" pitchFamily="2" charset="-122"/>
              </a:defRPr>
            </a:lvl2pPr>
            <a:lvl3pPr marL="1143000" indent="-228600" defTabSz="990600">
              <a:defRPr kumimoji="1" sz="2800" b="1">
                <a:solidFill>
                  <a:srgbClr val="336600"/>
                </a:solidFill>
                <a:latin typeface="Times New Roman" panose="02020603050405020304" pitchFamily="18" charset="0"/>
                <a:ea typeface="宋体" panose="02010600030101010101" pitchFamily="2" charset="-122"/>
              </a:defRPr>
            </a:lvl3pPr>
            <a:lvl4pPr marL="1600200" indent="-228600" defTabSz="990600">
              <a:defRPr kumimoji="1" sz="2800" b="1">
                <a:solidFill>
                  <a:srgbClr val="336600"/>
                </a:solidFill>
                <a:latin typeface="Times New Roman" panose="02020603050405020304" pitchFamily="18" charset="0"/>
                <a:ea typeface="宋体" panose="02010600030101010101" pitchFamily="2" charset="-122"/>
              </a:defRPr>
            </a:lvl4pPr>
            <a:lvl5pPr marL="2057400" indent="-228600" defTabSz="990600">
              <a:defRPr kumimoji="1" sz="2800" b="1">
                <a:solidFill>
                  <a:srgbClr val="336600"/>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9pPr>
          </a:lstStyle>
          <a:p>
            <a:fld id="{F178A80A-9674-47ED-81D1-C5BF0BBA12B4}" type="slidenum">
              <a:rPr lang="en-US" altLang="zh-CN" sz="1300" b="0" smtClean="0">
                <a:solidFill>
                  <a:schemeClr val="tx1"/>
                </a:solidFill>
              </a:rPr>
              <a:pPr/>
              <a:t>17</a:t>
            </a:fld>
            <a:endParaRPr lang="en-US" altLang="zh-CN" sz="1300" b="0">
              <a:solidFill>
                <a:schemeClr val="tx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a:extLst>
              <a:ext uri="{FF2B5EF4-FFF2-40B4-BE49-F238E27FC236}">
                <a16:creationId xmlns:a16="http://schemas.microsoft.com/office/drawing/2014/main" id="{23F03DD6-5EF4-4168-8342-B0FA6E74D59D}"/>
              </a:ext>
            </a:extLst>
          </p:cNvPr>
          <p:cNvSpPr>
            <a:spLocks noGrp="1" noRot="1" noChangeAspect="1" noChangeArrowheads="1" noTextEdit="1"/>
          </p:cNvSpPr>
          <p:nvPr>
            <p:ph type="sldImg"/>
          </p:nvPr>
        </p:nvSpPr>
        <p:spPr>
          <a:ln/>
        </p:spPr>
      </p:sp>
      <p:sp>
        <p:nvSpPr>
          <p:cNvPr id="23555" name="备注占位符 2">
            <a:extLst>
              <a:ext uri="{FF2B5EF4-FFF2-40B4-BE49-F238E27FC236}">
                <a16:creationId xmlns:a16="http://schemas.microsoft.com/office/drawing/2014/main" id="{8BA5048C-0CDF-4201-A52E-080A1ABBD3A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23556" name="灯片编号占位符 3">
            <a:extLst>
              <a:ext uri="{FF2B5EF4-FFF2-40B4-BE49-F238E27FC236}">
                <a16:creationId xmlns:a16="http://schemas.microsoft.com/office/drawing/2014/main" id="{5DA3D211-2F62-44BF-AD58-1069F5E98F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kumimoji="1" sz="2800" b="1">
                <a:solidFill>
                  <a:srgbClr val="336600"/>
                </a:solidFill>
                <a:latin typeface="Times New Roman" panose="02020603050405020304" pitchFamily="18" charset="0"/>
                <a:ea typeface="宋体" panose="02010600030101010101" pitchFamily="2" charset="-122"/>
              </a:defRPr>
            </a:lvl1pPr>
            <a:lvl2pPr marL="742950" indent="-285750" defTabSz="990600">
              <a:defRPr kumimoji="1" sz="2800" b="1">
                <a:solidFill>
                  <a:srgbClr val="336600"/>
                </a:solidFill>
                <a:latin typeface="Times New Roman" panose="02020603050405020304" pitchFamily="18" charset="0"/>
                <a:ea typeface="宋体" panose="02010600030101010101" pitchFamily="2" charset="-122"/>
              </a:defRPr>
            </a:lvl2pPr>
            <a:lvl3pPr marL="1143000" indent="-228600" defTabSz="990600">
              <a:defRPr kumimoji="1" sz="2800" b="1">
                <a:solidFill>
                  <a:srgbClr val="336600"/>
                </a:solidFill>
                <a:latin typeface="Times New Roman" panose="02020603050405020304" pitchFamily="18" charset="0"/>
                <a:ea typeface="宋体" panose="02010600030101010101" pitchFamily="2" charset="-122"/>
              </a:defRPr>
            </a:lvl3pPr>
            <a:lvl4pPr marL="1600200" indent="-228600" defTabSz="990600">
              <a:defRPr kumimoji="1" sz="2800" b="1">
                <a:solidFill>
                  <a:srgbClr val="336600"/>
                </a:solidFill>
                <a:latin typeface="Times New Roman" panose="02020603050405020304" pitchFamily="18" charset="0"/>
                <a:ea typeface="宋体" panose="02010600030101010101" pitchFamily="2" charset="-122"/>
              </a:defRPr>
            </a:lvl4pPr>
            <a:lvl5pPr marL="2057400" indent="-228600" defTabSz="990600">
              <a:defRPr kumimoji="1" sz="2800" b="1">
                <a:solidFill>
                  <a:srgbClr val="336600"/>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9pPr>
          </a:lstStyle>
          <a:p>
            <a:fld id="{2E9C881E-7197-4CFB-98F6-C5491C6CCC9C}" type="slidenum">
              <a:rPr lang="en-US" altLang="zh-CN" sz="1300" b="0" smtClean="0">
                <a:solidFill>
                  <a:schemeClr val="tx1"/>
                </a:solidFill>
              </a:rPr>
              <a:pPr/>
              <a:t>18</a:t>
            </a:fld>
            <a:endParaRPr lang="en-US" altLang="zh-CN" sz="1300" b="0">
              <a:solidFill>
                <a:schemeClr val="tx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a:extLst>
              <a:ext uri="{FF2B5EF4-FFF2-40B4-BE49-F238E27FC236}">
                <a16:creationId xmlns:a16="http://schemas.microsoft.com/office/drawing/2014/main" id="{67A694EA-92CD-4EA0-96B5-124AB2C3D740}"/>
              </a:ext>
            </a:extLst>
          </p:cNvPr>
          <p:cNvSpPr>
            <a:spLocks noGrp="1" noRot="1" noChangeAspect="1" noChangeArrowheads="1" noTextEdit="1"/>
          </p:cNvSpPr>
          <p:nvPr>
            <p:ph type="sldImg"/>
          </p:nvPr>
        </p:nvSpPr>
        <p:spPr>
          <a:ln/>
        </p:spPr>
      </p:sp>
      <p:sp>
        <p:nvSpPr>
          <p:cNvPr id="25603" name="备注占位符 2">
            <a:extLst>
              <a:ext uri="{FF2B5EF4-FFF2-40B4-BE49-F238E27FC236}">
                <a16:creationId xmlns:a16="http://schemas.microsoft.com/office/drawing/2014/main" id="{0EA24E35-0061-43A1-BA53-C10AC17B59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04" name="灯片编号占位符 3">
            <a:extLst>
              <a:ext uri="{FF2B5EF4-FFF2-40B4-BE49-F238E27FC236}">
                <a16:creationId xmlns:a16="http://schemas.microsoft.com/office/drawing/2014/main" id="{A470315A-2967-4A8D-8A55-2831B5B7BB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kumimoji="1" sz="2800" b="1">
                <a:solidFill>
                  <a:srgbClr val="336600"/>
                </a:solidFill>
                <a:latin typeface="Times New Roman" panose="02020603050405020304" pitchFamily="18" charset="0"/>
                <a:ea typeface="宋体" panose="02010600030101010101" pitchFamily="2" charset="-122"/>
              </a:defRPr>
            </a:lvl1pPr>
            <a:lvl2pPr marL="742950" indent="-285750" defTabSz="990600">
              <a:defRPr kumimoji="1" sz="2800" b="1">
                <a:solidFill>
                  <a:srgbClr val="336600"/>
                </a:solidFill>
                <a:latin typeface="Times New Roman" panose="02020603050405020304" pitchFamily="18" charset="0"/>
                <a:ea typeface="宋体" panose="02010600030101010101" pitchFamily="2" charset="-122"/>
              </a:defRPr>
            </a:lvl2pPr>
            <a:lvl3pPr marL="1143000" indent="-228600" defTabSz="990600">
              <a:defRPr kumimoji="1" sz="2800" b="1">
                <a:solidFill>
                  <a:srgbClr val="336600"/>
                </a:solidFill>
                <a:latin typeface="Times New Roman" panose="02020603050405020304" pitchFamily="18" charset="0"/>
                <a:ea typeface="宋体" panose="02010600030101010101" pitchFamily="2" charset="-122"/>
              </a:defRPr>
            </a:lvl3pPr>
            <a:lvl4pPr marL="1600200" indent="-228600" defTabSz="990600">
              <a:defRPr kumimoji="1" sz="2800" b="1">
                <a:solidFill>
                  <a:srgbClr val="336600"/>
                </a:solidFill>
                <a:latin typeface="Times New Roman" panose="02020603050405020304" pitchFamily="18" charset="0"/>
                <a:ea typeface="宋体" panose="02010600030101010101" pitchFamily="2" charset="-122"/>
              </a:defRPr>
            </a:lvl4pPr>
            <a:lvl5pPr marL="2057400" indent="-228600" defTabSz="990600">
              <a:defRPr kumimoji="1" sz="2800" b="1">
                <a:solidFill>
                  <a:srgbClr val="336600"/>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9pPr>
          </a:lstStyle>
          <a:p>
            <a:fld id="{2A13BD24-55F5-4882-843E-E8D05E579BFD}" type="slidenum">
              <a:rPr lang="en-US" altLang="zh-CN" sz="1300" b="0" smtClean="0">
                <a:solidFill>
                  <a:schemeClr val="tx1"/>
                </a:solidFill>
              </a:rPr>
              <a:pPr/>
              <a:t>19</a:t>
            </a:fld>
            <a:endParaRPr lang="en-US" altLang="zh-CN" sz="1300" b="0">
              <a:solidFill>
                <a:schemeClr val="tx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id="{0B2B1487-1600-44F2-8618-BA05E6C84381}"/>
              </a:ext>
            </a:extLst>
          </p:cNvPr>
          <p:cNvSpPr>
            <a:spLocks noGrp="1" noRot="1" noChangeAspect="1" noChangeArrowheads="1" noTextEdit="1"/>
          </p:cNvSpPr>
          <p:nvPr>
            <p:ph type="sldImg"/>
          </p:nvPr>
        </p:nvSpPr>
        <p:spPr>
          <a:ln/>
        </p:spPr>
      </p:sp>
      <p:sp>
        <p:nvSpPr>
          <p:cNvPr id="27651" name="备注占位符 2">
            <a:extLst>
              <a:ext uri="{FF2B5EF4-FFF2-40B4-BE49-F238E27FC236}">
                <a16:creationId xmlns:a16="http://schemas.microsoft.com/office/drawing/2014/main" id="{A570058F-976B-4C63-B88F-D7FB3D142F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7652" name="灯片编号占位符 3">
            <a:extLst>
              <a:ext uri="{FF2B5EF4-FFF2-40B4-BE49-F238E27FC236}">
                <a16:creationId xmlns:a16="http://schemas.microsoft.com/office/drawing/2014/main" id="{FEB42F18-A569-4943-B46B-86ACEE7D77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kumimoji="1" sz="2800" b="1">
                <a:solidFill>
                  <a:srgbClr val="336600"/>
                </a:solidFill>
                <a:latin typeface="Times New Roman" panose="02020603050405020304" pitchFamily="18" charset="0"/>
                <a:ea typeface="宋体" panose="02010600030101010101" pitchFamily="2" charset="-122"/>
              </a:defRPr>
            </a:lvl1pPr>
            <a:lvl2pPr marL="742950" indent="-285750" defTabSz="990600">
              <a:defRPr kumimoji="1" sz="2800" b="1">
                <a:solidFill>
                  <a:srgbClr val="336600"/>
                </a:solidFill>
                <a:latin typeface="Times New Roman" panose="02020603050405020304" pitchFamily="18" charset="0"/>
                <a:ea typeface="宋体" panose="02010600030101010101" pitchFamily="2" charset="-122"/>
              </a:defRPr>
            </a:lvl2pPr>
            <a:lvl3pPr marL="1143000" indent="-228600" defTabSz="990600">
              <a:defRPr kumimoji="1" sz="2800" b="1">
                <a:solidFill>
                  <a:srgbClr val="336600"/>
                </a:solidFill>
                <a:latin typeface="Times New Roman" panose="02020603050405020304" pitchFamily="18" charset="0"/>
                <a:ea typeface="宋体" panose="02010600030101010101" pitchFamily="2" charset="-122"/>
              </a:defRPr>
            </a:lvl3pPr>
            <a:lvl4pPr marL="1600200" indent="-228600" defTabSz="990600">
              <a:defRPr kumimoji="1" sz="2800" b="1">
                <a:solidFill>
                  <a:srgbClr val="336600"/>
                </a:solidFill>
                <a:latin typeface="Times New Roman" panose="02020603050405020304" pitchFamily="18" charset="0"/>
                <a:ea typeface="宋体" panose="02010600030101010101" pitchFamily="2" charset="-122"/>
              </a:defRPr>
            </a:lvl4pPr>
            <a:lvl5pPr marL="2057400" indent="-228600" defTabSz="990600">
              <a:defRPr kumimoji="1" sz="2800" b="1">
                <a:solidFill>
                  <a:srgbClr val="336600"/>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9pPr>
          </a:lstStyle>
          <a:p>
            <a:fld id="{82378818-3E30-4FCF-B062-53BF7CF57B36}" type="slidenum">
              <a:rPr lang="en-US" altLang="zh-CN" sz="1300" b="0" smtClean="0">
                <a:solidFill>
                  <a:schemeClr val="tx1"/>
                </a:solidFill>
              </a:rPr>
              <a:pPr/>
              <a:t>20</a:t>
            </a:fld>
            <a:endParaRPr lang="en-US" altLang="zh-CN" sz="1300" b="0">
              <a:solidFill>
                <a:schemeClr val="tx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808995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606870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811350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776387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32781977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4709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782708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84888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71982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649298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678818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ext Box 8">
            <a:extLst>
              <a:ext uri="{FF2B5EF4-FFF2-40B4-BE49-F238E27FC236}">
                <a16:creationId xmlns:a16="http://schemas.microsoft.com/office/drawing/2014/main" id="{CC9A5ADD-BC0E-497E-A58B-6D574DF95681}"/>
              </a:ext>
            </a:extLst>
          </p:cNvPr>
          <p:cNvSpPr txBox="1">
            <a:spLocks noChangeArrowheads="1"/>
          </p:cNvSpPr>
          <p:nvPr/>
        </p:nvSpPr>
        <p:spPr bwMode="auto">
          <a:xfrm>
            <a:off x="4267200" y="5791200"/>
            <a:ext cx="4724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b="1">
                <a:solidFill>
                  <a:srgbClr val="336600"/>
                </a:solidFill>
                <a:latin typeface="Times New Roman" panose="02020603050405020304" pitchFamily="18" charset="0"/>
                <a:ea typeface="宋体" panose="02010600030101010101" pitchFamily="2" charset="-122"/>
              </a:defRPr>
            </a:lvl1pPr>
            <a:lvl2pPr marL="742950" indent="-285750">
              <a:defRPr kumimoji="1" sz="2800" b="1">
                <a:solidFill>
                  <a:srgbClr val="336600"/>
                </a:solidFill>
                <a:latin typeface="Times New Roman" panose="02020603050405020304" pitchFamily="18" charset="0"/>
                <a:ea typeface="宋体" panose="02010600030101010101" pitchFamily="2" charset="-122"/>
              </a:defRPr>
            </a:lvl2pPr>
            <a:lvl3pPr marL="1143000" indent="-228600">
              <a:defRPr kumimoji="1" sz="2800" b="1">
                <a:solidFill>
                  <a:srgbClr val="336600"/>
                </a:solidFill>
                <a:latin typeface="Times New Roman" panose="02020603050405020304" pitchFamily="18" charset="0"/>
                <a:ea typeface="宋体" panose="02010600030101010101" pitchFamily="2" charset="-122"/>
              </a:defRPr>
            </a:lvl3pPr>
            <a:lvl4pPr marL="1600200" indent="-228600">
              <a:defRPr kumimoji="1" sz="2800" b="1">
                <a:solidFill>
                  <a:srgbClr val="336600"/>
                </a:solidFill>
                <a:latin typeface="Times New Roman" panose="02020603050405020304" pitchFamily="18" charset="0"/>
                <a:ea typeface="宋体" panose="02010600030101010101" pitchFamily="2" charset="-122"/>
              </a:defRPr>
            </a:lvl4pPr>
            <a:lvl5pPr marL="2057400" indent="-228600">
              <a:defRPr kumimoji="1" sz="2800" b="1">
                <a:solidFill>
                  <a:srgbClr val="3366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9pPr>
          </a:lstStyle>
          <a:p>
            <a:pPr eaLnBrk="1" hangingPunct="1">
              <a:spcBef>
                <a:spcPct val="50000"/>
              </a:spcBef>
              <a:buFontTx/>
              <a:buChar char="•"/>
              <a:defRPr/>
            </a:pPr>
            <a:endParaRPr lang="zh-CN" altLang="zh-CN">
              <a:latin typeface="宋体" panose="02010600030101010101" pitchFamily="2" charset="-122"/>
            </a:endParaRPr>
          </a:p>
        </p:txBody>
      </p:sp>
      <p:sp>
        <p:nvSpPr>
          <p:cNvPr id="1027" name="Text Box 9">
            <a:extLst>
              <a:ext uri="{FF2B5EF4-FFF2-40B4-BE49-F238E27FC236}">
                <a16:creationId xmlns:a16="http://schemas.microsoft.com/office/drawing/2014/main" id="{6AA36060-56B2-4264-A220-354E0310ED42}"/>
              </a:ext>
            </a:extLst>
          </p:cNvPr>
          <p:cNvSpPr txBox="1">
            <a:spLocks noChangeArrowheads="1"/>
          </p:cNvSpPr>
          <p:nvPr/>
        </p:nvSpPr>
        <p:spPr bwMode="auto">
          <a:xfrm>
            <a:off x="3276600" y="5867400"/>
            <a:ext cx="510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b="1">
                <a:solidFill>
                  <a:srgbClr val="336600"/>
                </a:solidFill>
                <a:latin typeface="Times New Roman" panose="02020603050405020304" pitchFamily="18" charset="0"/>
                <a:ea typeface="宋体" panose="02010600030101010101" pitchFamily="2" charset="-122"/>
              </a:defRPr>
            </a:lvl1pPr>
            <a:lvl2pPr marL="742950" indent="-285750">
              <a:defRPr kumimoji="1" sz="2800" b="1">
                <a:solidFill>
                  <a:srgbClr val="336600"/>
                </a:solidFill>
                <a:latin typeface="Times New Roman" panose="02020603050405020304" pitchFamily="18" charset="0"/>
                <a:ea typeface="宋体" panose="02010600030101010101" pitchFamily="2" charset="-122"/>
              </a:defRPr>
            </a:lvl2pPr>
            <a:lvl3pPr marL="1143000" indent="-228600">
              <a:defRPr kumimoji="1" sz="2800" b="1">
                <a:solidFill>
                  <a:srgbClr val="336600"/>
                </a:solidFill>
                <a:latin typeface="Times New Roman" panose="02020603050405020304" pitchFamily="18" charset="0"/>
                <a:ea typeface="宋体" panose="02010600030101010101" pitchFamily="2" charset="-122"/>
              </a:defRPr>
            </a:lvl3pPr>
            <a:lvl4pPr marL="1600200" indent="-228600">
              <a:defRPr kumimoji="1" sz="2800" b="1">
                <a:solidFill>
                  <a:srgbClr val="336600"/>
                </a:solidFill>
                <a:latin typeface="Times New Roman" panose="02020603050405020304" pitchFamily="18" charset="0"/>
                <a:ea typeface="宋体" panose="02010600030101010101" pitchFamily="2" charset="-122"/>
              </a:defRPr>
            </a:lvl4pPr>
            <a:lvl5pPr marL="2057400" indent="-228600">
              <a:defRPr kumimoji="1" sz="2800" b="1">
                <a:solidFill>
                  <a:srgbClr val="3366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9pPr>
          </a:lstStyle>
          <a:p>
            <a:pPr eaLnBrk="1" hangingPunct="1">
              <a:spcBef>
                <a:spcPct val="50000"/>
              </a:spcBef>
              <a:defRPr/>
            </a:pPr>
            <a:endParaRPr lang="zh-CN" altLang="zh-CN">
              <a:latin typeface="宋体" panose="02010600030101010101" pitchFamily="2" charset="-122"/>
            </a:endParaRPr>
          </a:p>
        </p:txBody>
      </p:sp>
      <p:sp>
        <p:nvSpPr>
          <p:cNvPr id="1028" name="Text Box 10">
            <a:extLst>
              <a:ext uri="{FF2B5EF4-FFF2-40B4-BE49-F238E27FC236}">
                <a16:creationId xmlns:a16="http://schemas.microsoft.com/office/drawing/2014/main" id="{BE3BB371-50EA-440E-AD62-0CB967DBB177}"/>
              </a:ext>
            </a:extLst>
          </p:cNvPr>
          <p:cNvSpPr txBox="1">
            <a:spLocks noChangeArrowheads="1"/>
          </p:cNvSpPr>
          <p:nvPr/>
        </p:nvSpPr>
        <p:spPr bwMode="auto">
          <a:xfrm>
            <a:off x="50800" y="6650038"/>
            <a:ext cx="90932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kumimoji="1" sz="2800" b="1">
                <a:solidFill>
                  <a:srgbClr val="336600"/>
                </a:solidFill>
                <a:latin typeface="Times New Roman" panose="02020603050405020304" pitchFamily="18" charset="0"/>
                <a:ea typeface="宋体" panose="02010600030101010101" pitchFamily="2" charset="-122"/>
              </a:defRPr>
            </a:lvl1pPr>
            <a:lvl2pPr marL="742950" indent="-285750">
              <a:defRPr kumimoji="1" sz="2800" b="1">
                <a:solidFill>
                  <a:srgbClr val="336600"/>
                </a:solidFill>
                <a:latin typeface="Times New Roman" panose="02020603050405020304" pitchFamily="18" charset="0"/>
                <a:ea typeface="宋体" panose="02010600030101010101" pitchFamily="2" charset="-122"/>
              </a:defRPr>
            </a:lvl2pPr>
            <a:lvl3pPr marL="1143000" indent="-228600">
              <a:defRPr kumimoji="1" sz="2800" b="1">
                <a:solidFill>
                  <a:srgbClr val="336600"/>
                </a:solidFill>
                <a:latin typeface="Times New Roman" panose="02020603050405020304" pitchFamily="18" charset="0"/>
                <a:ea typeface="宋体" panose="02010600030101010101" pitchFamily="2" charset="-122"/>
              </a:defRPr>
            </a:lvl3pPr>
            <a:lvl4pPr marL="1600200" indent="-228600">
              <a:defRPr kumimoji="1" sz="2800" b="1">
                <a:solidFill>
                  <a:srgbClr val="336600"/>
                </a:solidFill>
                <a:latin typeface="Times New Roman" panose="02020603050405020304" pitchFamily="18" charset="0"/>
                <a:ea typeface="宋体" panose="02010600030101010101" pitchFamily="2" charset="-122"/>
              </a:defRPr>
            </a:lvl4pPr>
            <a:lvl5pPr marL="2057400" indent="-228600">
              <a:defRPr kumimoji="1" sz="2800" b="1">
                <a:solidFill>
                  <a:srgbClr val="3366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9pPr>
          </a:lstStyle>
          <a:p>
            <a:pPr eaLnBrk="1" hangingPunct="1">
              <a:spcBef>
                <a:spcPct val="50000"/>
              </a:spcBef>
              <a:defRPr/>
            </a:pPr>
            <a:r>
              <a:rPr lang="en-US" altLang="zh-CN" sz="1200" b="0">
                <a:solidFill>
                  <a:srgbClr val="33CCCC"/>
                </a:solidFill>
                <a:latin typeface="Monotype Corsiva" panose="03010101010201010101" pitchFamily="66" charset="0"/>
              </a:rPr>
              <a:t>Wei , dongxing   </a:t>
            </a:r>
            <a:r>
              <a:rPr lang="en-US" altLang="zh-CN" sz="1000" b="0">
                <a:solidFill>
                  <a:srgbClr val="33CCCC"/>
                </a:solidFill>
                <a:latin typeface="Tahoma" panose="020B0604030504040204" pitchFamily="34" charset="0"/>
              </a:rPr>
              <a:t>Institute of Communication Technology, School of information and communication Engineering , Dalian Univ. of Tech. (DUT),  P. R. China.</a:t>
            </a:r>
          </a:p>
        </p:txBody>
      </p:sp>
      <p:sp>
        <p:nvSpPr>
          <p:cNvPr id="1029" name="Text Box 11">
            <a:extLst>
              <a:ext uri="{FF2B5EF4-FFF2-40B4-BE49-F238E27FC236}">
                <a16:creationId xmlns:a16="http://schemas.microsoft.com/office/drawing/2014/main" id="{E283F6F3-073E-43A8-9BC3-31D98F61C84C}"/>
              </a:ext>
            </a:extLst>
          </p:cNvPr>
          <p:cNvSpPr txBox="1">
            <a:spLocks noChangeArrowheads="1"/>
          </p:cNvSpPr>
          <p:nvPr/>
        </p:nvSpPr>
        <p:spPr bwMode="auto">
          <a:xfrm>
            <a:off x="280988" y="-26988"/>
            <a:ext cx="6523037"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a:spAutoFit/>
          </a:bodyPr>
          <a:lstStyle>
            <a:lvl1pPr>
              <a:defRPr kumimoji="1" sz="2800" b="1">
                <a:solidFill>
                  <a:srgbClr val="336600"/>
                </a:solidFill>
                <a:latin typeface="Times New Roman" panose="02020603050405020304" pitchFamily="18" charset="0"/>
                <a:ea typeface="宋体" panose="02010600030101010101" pitchFamily="2" charset="-122"/>
              </a:defRPr>
            </a:lvl1pPr>
            <a:lvl2pPr marL="742950" indent="-285750">
              <a:defRPr kumimoji="1" sz="2800" b="1">
                <a:solidFill>
                  <a:srgbClr val="336600"/>
                </a:solidFill>
                <a:latin typeface="Times New Roman" panose="02020603050405020304" pitchFamily="18" charset="0"/>
                <a:ea typeface="宋体" panose="02010600030101010101" pitchFamily="2" charset="-122"/>
              </a:defRPr>
            </a:lvl2pPr>
            <a:lvl3pPr marL="1143000" indent="-228600">
              <a:defRPr kumimoji="1" sz="2800" b="1">
                <a:solidFill>
                  <a:srgbClr val="336600"/>
                </a:solidFill>
                <a:latin typeface="Times New Roman" panose="02020603050405020304" pitchFamily="18" charset="0"/>
                <a:ea typeface="宋体" panose="02010600030101010101" pitchFamily="2" charset="-122"/>
              </a:defRPr>
            </a:lvl3pPr>
            <a:lvl4pPr marL="1600200" indent="-228600">
              <a:defRPr kumimoji="1" sz="2800" b="1">
                <a:solidFill>
                  <a:srgbClr val="336600"/>
                </a:solidFill>
                <a:latin typeface="Times New Roman" panose="02020603050405020304" pitchFamily="18" charset="0"/>
                <a:ea typeface="宋体" panose="02010600030101010101" pitchFamily="2" charset="-122"/>
              </a:defRPr>
            </a:lvl4pPr>
            <a:lvl5pPr marL="2057400" indent="-228600">
              <a:defRPr kumimoji="1" sz="2800" b="1">
                <a:solidFill>
                  <a:srgbClr val="3366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336600"/>
                </a:solidFill>
                <a:latin typeface="Times New Roman" panose="02020603050405020304" pitchFamily="18" charset="0"/>
                <a:ea typeface="宋体" panose="02010600030101010101" pitchFamily="2" charset="-122"/>
              </a:defRPr>
            </a:lvl9pPr>
          </a:lstStyle>
          <a:p>
            <a:pPr eaLnBrk="1" hangingPunct="1">
              <a:spcBef>
                <a:spcPct val="50000"/>
              </a:spcBef>
              <a:defRPr/>
            </a:pPr>
            <a:r>
              <a:rPr lang="zh-CN" altLang="en-US" sz="1200" b="0">
                <a:solidFill>
                  <a:srgbClr val="808080"/>
                </a:solidFill>
                <a:latin typeface="隶书" panose="02010509060101010101" pitchFamily="49" charset="-122"/>
                <a:ea typeface="隶书" panose="02010509060101010101" pitchFamily="49" charset="-122"/>
              </a:rPr>
              <a:t>大连理工大学 电子信息与电气工程学部 信息与通信工程学院 通信技术研究所</a:t>
            </a:r>
          </a:p>
        </p:txBody>
      </p:sp>
      <p:sp>
        <p:nvSpPr>
          <p:cNvPr id="1030" name="Rectangle 13">
            <a:extLst>
              <a:ext uri="{FF2B5EF4-FFF2-40B4-BE49-F238E27FC236}">
                <a16:creationId xmlns:a16="http://schemas.microsoft.com/office/drawing/2014/main" id="{A186D15A-A929-4753-AAD0-4251778F9922}"/>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31" name="Rectangle 14">
            <a:extLst>
              <a:ext uri="{FF2B5EF4-FFF2-40B4-BE49-F238E27FC236}">
                <a16:creationId xmlns:a16="http://schemas.microsoft.com/office/drawing/2014/main" id="{3D0899CF-88E9-401B-913A-B11ED6B14EFA}"/>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pic>
        <p:nvPicPr>
          <p:cNvPr id="1032" name="图片 8" descr="banner.jpg">
            <a:extLst>
              <a:ext uri="{FF2B5EF4-FFF2-40B4-BE49-F238E27FC236}">
                <a16:creationId xmlns:a16="http://schemas.microsoft.com/office/drawing/2014/main" id="{CCEAAE15-B921-46B4-B10E-B2C9E75FE35D}"/>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175" y="4763"/>
            <a:ext cx="35877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4.jpg"/><Relationship Id="rId7" Type="http://schemas.openxmlformats.org/officeDocument/2006/relationships/image" Target="../media/image16.e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oleObject9.bin"/><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image" Target="../media/image22.png"/><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18.emf"/><Relationship Id="rId5" Type="http://schemas.openxmlformats.org/officeDocument/2006/relationships/oleObject" Target="../embeddings/oleObject11.bin"/><Relationship Id="rId4" Type="http://schemas.openxmlformats.org/officeDocument/2006/relationships/image" Target="../media/image17.emf"/></Relationships>
</file>

<file path=ppt/slides/_rels/slide12.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20.emf"/><Relationship Id="rId5" Type="http://schemas.openxmlformats.org/officeDocument/2006/relationships/oleObject" Target="../embeddings/oleObject13.bin"/><Relationship Id="rId10" Type="http://schemas.openxmlformats.org/officeDocument/2006/relationships/image" Target="../media/image22.emf"/><Relationship Id="rId4" Type="http://schemas.openxmlformats.org/officeDocument/2006/relationships/image" Target="../media/image19.emf"/><Relationship Id="rId9" Type="http://schemas.openxmlformats.org/officeDocument/2006/relationships/oleObject" Target="../embeddings/oleObject15.bin"/></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23.emf"/><Relationship Id="rId4" Type="http://schemas.openxmlformats.org/officeDocument/2006/relationships/oleObject" Target="../embeddings/oleObject16.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26.jpg"/><Relationship Id="rId5" Type="http://schemas.openxmlformats.org/officeDocument/2006/relationships/image" Target="../media/image25.emf"/><Relationship Id="rId4" Type="http://schemas.openxmlformats.org/officeDocument/2006/relationships/oleObject" Target="../embeddings/oleObject17.bin"/></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20.bin"/><Relationship Id="rId13" Type="http://schemas.openxmlformats.org/officeDocument/2006/relationships/image" Target="../media/image31.emf"/><Relationship Id="rId3" Type="http://schemas.openxmlformats.org/officeDocument/2006/relationships/notesSlide" Target="../notesSlides/notesSlide2.xml"/><Relationship Id="rId7" Type="http://schemas.openxmlformats.org/officeDocument/2006/relationships/image" Target="../media/image28.wmf"/><Relationship Id="rId12" Type="http://schemas.openxmlformats.org/officeDocument/2006/relationships/oleObject" Target="../embeddings/oleObject22.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oleObject" Target="../embeddings/oleObject19.bin"/><Relationship Id="rId11" Type="http://schemas.openxmlformats.org/officeDocument/2006/relationships/image" Target="../media/image30.emf"/><Relationship Id="rId5" Type="http://schemas.openxmlformats.org/officeDocument/2006/relationships/image" Target="../media/image27.emf"/><Relationship Id="rId15" Type="http://schemas.openxmlformats.org/officeDocument/2006/relationships/image" Target="../media/image32.emf"/><Relationship Id="rId10" Type="http://schemas.openxmlformats.org/officeDocument/2006/relationships/oleObject" Target="../embeddings/oleObject21.bin"/><Relationship Id="rId4" Type="http://schemas.openxmlformats.org/officeDocument/2006/relationships/oleObject" Target="../embeddings/oleObject18.bin"/><Relationship Id="rId9" Type="http://schemas.openxmlformats.org/officeDocument/2006/relationships/image" Target="../media/image29.emf"/><Relationship Id="rId14" Type="http://schemas.openxmlformats.org/officeDocument/2006/relationships/oleObject" Target="../embeddings/oleObject23.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4.jpg"/><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34.jpg"/><Relationship Id="rId5" Type="http://schemas.openxmlformats.org/officeDocument/2006/relationships/image" Target="../media/image33.emf"/><Relationship Id="rId4" Type="http://schemas.openxmlformats.org/officeDocument/2006/relationships/oleObject" Target="../embeddings/oleObject24.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34.jpg"/><Relationship Id="rId5" Type="http://schemas.openxmlformats.org/officeDocument/2006/relationships/image" Target="../media/image35.emf"/><Relationship Id="rId4" Type="http://schemas.openxmlformats.org/officeDocument/2006/relationships/oleObject" Target="../embeddings/oleObject25.bin"/></Relationships>
</file>

<file path=ppt/slides/_rels/slide19.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notesSlide" Target="../notesSlides/notesSlide5.xml"/><Relationship Id="rId7"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36.emf"/><Relationship Id="rId5" Type="http://schemas.openxmlformats.org/officeDocument/2006/relationships/oleObject" Target="../embeddings/oleObject26.bin"/><Relationship Id="rId4" Type="http://schemas.openxmlformats.org/officeDocument/2006/relationships/image" Target="../media/image3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slideLayout" Target="../slideLayouts/slideLayout7.xml"/><Relationship Id="rId1" Type="http://schemas.openxmlformats.org/officeDocument/2006/relationships/vmlDrawing" Target="../drawings/vmlDrawing13.vml"/><Relationship Id="rId5" Type="http://schemas.openxmlformats.org/officeDocument/2006/relationships/image" Target="../media/image30.emf"/><Relationship Id="rId4" Type="http://schemas.openxmlformats.org/officeDocument/2006/relationships/oleObject" Target="../embeddings/oleObject21.bin"/></Relationships>
</file>

<file path=ppt/slides/_rels/slide2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7.xml"/><Relationship Id="rId5" Type="http://schemas.openxmlformats.org/officeDocument/2006/relationships/image" Target="../media/image43.jpg"/><Relationship Id="rId4" Type="http://schemas.openxmlformats.org/officeDocument/2006/relationships/image" Target="../media/image42.jpg"/></Relationships>
</file>

<file path=ppt/slides/_rels/slide25.xml.rels><?xml version="1.0" encoding="UTF-8" standalone="yes"?>
<Relationships xmlns="http://schemas.openxmlformats.org/package/2006/relationships"><Relationship Id="rId8" Type="http://schemas.openxmlformats.org/officeDocument/2006/relationships/image" Target="../media/image45.wmf"/><Relationship Id="rId3" Type="http://schemas.openxmlformats.org/officeDocument/2006/relationships/image" Target="../media/image40.jpeg"/><Relationship Id="rId7" Type="http://schemas.openxmlformats.org/officeDocument/2006/relationships/oleObject" Target="../embeddings/oleObject29.bin"/><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44.wmf"/><Relationship Id="rId11" Type="http://schemas.openxmlformats.org/officeDocument/2006/relationships/image" Target="../media/image38.jpg"/><Relationship Id="rId5" Type="http://schemas.openxmlformats.org/officeDocument/2006/relationships/oleObject" Target="../embeddings/oleObject28.bin"/><Relationship Id="rId10" Type="http://schemas.openxmlformats.org/officeDocument/2006/relationships/image" Target="../media/image46.wmf"/><Relationship Id="rId4" Type="http://schemas.openxmlformats.org/officeDocument/2006/relationships/image" Target="../media/image54.png"/><Relationship Id="rId9" Type="http://schemas.openxmlformats.org/officeDocument/2006/relationships/oleObject" Target="../embeddings/oleObject30.bin"/></Relationships>
</file>

<file path=ppt/slides/_rels/slide26.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2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53.emf"/><Relationship Id="rId5" Type="http://schemas.openxmlformats.org/officeDocument/2006/relationships/oleObject" Target="../embeddings/oleObject31.bin"/><Relationship Id="rId4" Type="http://schemas.openxmlformats.org/officeDocument/2006/relationships/image" Target="../media/image55.jpeg"/></Relationships>
</file>

<file path=ppt/slides/_rels/slide31.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oleObject" Target="../embeddings/oleObject32.bin"/><Relationship Id="rId7" Type="http://schemas.openxmlformats.org/officeDocument/2006/relationships/oleObject" Target="../embeddings/oleObject34.bin"/><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53.emf"/><Relationship Id="rId5" Type="http://schemas.openxmlformats.org/officeDocument/2006/relationships/oleObject" Target="../embeddings/oleObject33.bin"/><Relationship Id="rId4" Type="http://schemas.openxmlformats.org/officeDocument/2006/relationships/image" Target="../media/image56.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7.xml"/><Relationship Id="rId1" Type="http://schemas.openxmlformats.org/officeDocument/2006/relationships/vmlDrawing" Target="../drawings/vmlDrawing17.vml"/><Relationship Id="rId4" Type="http://schemas.openxmlformats.org/officeDocument/2006/relationships/image" Target="../media/image58.wmf"/></Relationships>
</file>

<file path=ppt/slides/_rels/slide34.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3.jpeg"/><Relationship Id="rId1" Type="http://schemas.openxmlformats.org/officeDocument/2006/relationships/slideLayout" Target="../slideLayouts/slideLayout7.xml"/><Relationship Id="rId5" Type="http://schemas.openxmlformats.org/officeDocument/2006/relationships/image" Target="../media/image38.jpg"/><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8.xml.rels><?xml version="1.0" encoding="UTF-8" standalone="yes"?>
<Relationships xmlns="http://schemas.openxmlformats.org/package/2006/relationships"><Relationship Id="rId8" Type="http://schemas.openxmlformats.org/officeDocument/2006/relationships/image" Target="../media/image66.emf"/><Relationship Id="rId3" Type="http://schemas.openxmlformats.org/officeDocument/2006/relationships/oleObject" Target="../embeddings/oleObject36.bin"/><Relationship Id="rId7" Type="http://schemas.openxmlformats.org/officeDocument/2006/relationships/oleObject" Target="../embeddings/oleObject38.bin"/><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image" Target="../media/image65.emf"/><Relationship Id="rId5" Type="http://schemas.openxmlformats.org/officeDocument/2006/relationships/oleObject" Target="../embeddings/oleObject37.bin"/><Relationship Id="rId4" Type="http://schemas.openxmlformats.org/officeDocument/2006/relationships/image" Target="../media/image64.emf"/><Relationship Id="rId9" Type="http://schemas.openxmlformats.org/officeDocument/2006/relationships/image" Target="../media/image73.png"/></Relationships>
</file>

<file path=ppt/slides/_rels/slide39.xml.rels><?xml version="1.0" encoding="UTF-8" standalone="yes"?>
<Relationships xmlns="http://schemas.openxmlformats.org/package/2006/relationships"><Relationship Id="rId8" Type="http://schemas.openxmlformats.org/officeDocument/2006/relationships/image" Target="../media/image69.emf"/><Relationship Id="rId3" Type="http://schemas.openxmlformats.org/officeDocument/2006/relationships/oleObject" Target="../embeddings/oleObject39.bin"/><Relationship Id="rId7" Type="http://schemas.openxmlformats.org/officeDocument/2006/relationships/oleObject" Target="../embeddings/oleObject41.bin"/><Relationship Id="rId12" Type="http://schemas.openxmlformats.org/officeDocument/2006/relationships/image" Target="../media/image72.jpg"/><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image" Target="../media/image68.emf"/><Relationship Id="rId11" Type="http://schemas.openxmlformats.org/officeDocument/2006/relationships/image" Target="../media/image71.jpeg"/><Relationship Id="rId5" Type="http://schemas.openxmlformats.org/officeDocument/2006/relationships/oleObject" Target="../embeddings/oleObject40.bin"/><Relationship Id="rId10" Type="http://schemas.openxmlformats.org/officeDocument/2006/relationships/image" Target="../media/image70.emf"/><Relationship Id="rId4" Type="http://schemas.openxmlformats.org/officeDocument/2006/relationships/image" Target="../media/image67.wmf"/><Relationship Id="rId9" Type="http://schemas.openxmlformats.org/officeDocument/2006/relationships/oleObject" Target="../embeddings/oleObject42.bin"/></Relationships>
</file>

<file path=ppt/slides/_rels/slide4.xml.rels><?xml version="1.0" encoding="UTF-8" standalone="yes"?>
<Relationships xmlns="http://schemas.openxmlformats.org/package/2006/relationships"><Relationship Id="rId3" Type="http://schemas.openxmlformats.org/officeDocument/2006/relationships/slide" Target="slide69.xml"/><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44.bin"/><Relationship Id="rId3" Type="http://schemas.openxmlformats.org/officeDocument/2006/relationships/oleObject" Target="../embeddings/oleObject43.bin"/><Relationship Id="rId7" Type="http://schemas.openxmlformats.org/officeDocument/2006/relationships/image" Target="../media/image84.png"/><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image" Target="../media/image83.png"/><Relationship Id="rId11" Type="http://schemas.openxmlformats.org/officeDocument/2006/relationships/image" Target="../media/image79.png"/><Relationship Id="rId5" Type="http://schemas.openxmlformats.org/officeDocument/2006/relationships/image" Target="../media/image82.png"/><Relationship Id="rId10" Type="http://schemas.openxmlformats.org/officeDocument/2006/relationships/image" Target="../media/image75.jpeg"/><Relationship Id="rId4" Type="http://schemas.openxmlformats.org/officeDocument/2006/relationships/image" Target="../media/image73.emf"/><Relationship Id="rId9" Type="http://schemas.openxmlformats.org/officeDocument/2006/relationships/image" Target="../media/image74.e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7.xml"/><Relationship Id="rId1" Type="http://schemas.openxmlformats.org/officeDocument/2006/relationships/vmlDrawing" Target="../drawings/vmlDrawing21.vml"/><Relationship Id="rId5" Type="http://schemas.openxmlformats.org/officeDocument/2006/relationships/image" Target="../media/image81.jpg"/><Relationship Id="rId4" Type="http://schemas.openxmlformats.org/officeDocument/2006/relationships/image" Target="../media/image80.wmf"/></Relationships>
</file>

<file path=ppt/slides/_rels/slide4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48.bin"/><Relationship Id="rId3" Type="http://schemas.openxmlformats.org/officeDocument/2006/relationships/oleObject" Target="../embeddings/oleObject46.bin"/><Relationship Id="rId7" Type="http://schemas.openxmlformats.org/officeDocument/2006/relationships/image" Target="../media/image102.png"/><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image" Target="../media/image87.emf"/><Relationship Id="rId5" Type="http://schemas.openxmlformats.org/officeDocument/2006/relationships/oleObject" Target="../embeddings/oleObject47.bin"/><Relationship Id="rId10" Type="http://schemas.openxmlformats.org/officeDocument/2006/relationships/image" Target="../media/image89.jpeg"/><Relationship Id="rId4" Type="http://schemas.openxmlformats.org/officeDocument/2006/relationships/image" Target="../media/image86.wmf"/><Relationship Id="rId9" Type="http://schemas.openxmlformats.org/officeDocument/2006/relationships/image" Target="../media/image88.emf"/></Relationships>
</file>

<file path=ppt/slides/_rels/slide44.xml.rels><?xml version="1.0" encoding="UTF-8" standalone="yes"?>
<Relationships xmlns="http://schemas.openxmlformats.org/package/2006/relationships"><Relationship Id="rId8" Type="http://schemas.openxmlformats.org/officeDocument/2006/relationships/image" Target="../media/image91.emf"/><Relationship Id="rId13" Type="http://schemas.openxmlformats.org/officeDocument/2006/relationships/image" Target="../media/image93.emf"/><Relationship Id="rId3" Type="http://schemas.openxmlformats.org/officeDocument/2006/relationships/oleObject" Target="../embeddings/oleObject49.bin"/><Relationship Id="rId7" Type="http://schemas.openxmlformats.org/officeDocument/2006/relationships/oleObject" Target="../embeddings/oleObject50.bin"/><Relationship Id="rId12" Type="http://schemas.openxmlformats.org/officeDocument/2006/relationships/oleObject" Target="../embeddings/oleObject52.bin"/><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image" Target="../media/image109.png"/><Relationship Id="rId11" Type="http://schemas.openxmlformats.org/officeDocument/2006/relationships/image" Target="../media/image110.png"/><Relationship Id="rId5" Type="http://schemas.openxmlformats.org/officeDocument/2006/relationships/image" Target="../media/image108.png"/><Relationship Id="rId10" Type="http://schemas.openxmlformats.org/officeDocument/2006/relationships/image" Target="../media/image92.emf"/><Relationship Id="rId4" Type="http://schemas.openxmlformats.org/officeDocument/2006/relationships/image" Target="../media/image90.emf"/><Relationship Id="rId9" Type="http://schemas.openxmlformats.org/officeDocument/2006/relationships/oleObject" Target="../embeddings/oleObject51.bin"/><Relationship Id="rId14" Type="http://schemas.openxmlformats.org/officeDocument/2006/relationships/image" Target="../media/image89.jpeg"/></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55.bin"/><Relationship Id="rId13" Type="http://schemas.openxmlformats.org/officeDocument/2006/relationships/image" Target="../media/image98.emf"/><Relationship Id="rId3" Type="http://schemas.openxmlformats.org/officeDocument/2006/relationships/oleObject" Target="../embeddings/oleObject53.bin"/><Relationship Id="rId7" Type="http://schemas.openxmlformats.org/officeDocument/2006/relationships/image" Target="../media/image100.jpeg"/><Relationship Id="rId12" Type="http://schemas.openxmlformats.org/officeDocument/2006/relationships/oleObject" Target="../embeddings/oleObject57.bin"/><Relationship Id="rId2" Type="http://schemas.openxmlformats.org/officeDocument/2006/relationships/slideLayout" Target="../slideLayouts/slideLayout7.xml"/><Relationship Id="rId16" Type="http://schemas.openxmlformats.org/officeDocument/2006/relationships/image" Target="../media/image89.jpeg"/><Relationship Id="rId1" Type="http://schemas.openxmlformats.org/officeDocument/2006/relationships/vmlDrawing" Target="../drawings/vmlDrawing24.vml"/><Relationship Id="rId6" Type="http://schemas.openxmlformats.org/officeDocument/2006/relationships/image" Target="../media/image95.emf"/><Relationship Id="rId11" Type="http://schemas.openxmlformats.org/officeDocument/2006/relationships/image" Target="../media/image97.emf"/><Relationship Id="rId5" Type="http://schemas.openxmlformats.org/officeDocument/2006/relationships/oleObject" Target="../embeddings/oleObject54.bin"/><Relationship Id="rId15" Type="http://schemas.openxmlformats.org/officeDocument/2006/relationships/image" Target="../media/image99.emf"/><Relationship Id="rId10" Type="http://schemas.openxmlformats.org/officeDocument/2006/relationships/oleObject" Target="../embeddings/oleObject56.bin"/><Relationship Id="rId4" Type="http://schemas.openxmlformats.org/officeDocument/2006/relationships/image" Target="../media/image94.emf"/><Relationship Id="rId9" Type="http://schemas.openxmlformats.org/officeDocument/2006/relationships/image" Target="../media/image96.emf"/><Relationship Id="rId14" Type="http://schemas.openxmlformats.org/officeDocument/2006/relationships/oleObject" Target="../embeddings/oleObject58.bin"/></Relationships>
</file>

<file path=ppt/slides/_rels/slide46.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48.xml.rels><?xml version="1.0" encoding="UTF-8" standalone="yes"?>
<Relationships xmlns="http://schemas.openxmlformats.org/package/2006/relationships"><Relationship Id="rId8" Type="http://schemas.openxmlformats.org/officeDocument/2006/relationships/image" Target="../media/image105.wmf"/><Relationship Id="rId3" Type="http://schemas.openxmlformats.org/officeDocument/2006/relationships/oleObject" Target="../embeddings/oleObject59.bin"/><Relationship Id="rId7" Type="http://schemas.openxmlformats.org/officeDocument/2006/relationships/oleObject" Target="../embeddings/oleObject61.bin"/><Relationship Id="rId2" Type="http://schemas.openxmlformats.org/officeDocument/2006/relationships/slideLayout" Target="../slideLayouts/slideLayout7.xml"/><Relationship Id="rId1" Type="http://schemas.openxmlformats.org/officeDocument/2006/relationships/vmlDrawing" Target="../drawings/vmlDrawing25.vml"/><Relationship Id="rId6" Type="http://schemas.openxmlformats.org/officeDocument/2006/relationships/image" Target="../media/image104.wmf"/><Relationship Id="rId5" Type="http://schemas.openxmlformats.org/officeDocument/2006/relationships/oleObject" Target="../embeddings/oleObject60.bin"/><Relationship Id="rId10" Type="http://schemas.openxmlformats.org/officeDocument/2006/relationships/image" Target="../media/image106.wmf"/><Relationship Id="rId4" Type="http://schemas.openxmlformats.org/officeDocument/2006/relationships/image" Target="../media/image103.wmf"/><Relationship Id="rId9" Type="http://schemas.openxmlformats.org/officeDocument/2006/relationships/oleObject" Target="../embeddings/oleObject62.bin"/></Relationships>
</file>

<file path=ppt/slides/_rels/slide49.xml.rels><?xml version="1.0" encoding="UTF-8" standalone="yes"?>
<Relationships xmlns="http://schemas.openxmlformats.org/package/2006/relationships"><Relationship Id="rId8" Type="http://schemas.openxmlformats.org/officeDocument/2006/relationships/image" Target="../media/image109.emf"/><Relationship Id="rId13" Type="http://schemas.openxmlformats.org/officeDocument/2006/relationships/oleObject" Target="../embeddings/oleObject68.bin"/><Relationship Id="rId3" Type="http://schemas.openxmlformats.org/officeDocument/2006/relationships/oleObject" Target="../embeddings/oleObject63.bin"/><Relationship Id="rId7" Type="http://schemas.openxmlformats.org/officeDocument/2006/relationships/oleObject" Target="../embeddings/oleObject65.bin"/><Relationship Id="rId12" Type="http://schemas.openxmlformats.org/officeDocument/2006/relationships/image" Target="../media/image111.emf"/><Relationship Id="rId2" Type="http://schemas.openxmlformats.org/officeDocument/2006/relationships/slideLayout" Target="../slideLayouts/slideLayout7.xml"/><Relationship Id="rId16" Type="http://schemas.openxmlformats.org/officeDocument/2006/relationships/image" Target="../media/image113.emf"/><Relationship Id="rId1" Type="http://schemas.openxmlformats.org/officeDocument/2006/relationships/vmlDrawing" Target="../drawings/vmlDrawing26.vml"/><Relationship Id="rId6" Type="http://schemas.openxmlformats.org/officeDocument/2006/relationships/image" Target="../media/image108.emf"/><Relationship Id="rId11" Type="http://schemas.openxmlformats.org/officeDocument/2006/relationships/oleObject" Target="../embeddings/oleObject67.bin"/><Relationship Id="rId5" Type="http://schemas.openxmlformats.org/officeDocument/2006/relationships/oleObject" Target="../embeddings/oleObject64.bin"/><Relationship Id="rId15" Type="http://schemas.openxmlformats.org/officeDocument/2006/relationships/oleObject" Target="../embeddings/oleObject69.bin"/><Relationship Id="rId10" Type="http://schemas.openxmlformats.org/officeDocument/2006/relationships/image" Target="../media/image110.emf"/><Relationship Id="rId4" Type="http://schemas.openxmlformats.org/officeDocument/2006/relationships/image" Target="../media/image107.emf"/><Relationship Id="rId9" Type="http://schemas.openxmlformats.org/officeDocument/2006/relationships/oleObject" Target="../embeddings/oleObject66.bin"/><Relationship Id="rId14" Type="http://schemas.openxmlformats.org/officeDocument/2006/relationships/image" Target="../media/image112.emf"/></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116.emf"/><Relationship Id="rId3" Type="http://schemas.openxmlformats.org/officeDocument/2006/relationships/oleObject" Target="../embeddings/oleObject70.bin"/><Relationship Id="rId7" Type="http://schemas.openxmlformats.org/officeDocument/2006/relationships/oleObject" Target="../embeddings/oleObject72.bin"/><Relationship Id="rId12" Type="http://schemas.openxmlformats.org/officeDocument/2006/relationships/image" Target="../media/image118.emf"/><Relationship Id="rId2" Type="http://schemas.openxmlformats.org/officeDocument/2006/relationships/slideLayout" Target="../slideLayouts/slideLayout7.xml"/><Relationship Id="rId1" Type="http://schemas.openxmlformats.org/officeDocument/2006/relationships/vmlDrawing" Target="../drawings/vmlDrawing27.vml"/><Relationship Id="rId6" Type="http://schemas.openxmlformats.org/officeDocument/2006/relationships/image" Target="../media/image115.emf"/><Relationship Id="rId11" Type="http://schemas.openxmlformats.org/officeDocument/2006/relationships/oleObject" Target="../embeddings/oleObject74.bin"/><Relationship Id="rId5" Type="http://schemas.openxmlformats.org/officeDocument/2006/relationships/oleObject" Target="../embeddings/oleObject71.bin"/><Relationship Id="rId10" Type="http://schemas.openxmlformats.org/officeDocument/2006/relationships/image" Target="../media/image117.emf"/><Relationship Id="rId4" Type="http://schemas.openxmlformats.org/officeDocument/2006/relationships/image" Target="../media/image114.wmf"/><Relationship Id="rId9" Type="http://schemas.openxmlformats.org/officeDocument/2006/relationships/oleObject" Target="../embeddings/oleObject73.bin"/></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Layout" Target="../slideLayouts/slideLayout7.xml"/><Relationship Id="rId1" Type="http://schemas.openxmlformats.org/officeDocument/2006/relationships/vmlDrawing" Target="../drawings/vmlDrawing28.vml"/><Relationship Id="rId6" Type="http://schemas.openxmlformats.org/officeDocument/2006/relationships/image" Target="../media/image120.emf"/><Relationship Id="rId5" Type="http://schemas.openxmlformats.org/officeDocument/2006/relationships/oleObject" Target="../embeddings/oleObject76.bin"/><Relationship Id="rId4" Type="http://schemas.openxmlformats.org/officeDocument/2006/relationships/image" Target="../media/image119.e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7.xml"/><Relationship Id="rId1" Type="http://schemas.openxmlformats.org/officeDocument/2006/relationships/vmlDrawing" Target="../drawings/vmlDrawing29.vml"/><Relationship Id="rId5" Type="http://schemas.openxmlformats.org/officeDocument/2006/relationships/image" Target="../media/image122.jpeg"/><Relationship Id="rId4" Type="http://schemas.openxmlformats.org/officeDocument/2006/relationships/image" Target="../media/image121.e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78.bin"/><Relationship Id="rId7" Type="http://schemas.openxmlformats.org/officeDocument/2006/relationships/image" Target="../media/image125.jpeg"/><Relationship Id="rId2" Type="http://schemas.openxmlformats.org/officeDocument/2006/relationships/slideLayout" Target="../slideLayouts/slideLayout7.xml"/><Relationship Id="rId1" Type="http://schemas.openxmlformats.org/officeDocument/2006/relationships/vmlDrawing" Target="../drawings/vmlDrawing30.vml"/><Relationship Id="rId6" Type="http://schemas.openxmlformats.org/officeDocument/2006/relationships/image" Target="../media/image124.wmf"/><Relationship Id="rId5" Type="http://schemas.openxmlformats.org/officeDocument/2006/relationships/oleObject" Target="../embeddings/oleObject79.bin"/><Relationship Id="rId4" Type="http://schemas.openxmlformats.org/officeDocument/2006/relationships/image" Target="../media/image123.emf"/></Relationships>
</file>

<file path=ppt/slides/_rels/slide54.xml.rels><?xml version="1.0" encoding="UTF-8" standalone="yes"?>
<Relationships xmlns="http://schemas.openxmlformats.org/package/2006/relationships"><Relationship Id="rId8" Type="http://schemas.openxmlformats.org/officeDocument/2006/relationships/image" Target="../media/image128.emf"/><Relationship Id="rId3" Type="http://schemas.openxmlformats.org/officeDocument/2006/relationships/oleObject" Target="../embeddings/oleObject80.bin"/><Relationship Id="rId7" Type="http://schemas.openxmlformats.org/officeDocument/2006/relationships/oleObject" Target="../embeddings/oleObject82.bin"/><Relationship Id="rId2" Type="http://schemas.openxmlformats.org/officeDocument/2006/relationships/slideLayout" Target="../slideLayouts/slideLayout7.xml"/><Relationship Id="rId1" Type="http://schemas.openxmlformats.org/officeDocument/2006/relationships/vmlDrawing" Target="../drawings/vmlDrawing31.vml"/><Relationship Id="rId6" Type="http://schemas.openxmlformats.org/officeDocument/2006/relationships/image" Target="../media/image127.emf"/><Relationship Id="rId5" Type="http://schemas.openxmlformats.org/officeDocument/2006/relationships/oleObject" Target="../embeddings/oleObject81.bin"/><Relationship Id="rId10" Type="http://schemas.openxmlformats.org/officeDocument/2006/relationships/image" Target="../media/image129.png"/><Relationship Id="rId4" Type="http://schemas.openxmlformats.org/officeDocument/2006/relationships/image" Target="../media/image126.emf"/><Relationship Id="rId9" Type="http://schemas.openxmlformats.org/officeDocument/2006/relationships/image" Target="../media/image125.jpeg"/></Relationships>
</file>

<file path=ppt/slides/_rels/slide55.xml.rels><?xml version="1.0" encoding="UTF-8" standalone="yes"?>
<Relationships xmlns="http://schemas.openxmlformats.org/package/2006/relationships"><Relationship Id="rId8" Type="http://schemas.openxmlformats.org/officeDocument/2006/relationships/image" Target="../media/image132.emf"/><Relationship Id="rId13" Type="http://schemas.openxmlformats.org/officeDocument/2006/relationships/image" Target="../media/image134.jpeg"/><Relationship Id="rId3" Type="http://schemas.openxmlformats.org/officeDocument/2006/relationships/oleObject" Target="../embeddings/oleObject83.bin"/><Relationship Id="rId7" Type="http://schemas.openxmlformats.org/officeDocument/2006/relationships/oleObject" Target="../embeddings/oleObject85.bin"/><Relationship Id="rId12" Type="http://schemas.openxmlformats.org/officeDocument/2006/relationships/image" Target="../media/image156.png"/><Relationship Id="rId2" Type="http://schemas.openxmlformats.org/officeDocument/2006/relationships/slideLayout" Target="../slideLayouts/slideLayout7.xml"/><Relationship Id="rId1" Type="http://schemas.openxmlformats.org/officeDocument/2006/relationships/vmlDrawing" Target="../drawings/vmlDrawing32.vml"/><Relationship Id="rId6" Type="http://schemas.openxmlformats.org/officeDocument/2006/relationships/image" Target="../media/image131.emf"/><Relationship Id="rId11" Type="http://schemas.openxmlformats.org/officeDocument/2006/relationships/image" Target="../media/image155.png"/><Relationship Id="rId5" Type="http://schemas.openxmlformats.org/officeDocument/2006/relationships/oleObject" Target="../embeddings/oleObject84.bin"/><Relationship Id="rId10" Type="http://schemas.openxmlformats.org/officeDocument/2006/relationships/image" Target="../media/image133.emf"/><Relationship Id="rId4" Type="http://schemas.openxmlformats.org/officeDocument/2006/relationships/image" Target="../media/image130.emf"/><Relationship Id="rId9" Type="http://schemas.openxmlformats.org/officeDocument/2006/relationships/oleObject" Target="../embeddings/oleObject86.bin"/></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87.bin"/><Relationship Id="rId7" Type="http://schemas.openxmlformats.org/officeDocument/2006/relationships/image" Target="../media/image137.jpeg"/><Relationship Id="rId2" Type="http://schemas.openxmlformats.org/officeDocument/2006/relationships/slideLayout" Target="../slideLayouts/slideLayout7.xml"/><Relationship Id="rId1" Type="http://schemas.openxmlformats.org/officeDocument/2006/relationships/vmlDrawing" Target="../drawings/vmlDrawing33.vml"/><Relationship Id="rId6" Type="http://schemas.openxmlformats.org/officeDocument/2006/relationships/image" Target="../media/image136.emf"/><Relationship Id="rId5" Type="http://schemas.openxmlformats.org/officeDocument/2006/relationships/oleObject" Target="../embeddings/oleObject88.bin"/><Relationship Id="rId4" Type="http://schemas.openxmlformats.org/officeDocument/2006/relationships/image" Target="../media/image135.w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89.bin"/><Relationship Id="rId2" Type="http://schemas.openxmlformats.org/officeDocument/2006/relationships/slideLayout" Target="../slideLayouts/slideLayout7.xml"/><Relationship Id="rId1" Type="http://schemas.openxmlformats.org/officeDocument/2006/relationships/vmlDrawing" Target="../drawings/vmlDrawing34.vml"/><Relationship Id="rId6" Type="http://schemas.openxmlformats.org/officeDocument/2006/relationships/image" Target="../media/image140.jpeg"/><Relationship Id="rId5" Type="http://schemas.openxmlformats.org/officeDocument/2006/relationships/image" Target="../media/image139.jpeg"/><Relationship Id="rId4" Type="http://schemas.openxmlformats.org/officeDocument/2006/relationships/image" Target="../media/image138.wmf"/></Relationships>
</file>

<file path=ppt/slides/_rels/slide59.xml.rels><?xml version="1.0" encoding="UTF-8" standalone="yes"?>
<Relationships xmlns="http://schemas.openxmlformats.org/package/2006/relationships"><Relationship Id="rId8" Type="http://schemas.openxmlformats.org/officeDocument/2006/relationships/image" Target="../media/image143.wmf"/><Relationship Id="rId3" Type="http://schemas.openxmlformats.org/officeDocument/2006/relationships/oleObject" Target="../embeddings/oleObject90.bin"/><Relationship Id="rId7" Type="http://schemas.openxmlformats.org/officeDocument/2006/relationships/oleObject" Target="../embeddings/oleObject92.bin"/><Relationship Id="rId2" Type="http://schemas.openxmlformats.org/officeDocument/2006/relationships/slideLayout" Target="../slideLayouts/slideLayout7.xml"/><Relationship Id="rId1" Type="http://schemas.openxmlformats.org/officeDocument/2006/relationships/vmlDrawing" Target="../drawings/vmlDrawing35.vml"/><Relationship Id="rId6" Type="http://schemas.openxmlformats.org/officeDocument/2006/relationships/image" Target="../media/image142.wmf"/><Relationship Id="rId5" Type="http://schemas.openxmlformats.org/officeDocument/2006/relationships/oleObject" Target="../embeddings/oleObject91.bin"/><Relationship Id="rId4" Type="http://schemas.openxmlformats.org/officeDocument/2006/relationships/image" Target="../media/image141.wmf"/></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Layout" Target="../slideLayouts/slideLayout7.xml"/><Relationship Id="rId1" Type="http://schemas.openxmlformats.org/officeDocument/2006/relationships/vmlDrawing" Target="../drawings/vmlDrawing36.vml"/><Relationship Id="rId5" Type="http://schemas.openxmlformats.org/officeDocument/2006/relationships/image" Target="../media/image145.png"/><Relationship Id="rId4" Type="http://schemas.openxmlformats.org/officeDocument/2006/relationships/image" Target="../media/image144.w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slideLayout" Target="../slideLayouts/slideLayout7.xml"/><Relationship Id="rId1" Type="http://schemas.openxmlformats.org/officeDocument/2006/relationships/vmlDrawing" Target="../drawings/vmlDrawing37.vml"/><Relationship Id="rId4" Type="http://schemas.openxmlformats.org/officeDocument/2006/relationships/image" Target="../media/image145.w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8" Type="http://schemas.openxmlformats.org/officeDocument/2006/relationships/image" Target="../media/image147.emf"/><Relationship Id="rId3" Type="http://schemas.openxmlformats.org/officeDocument/2006/relationships/image" Target="../media/image24.jpg"/><Relationship Id="rId7" Type="http://schemas.openxmlformats.org/officeDocument/2006/relationships/oleObject" Target="../embeddings/oleObject96.bin"/><Relationship Id="rId2" Type="http://schemas.openxmlformats.org/officeDocument/2006/relationships/slideLayout" Target="../slideLayouts/slideLayout7.xml"/><Relationship Id="rId1" Type="http://schemas.openxmlformats.org/officeDocument/2006/relationships/vmlDrawing" Target="../drawings/vmlDrawing38.vml"/><Relationship Id="rId6" Type="http://schemas.openxmlformats.org/officeDocument/2006/relationships/image" Target="../media/image171.png"/><Relationship Id="rId5" Type="http://schemas.openxmlformats.org/officeDocument/2006/relationships/image" Target="../media/image146.emf"/><Relationship Id="rId4" Type="http://schemas.openxmlformats.org/officeDocument/2006/relationships/oleObject" Target="../embeddings/oleObject95.bin"/></Relationships>
</file>

<file path=ppt/slides/_rels/slide65.xml.rels><?xml version="1.0" encoding="UTF-8" standalone="yes"?>
<Relationships xmlns="http://schemas.openxmlformats.org/package/2006/relationships"><Relationship Id="rId8" Type="http://schemas.openxmlformats.org/officeDocument/2006/relationships/image" Target="../media/image150.emf"/><Relationship Id="rId3" Type="http://schemas.openxmlformats.org/officeDocument/2006/relationships/oleObject" Target="../embeddings/oleObject97.bin"/><Relationship Id="rId7" Type="http://schemas.openxmlformats.org/officeDocument/2006/relationships/oleObject" Target="../embeddings/oleObject99.bin"/><Relationship Id="rId2" Type="http://schemas.openxmlformats.org/officeDocument/2006/relationships/slideLayout" Target="../slideLayouts/slideLayout7.xml"/><Relationship Id="rId1" Type="http://schemas.openxmlformats.org/officeDocument/2006/relationships/vmlDrawing" Target="../drawings/vmlDrawing39.vml"/><Relationship Id="rId6" Type="http://schemas.openxmlformats.org/officeDocument/2006/relationships/image" Target="../media/image149.wmf"/><Relationship Id="rId5" Type="http://schemas.openxmlformats.org/officeDocument/2006/relationships/oleObject" Target="../embeddings/oleObject98.bin"/><Relationship Id="rId4" Type="http://schemas.openxmlformats.org/officeDocument/2006/relationships/image" Target="../media/image148.wmf"/></Relationships>
</file>

<file path=ppt/slides/_rels/slide66.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52.jp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hyperlink" Target="Chapter4%20&#27491;&#24358;&#27874;&#25391;&#33633;&#22120;%20oscillators.pptx" TargetMode="Externa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slide" Target="slide4.xml"/><Relationship Id="rId1" Type="http://schemas.openxmlformats.org/officeDocument/2006/relationships/slideLayout" Target="../slideLayouts/slideLayout7.xml"/><Relationship Id="rId4" Type="http://schemas.openxmlformats.org/officeDocument/2006/relationships/image" Target="../media/image155.jpg"/></Relationships>
</file>

<file path=ppt/slides/_rels/slide7.xml.rels><?xml version="1.0" encoding="UTF-8" standalone="yes"?>
<Relationships xmlns="http://schemas.openxmlformats.org/package/2006/relationships"><Relationship Id="rId8" Type="http://schemas.openxmlformats.org/officeDocument/2006/relationships/image" Target="../media/image5.emf"/><Relationship Id="rId13" Type="http://schemas.openxmlformats.org/officeDocument/2006/relationships/image" Target="../media/image7.wmf"/><Relationship Id="rId3" Type="http://schemas.openxmlformats.org/officeDocument/2006/relationships/image" Target="../media/image9.png"/><Relationship Id="rId7" Type="http://schemas.openxmlformats.org/officeDocument/2006/relationships/oleObject" Target="../embeddings/oleObject1.bin"/><Relationship Id="rId12"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1.png"/><Relationship Id="rId11" Type="http://schemas.openxmlformats.org/officeDocument/2006/relationships/image" Target="../media/image12.png"/><Relationship Id="rId5" Type="http://schemas.openxmlformats.org/officeDocument/2006/relationships/image" Target="../media/image8.png"/><Relationship Id="rId10" Type="http://schemas.openxmlformats.org/officeDocument/2006/relationships/image" Target="../media/image6.emf"/><Relationship Id="rId4" Type="http://schemas.openxmlformats.org/officeDocument/2006/relationships/image" Target="../media/image90.png"/><Relationship Id="rId9" Type="http://schemas.openxmlformats.org/officeDocument/2006/relationships/oleObject" Target="../embeddings/oleObject2.bin"/><Relationship Id="rId1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13.png"/><Relationship Id="rId4" Type="http://schemas.openxmlformats.org/officeDocument/2006/relationships/image" Target="../media/image11.wmf"/></Relationships>
</file>

<file path=ppt/slides/_rels/slide9.xml.rels><?xml version="1.0" encoding="UTF-8" standalone="yes"?>
<Relationships xmlns="http://schemas.openxmlformats.org/package/2006/relationships"><Relationship Id="rId8" Type="http://schemas.openxmlformats.org/officeDocument/2006/relationships/image" Target="../media/image14.w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3.wmf"/><Relationship Id="rId5" Type="http://schemas.openxmlformats.org/officeDocument/2006/relationships/oleObject" Target="../embeddings/oleObject6.bin"/><Relationship Id="rId10" Type="http://schemas.openxmlformats.org/officeDocument/2006/relationships/image" Target="../media/image15.emf"/><Relationship Id="rId4" Type="http://schemas.openxmlformats.org/officeDocument/2006/relationships/image" Target="../media/image12.wmf"/><Relationship Id="rId9" Type="http://schemas.openxmlformats.org/officeDocument/2006/relationships/oleObject" Target="../embeddings/oleObject8.bin"/></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2B737DE6-7CC8-4001-8A8F-9575312FCAD7}"/>
              </a:ext>
            </a:extLst>
          </p:cNvPr>
          <p:cNvSpPr>
            <a:spLocks noGrp="1" noChangeArrowheads="1"/>
          </p:cNvSpPr>
          <p:nvPr>
            <p:ph type="title" idx="4294967295"/>
          </p:nvPr>
        </p:nvSpPr>
        <p:spPr>
          <a:xfrm>
            <a:off x="395288" y="188914"/>
            <a:ext cx="8569200" cy="864048"/>
          </a:xfrm>
        </p:spPr>
        <p:txBody>
          <a:bodyPr/>
          <a:lstStyle/>
          <a:p>
            <a:pPr algn="l" eaLnBrk="1" hangingPunct="1"/>
            <a:r>
              <a:rPr lang="en-US" altLang="zh-CN" sz="2800" b="1" dirty="0">
                <a:solidFill>
                  <a:srgbClr val="0000FF"/>
                </a:solidFill>
                <a:latin typeface="+mn-lt"/>
                <a:ea typeface="仿宋" panose="02010609060101010101" pitchFamily="49" charset="-122"/>
              </a:rPr>
              <a:t>3  </a:t>
            </a:r>
            <a:r>
              <a:rPr lang="en-US" altLang="en-US" sz="2800" b="1" dirty="0">
                <a:solidFill>
                  <a:srgbClr val="0000FF"/>
                </a:solidFill>
                <a:latin typeface="+mn-lt"/>
                <a:ea typeface="仿宋" panose="02010609060101010101" pitchFamily="49" charset="-122"/>
              </a:rPr>
              <a:t>高频功率放大器</a:t>
            </a:r>
            <a:r>
              <a:rPr lang="zh-CN" altLang="en-US" sz="2800" b="1" dirty="0">
                <a:solidFill>
                  <a:srgbClr val="0000FF"/>
                </a:solidFill>
                <a:latin typeface="+mn-lt"/>
                <a:ea typeface="仿宋" panose="02010609060101010101" pitchFamily="49" charset="-122"/>
              </a:rPr>
              <a:t>（谐振功率放大器）</a:t>
            </a:r>
            <a:r>
              <a:rPr lang="en-US" altLang="en-US" sz="2800" b="1" dirty="0">
                <a:solidFill>
                  <a:srgbClr val="0000FF"/>
                </a:solidFill>
                <a:latin typeface="+mn-lt"/>
                <a:ea typeface="仿宋" panose="02010609060101010101" pitchFamily="49" charset="-122"/>
              </a:rPr>
              <a:t> </a:t>
            </a:r>
            <a:r>
              <a:rPr lang="en-US" altLang="zh-CN" sz="2800" b="1" dirty="0">
                <a:solidFill>
                  <a:srgbClr val="00B050"/>
                </a:solidFill>
                <a:latin typeface="+mn-lt"/>
                <a:ea typeface="仿宋" panose="02010609060101010101" pitchFamily="49" charset="-122"/>
              </a:rPr>
              <a:t>P80</a:t>
            </a:r>
            <a:r>
              <a:rPr lang="en-US" altLang="en-US" sz="2800" b="1" dirty="0">
                <a:solidFill>
                  <a:srgbClr val="0000FF"/>
                </a:solidFill>
                <a:latin typeface="+mn-lt"/>
                <a:ea typeface="仿宋" panose="02010609060101010101" pitchFamily="49" charset="-122"/>
              </a:rPr>
              <a:t>  </a:t>
            </a:r>
            <a:r>
              <a:rPr lang="en-US" altLang="en-US" sz="2800" b="1" dirty="0">
                <a:solidFill>
                  <a:srgbClr val="FF0000"/>
                </a:solidFill>
                <a:latin typeface="+mn-lt"/>
                <a:ea typeface="仿宋" panose="02010609060101010101" pitchFamily="49" charset="-122"/>
              </a:rPr>
              <a:t>P8</a:t>
            </a:r>
            <a:r>
              <a:rPr lang="en-US" altLang="zh-CN" sz="2800" b="1" dirty="0">
                <a:solidFill>
                  <a:srgbClr val="FF0000"/>
                </a:solidFill>
                <a:latin typeface="+mn-lt"/>
                <a:ea typeface="仿宋" panose="02010609060101010101" pitchFamily="49" charset="-122"/>
              </a:rPr>
              <a:t>2   </a:t>
            </a:r>
            <a:r>
              <a:rPr lang="en-US" altLang="zh-CN" sz="2800" b="1" dirty="0">
                <a:solidFill>
                  <a:srgbClr val="0000FF"/>
                </a:solidFill>
                <a:latin typeface="+mn-lt"/>
                <a:ea typeface="仿宋" panose="02010609060101010101" pitchFamily="49" charset="-122"/>
              </a:rPr>
              <a:t>P88</a:t>
            </a:r>
            <a:br>
              <a:rPr lang="en-US" altLang="zh-CN" sz="2800" b="1" dirty="0">
                <a:solidFill>
                  <a:srgbClr val="0000FF"/>
                </a:solidFill>
                <a:latin typeface="+mn-lt"/>
                <a:ea typeface="仿宋" panose="02010609060101010101" pitchFamily="49" charset="-122"/>
              </a:rPr>
            </a:br>
            <a:r>
              <a:rPr lang="en-US" altLang="en-US" sz="2800" b="1" dirty="0">
                <a:solidFill>
                  <a:srgbClr val="0000FF"/>
                </a:solidFill>
                <a:latin typeface="+mn-lt"/>
                <a:ea typeface="仿宋" panose="02010609060101010101" pitchFamily="49" charset="-122"/>
              </a:rPr>
              <a:t> RF power Amplifier  (</a:t>
            </a:r>
            <a:r>
              <a:rPr lang="en-US" altLang="en-US" sz="2800" b="1" dirty="0">
                <a:solidFill>
                  <a:srgbClr val="CC3300"/>
                </a:solidFill>
                <a:latin typeface="+mn-lt"/>
                <a:ea typeface="仿宋" panose="02010609060101010101" pitchFamily="49" charset="-122"/>
              </a:rPr>
              <a:t>RFPA</a:t>
            </a:r>
            <a:r>
              <a:rPr lang="en-US" altLang="en-US" sz="2800" b="1" dirty="0">
                <a:solidFill>
                  <a:srgbClr val="0000FF"/>
                </a:solidFill>
                <a:latin typeface="+mn-lt"/>
                <a:ea typeface="仿宋" panose="02010609060101010101" pitchFamily="49" charset="-122"/>
              </a:rPr>
              <a:t>)</a:t>
            </a:r>
            <a:endParaRPr lang="zh-CN" altLang="en-US" sz="2800" b="1" dirty="0">
              <a:solidFill>
                <a:srgbClr val="0000FF"/>
              </a:solidFill>
              <a:latin typeface="+mn-lt"/>
              <a:ea typeface="仿宋" panose="02010609060101010101" pitchFamily="49" charset="-122"/>
            </a:endParaRPr>
          </a:p>
        </p:txBody>
      </p:sp>
      <p:grpSp>
        <p:nvGrpSpPr>
          <p:cNvPr id="17" name="组合 16">
            <a:extLst>
              <a:ext uri="{FF2B5EF4-FFF2-40B4-BE49-F238E27FC236}">
                <a16:creationId xmlns:a16="http://schemas.microsoft.com/office/drawing/2014/main" id="{588DA7B0-8A73-411C-8DDE-AFA68903BC73}"/>
              </a:ext>
            </a:extLst>
          </p:cNvPr>
          <p:cNvGrpSpPr/>
          <p:nvPr/>
        </p:nvGrpSpPr>
        <p:grpSpPr>
          <a:xfrm>
            <a:off x="8364" y="979233"/>
            <a:ext cx="8890043" cy="892210"/>
            <a:chOff x="2436" y="1150051"/>
            <a:chExt cx="8890043" cy="892210"/>
          </a:xfrm>
        </p:grpSpPr>
        <p:sp>
          <p:nvSpPr>
            <p:cNvPr id="45060" name="Rectangle 1027">
              <a:extLst>
                <a:ext uri="{FF2B5EF4-FFF2-40B4-BE49-F238E27FC236}">
                  <a16:creationId xmlns:a16="http://schemas.microsoft.com/office/drawing/2014/main" id="{C74ACA73-6F5D-4339-821A-AD808FBF21D4}"/>
                </a:ext>
              </a:extLst>
            </p:cNvPr>
            <p:cNvSpPr>
              <a:spLocks noChangeArrowheads="1"/>
            </p:cNvSpPr>
            <p:nvPr/>
          </p:nvSpPr>
          <p:spPr bwMode="auto">
            <a:xfrm>
              <a:off x="2436" y="1380766"/>
              <a:ext cx="1273575" cy="414956"/>
            </a:xfrm>
            <a:prstGeom prst="rect">
              <a:avLst/>
            </a:prstGeom>
            <a:noFill/>
            <a:ln w="9525">
              <a:noFill/>
              <a:miter lim="800000"/>
              <a:headEnd/>
              <a:tailEnd/>
            </a:ln>
          </p:spPr>
          <p:txBody>
            <a:bodyPr/>
            <a:lstStyle/>
            <a:p>
              <a:pPr marL="342900" indent="-342900" eaLnBrk="1" hangingPunct="1">
                <a:spcBef>
                  <a:spcPct val="20000"/>
                </a:spcBef>
                <a:defRPr/>
              </a:pPr>
              <a:r>
                <a:rPr lang="zh-CN" altLang="en-US" sz="2000" dirty="0">
                  <a:solidFill>
                    <a:srgbClr val="0000FF"/>
                  </a:solidFill>
                  <a:latin typeface="+mn-lt"/>
                  <a:ea typeface="仿宋" panose="02010609060101010101" pitchFamily="49" charset="-122"/>
                </a:rPr>
                <a:t>分类</a:t>
              </a:r>
              <a:r>
                <a:rPr lang="en-US" altLang="zh-CN" sz="2000" dirty="0">
                  <a:solidFill>
                    <a:srgbClr val="0000FF"/>
                  </a:solidFill>
                  <a:latin typeface="+mn-lt"/>
                  <a:ea typeface="仿宋" panose="02010609060101010101" pitchFamily="49" charset="-122"/>
                </a:rPr>
                <a:t>1</a:t>
              </a:r>
              <a:endParaRPr lang="zh-CN" altLang="en-US" sz="2000" dirty="0">
                <a:solidFill>
                  <a:srgbClr val="0000FF"/>
                </a:solidFill>
                <a:latin typeface="+mn-lt"/>
                <a:ea typeface="仿宋" panose="02010609060101010101" pitchFamily="49" charset="-122"/>
              </a:endParaRPr>
            </a:p>
          </p:txBody>
        </p:sp>
        <p:sp>
          <p:nvSpPr>
            <p:cNvPr id="3" name="Rectangle 1027">
              <a:extLst>
                <a:ext uri="{FF2B5EF4-FFF2-40B4-BE49-F238E27FC236}">
                  <a16:creationId xmlns:a16="http://schemas.microsoft.com/office/drawing/2014/main" id="{2C7A5F8B-EBC3-4718-9A49-88677B8DA7D9}"/>
                </a:ext>
              </a:extLst>
            </p:cNvPr>
            <p:cNvSpPr>
              <a:spLocks noChangeArrowheads="1"/>
            </p:cNvSpPr>
            <p:nvPr/>
          </p:nvSpPr>
          <p:spPr bwMode="auto">
            <a:xfrm>
              <a:off x="909382" y="1173288"/>
              <a:ext cx="7983097" cy="414956"/>
            </a:xfrm>
            <a:prstGeom prst="rect">
              <a:avLst/>
            </a:prstGeom>
            <a:noFill/>
            <a:ln w="9525">
              <a:noFill/>
              <a:miter lim="800000"/>
              <a:headEnd/>
              <a:tailEnd/>
            </a:ln>
          </p:spPr>
          <p:txBody>
            <a:bodyPr/>
            <a:lstStyle/>
            <a:p>
              <a:pPr marL="342900" indent="-342900" eaLnBrk="1" hangingPunct="1">
                <a:spcBef>
                  <a:spcPct val="20000"/>
                </a:spcBef>
                <a:defRPr/>
              </a:pPr>
              <a:r>
                <a:rPr lang="zh-CN" altLang="en-US" sz="2000" dirty="0">
                  <a:solidFill>
                    <a:srgbClr val="CC3300"/>
                  </a:solidFill>
                  <a:latin typeface="+mn-lt"/>
                  <a:ea typeface="仿宋" panose="02010609060101010101" pitchFamily="49" charset="-122"/>
                </a:rPr>
                <a:t>谐振放大器：高频小信号放大器、</a:t>
              </a:r>
              <a:r>
                <a:rPr lang="zh-CN" altLang="en-US" sz="2000" dirty="0">
                  <a:solidFill>
                    <a:srgbClr val="000099"/>
                  </a:solidFill>
                  <a:latin typeface="+mn-lt"/>
                  <a:ea typeface="仿宋" panose="02010609060101010101" pitchFamily="49" charset="-122"/>
                </a:rPr>
                <a:t>高频功率放大器；</a:t>
              </a:r>
              <a:r>
                <a:rPr lang="zh-CN" altLang="en-US" sz="2000" dirty="0">
                  <a:solidFill>
                    <a:srgbClr val="FF0000"/>
                  </a:solidFill>
                  <a:latin typeface="+mn-lt"/>
                  <a:ea typeface="仿宋" panose="02010609060101010101" pitchFamily="49" charset="-122"/>
                </a:rPr>
                <a:t>负载是谐振回路</a:t>
              </a:r>
            </a:p>
          </p:txBody>
        </p:sp>
        <p:sp>
          <p:nvSpPr>
            <p:cNvPr id="4" name="Rectangle 1027">
              <a:extLst>
                <a:ext uri="{FF2B5EF4-FFF2-40B4-BE49-F238E27FC236}">
                  <a16:creationId xmlns:a16="http://schemas.microsoft.com/office/drawing/2014/main" id="{283252FF-9679-485D-A274-1E3684E74451}"/>
                </a:ext>
              </a:extLst>
            </p:cNvPr>
            <p:cNvSpPr>
              <a:spLocks noChangeArrowheads="1"/>
            </p:cNvSpPr>
            <p:nvPr/>
          </p:nvSpPr>
          <p:spPr bwMode="auto">
            <a:xfrm>
              <a:off x="909383" y="1627305"/>
              <a:ext cx="7983096" cy="414956"/>
            </a:xfrm>
            <a:prstGeom prst="rect">
              <a:avLst/>
            </a:prstGeom>
            <a:noFill/>
            <a:ln w="9525">
              <a:noFill/>
              <a:miter lim="800000"/>
              <a:headEnd/>
              <a:tailEnd/>
            </a:ln>
          </p:spPr>
          <p:txBody>
            <a:bodyPr/>
            <a:lstStyle/>
            <a:p>
              <a:pPr marL="342900" indent="-342900" eaLnBrk="1" hangingPunct="1">
                <a:spcBef>
                  <a:spcPct val="20000"/>
                </a:spcBef>
                <a:defRPr/>
              </a:pPr>
              <a:r>
                <a:rPr lang="zh-CN" altLang="en-US" sz="2000" dirty="0">
                  <a:solidFill>
                    <a:srgbClr val="CC3300"/>
                  </a:solidFill>
                  <a:latin typeface="+mn-lt"/>
                  <a:ea typeface="仿宋" panose="02010609060101010101" pitchFamily="49" charset="-122"/>
                </a:rPr>
                <a:t>非谐振放大器：低频功率放大器、</a:t>
              </a:r>
              <a:r>
                <a:rPr lang="zh-CN" altLang="en-US" sz="2000" dirty="0">
                  <a:solidFill>
                    <a:srgbClr val="000099"/>
                  </a:solidFill>
                  <a:latin typeface="+mn-lt"/>
                  <a:ea typeface="仿宋" panose="02010609060101010101" pitchFamily="49" charset="-122"/>
                </a:rPr>
                <a:t>宽带高频放大器；</a:t>
              </a:r>
              <a:r>
                <a:rPr lang="zh-CN" altLang="en-US" sz="2000" dirty="0">
                  <a:solidFill>
                    <a:srgbClr val="FF0000"/>
                  </a:solidFill>
                  <a:latin typeface="+mn-lt"/>
                  <a:ea typeface="仿宋" panose="02010609060101010101" pitchFamily="49" charset="-122"/>
                </a:rPr>
                <a:t>负载非谐振</a:t>
              </a:r>
              <a:endParaRPr lang="zh-CN" altLang="en-US" sz="2000" dirty="0">
                <a:solidFill>
                  <a:srgbClr val="000099"/>
                </a:solidFill>
                <a:latin typeface="+mn-lt"/>
                <a:ea typeface="仿宋" panose="02010609060101010101" pitchFamily="49" charset="-122"/>
              </a:endParaRPr>
            </a:p>
          </p:txBody>
        </p:sp>
        <p:sp>
          <p:nvSpPr>
            <p:cNvPr id="12" name="Rectangle 1027">
              <a:extLst>
                <a:ext uri="{FF2B5EF4-FFF2-40B4-BE49-F238E27FC236}">
                  <a16:creationId xmlns:a16="http://schemas.microsoft.com/office/drawing/2014/main" id="{09C95F98-2FE9-48A4-9D2D-989282CE011A}"/>
                </a:ext>
              </a:extLst>
            </p:cNvPr>
            <p:cNvSpPr>
              <a:spLocks noChangeArrowheads="1"/>
            </p:cNvSpPr>
            <p:nvPr/>
          </p:nvSpPr>
          <p:spPr bwMode="auto">
            <a:xfrm>
              <a:off x="710238" y="1150051"/>
              <a:ext cx="304410" cy="792088"/>
            </a:xfrm>
            <a:prstGeom prst="rect">
              <a:avLst/>
            </a:prstGeom>
            <a:noFill/>
            <a:ln w="9525">
              <a:noFill/>
              <a:miter lim="800000"/>
              <a:headEnd/>
              <a:tailEnd/>
            </a:ln>
          </p:spPr>
          <p:txBody>
            <a:bodyPr lIns="0" tIns="0" rIns="0" bIns="0"/>
            <a:lstStyle/>
            <a:p>
              <a:pPr marL="342900" indent="-342900" eaLnBrk="1" hangingPunct="1">
                <a:spcBef>
                  <a:spcPts val="0"/>
                </a:spcBef>
                <a:defRPr/>
              </a:pPr>
              <a:r>
                <a:rPr lang="en-US" altLang="zh-CN" sz="4800" b="0" dirty="0">
                  <a:solidFill>
                    <a:srgbClr val="0000FF"/>
                  </a:solidFill>
                  <a:latin typeface="+mn-lt"/>
                  <a:ea typeface="仿宋" panose="02010609060101010101" pitchFamily="49" charset="-122"/>
                </a:rPr>
                <a:t>{</a:t>
              </a:r>
              <a:endParaRPr lang="zh-CN" altLang="en-US" sz="4800" b="0" dirty="0">
                <a:solidFill>
                  <a:srgbClr val="0000FF"/>
                </a:solidFill>
                <a:latin typeface="+mn-lt"/>
                <a:ea typeface="仿宋" panose="02010609060101010101" pitchFamily="49" charset="-122"/>
              </a:endParaRPr>
            </a:p>
          </p:txBody>
        </p:sp>
      </p:grpSp>
      <p:grpSp>
        <p:nvGrpSpPr>
          <p:cNvPr id="18" name="组合 17">
            <a:extLst>
              <a:ext uri="{FF2B5EF4-FFF2-40B4-BE49-F238E27FC236}">
                <a16:creationId xmlns:a16="http://schemas.microsoft.com/office/drawing/2014/main" id="{24BE3DB4-C0D2-4CD6-9417-6FC682B7D7D6}"/>
              </a:ext>
            </a:extLst>
          </p:cNvPr>
          <p:cNvGrpSpPr/>
          <p:nvPr/>
        </p:nvGrpSpPr>
        <p:grpSpPr>
          <a:xfrm>
            <a:off x="720207" y="1781890"/>
            <a:ext cx="8539795" cy="901474"/>
            <a:chOff x="2435" y="2086101"/>
            <a:chExt cx="8539795" cy="901474"/>
          </a:xfrm>
        </p:grpSpPr>
        <p:sp>
          <p:nvSpPr>
            <p:cNvPr id="5" name="Rectangle 1027">
              <a:extLst>
                <a:ext uri="{FF2B5EF4-FFF2-40B4-BE49-F238E27FC236}">
                  <a16:creationId xmlns:a16="http://schemas.microsoft.com/office/drawing/2014/main" id="{9438988B-7D9C-4C2B-9EFC-F2641D338436}"/>
                </a:ext>
              </a:extLst>
            </p:cNvPr>
            <p:cNvSpPr>
              <a:spLocks noChangeArrowheads="1"/>
            </p:cNvSpPr>
            <p:nvPr/>
          </p:nvSpPr>
          <p:spPr bwMode="auto">
            <a:xfrm>
              <a:off x="2435" y="2326080"/>
              <a:ext cx="1273575" cy="414956"/>
            </a:xfrm>
            <a:prstGeom prst="rect">
              <a:avLst/>
            </a:prstGeom>
            <a:noFill/>
            <a:ln w="9525">
              <a:noFill/>
              <a:miter lim="800000"/>
              <a:headEnd/>
              <a:tailEnd/>
            </a:ln>
          </p:spPr>
          <p:txBody>
            <a:bodyPr/>
            <a:lstStyle/>
            <a:p>
              <a:pPr marL="342900" indent="-342900" eaLnBrk="1" hangingPunct="1">
                <a:spcBef>
                  <a:spcPct val="20000"/>
                </a:spcBef>
                <a:defRPr/>
              </a:pPr>
              <a:r>
                <a:rPr lang="zh-CN" altLang="en-US" sz="2000" dirty="0">
                  <a:solidFill>
                    <a:srgbClr val="0000FF"/>
                  </a:solidFill>
                  <a:latin typeface="+mn-lt"/>
                  <a:ea typeface="仿宋" panose="02010609060101010101" pitchFamily="49" charset="-122"/>
                </a:rPr>
                <a:t>分类</a:t>
              </a:r>
              <a:r>
                <a:rPr lang="en-US" altLang="zh-CN" sz="2000" dirty="0">
                  <a:solidFill>
                    <a:srgbClr val="0000FF"/>
                  </a:solidFill>
                  <a:latin typeface="+mn-lt"/>
                  <a:ea typeface="仿宋" panose="02010609060101010101" pitchFamily="49" charset="-122"/>
                </a:rPr>
                <a:t>2</a:t>
              </a:r>
              <a:endParaRPr lang="zh-CN" altLang="en-US" sz="2000" dirty="0">
                <a:solidFill>
                  <a:srgbClr val="0000FF"/>
                </a:solidFill>
                <a:latin typeface="+mn-lt"/>
                <a:ea typeface="仿宋" panose="02010609060101010101" pitchFamily="49" charset="-122"/>
              </a:endParaRPr>
            </a:p>
          </p:txBody>
        </p:sp>
        <p:sp>
          <p:nvSpPr>
            <p:cNvPr id="6" name="Rectangle 1027">
              <a:extLst>
                <a:ext uri="{FF2B5EF4-FFF2-40B4-BE49-F238E27FC236}">
                  <a16:creationId xmlns:a16="http://schemas.microsoft.com/office/drawing/2014/main" id="{CC3502A3-B5E3-41C9-AFC2-7A557CB2112A}"/>
                </a:ext>
              </a:extLst>
            </p:cNvPr>
            <p:cNvSpPr>
              <a:spLocks noChangeArrowheads="1"/>
            </p:cNvSpPr>
            <p:nvPr/>
          </p:nvSpPr>
          <p:spPr bwMode="auto">
            <a:xfrm>
              <a:off x="909382" y="2118602"/>
              <a:ext cx="7632848" cy="414956"/>
            </a:xfrm>
            <a:prstGeom prst="rect">
              <a:avLst/>
            </a:prstGeom>
            <a:noFill/>
            <a:ln w="9525">
              <a:noFill/>
              <a:miter lim="800000"/>
              <a:headEnd/>
              <a:tailEnd/>
            </a:ln>
          </p:spPr>
          <p:txBody>
            <a:bodyPr/>
            <a:lstStyle/>
            <a:p>
              <a:pPr marL="342900" indent="-342900" eaLnBrk="1" hangingPunct="1">
                <a:spcBef>
                  <a:spcPct val="20000"/>
                </a:spcBef>
                <a:defRPr/>
              </a:pPr>
              <a:r>
                <a:rPr lang="zh-CN" altLang="en-US" sz="2000" dirty="0">
                  <a:solidFill>
                    <a:srgbClr val="CC3300"/>
                  </a:solidFill>
                  <a:latin typeface="+mn-lt"/>
                  <a:ea typeface="仿宋" panose="02010609060101010101" pitchFamily="49" charset="-122"/>
                </a:rPr>
                <a:t>宽带放大器：高频宽带放大器、</a:t>
              </a:r>
              <a:r>
                <a:rPr lang="zh-CN" altLang="en-US" sz="2000" dirty="0">
                  <a:solidFill>
                    <a:srgbClr val="000099"/>
                  </a:solidFill>
                  <a:latin typeface="+mn-lt"/>
                  <a:ea typeface="仿宋" panose="02010609060101010101" pitchFamily="49" charset="-122"/>
                </a:rPr>
                <a:t>低频放大器；</a:t>
              </a:r>
              <a:r>
                <a:rPr lang="zh-CN" altLang="en-US" sz="2000" dirty="0">
                  <a:solidFill>
                    <a:srgbClr val="FF0000"/>
                  </a:solidFill>
                  <a:latin typeface="+mn-lt"/>
                  <a:ea typeface="仿宋" panose="02010609060101010101" pitchFamily="49" charset="-122"/>
                </a:rPr>
                <a:t>相对带宽大</a:t>
              </a:r>
            </a:p>
          </p:txBody>
        </p:sp>
        <p:sp>
          <p:nvSpPr>
            <p:cNvPr id="7" name="Rectangle 1027">
              <a:extLst>
                <a:ext uri="{FF2B5EF4-FFF2-40B4-BE49-F238E27FC236}">
                  <a16:creationId xmlns:a16="http://schemas.microsoft.com/office/drawing/2014/main" id="{93277CFE-F620-4481-BF5F-E211FA167293}"/>
                </a:ext>
              </a:extLst>
            </p:cNvPr>
            <p:cNvSpPr>
              <a:spLocks noChangeArrowheads="1"/>
            </p:cNvSpPr>
            <p:nvPr/>
          </p:nvSpPr>
          <p:spPr bwMode="auto">
            <a:xfrm>
              <a:off x="909382" y="2572619"/>
              <a:ext cx="5462818" cy="414956"/>
            </a:xfrm>
            <a:prstGeom prst="rect">
              <a:avLst/>
            </a:prstGeom>
            <a:noFill/>
            <a:ln w="9525">
              <a:noFill/>
              <a:miter lim="800000"/>
              <a:headEnd/>
              <a:tailEnd/>
            </a:ln>
          </p:spPr>
          <p:txBody>
            <a:bodyPr/>
            <a:lstStyle/>
            <a:p>
              <a:pPr marL="342900" indent="-342900" eaLnBrk="1" hangingPunct="1">
                <a:spcBef>
                  <a:spcPct val="20000"/>
                </a:spcBef>
                <a:defRPr/>
              </a:pPr>
              <a:r>
                <a:rPr lang="zh-CN" altLang="en-US" sz="2000" dirty="0">
                  <a:solidFill>
                    <a:srgbClr val="CC3300"/>
                  </a:solidFill>
                  <a:latin typeface="+mn-lt"/>
                  <a:ea typeface="仿宋" panose="02010609060101010101" pitchFamily="49" charset="-122"/>
                </a:rPr>
                <a:t>窄带放大器：</a:t>
              </a:r>
              <a:r>
                <a:rPr lang="zh-CN" altLang="en-US" sz="2000" dirty="0">
                  <a:solidFill>
                    <a:srgbClr val="000099"/>
                  </a:solidFill>
                  <a:latin typeface="+mn-lt"/>
                  <a:ea typeface="仿宋" panose="02010609060101010101" pitchFamily="49" charset="-122"/>
                </a:rPr>
                <a:t>高频谐振放大器；</a:t>
              </a:r>
              <a:r>
                <a:rPr lang="zh-CN" altLang="en-US" sz="2000" dirty="0">
                  <a:solidFill>
                    <a:srgbClr val="FF0000"/>
                  </a:solidFill>
                  <a:latin typeface="+mn-lt"/>
                  <a:ea typeface="仿宋" panose="02010609060101010101" pitchFamily="49" charset="-122"/>
                </a:rPr>
                <a:t>相对带宽小</a:t>
              </a:r>
              <a:endParaRPr lang="zh-CN" altLang="en-US" sz="2000" dirty="0">
                <a:solidFill>
                  <a:srgbClr val="000099"/>
                </a:solidFill>
                <a:latin typeface="+mn-lt"/>
                <a:ea typeface="仿宋" panose="02010609060101010101" pitchFamily="49" charset="-122"/>
              </a:endParaRPr>
            </a:p>
          </p:txBody>
        </p:sp>
        <p:sp>
          <p:nvSpPr>
            <p:cNvPr id="13" name="Rectangle 1027">
              <a:extLst>
                <a:ext uri="{FF2B5EF4-FFF2-40B4-BE49-F238E27FC236}">
                  <a16:creationId xmlns:a16="http://schemas.microsoft.com/office/drawing/2014/main" id="{01E11A11-E1A8-4237-A519-7B45FEE491DA}"/>
                </a:ext>
              </a:extLst>
            </p:cNvPr>
            <p:cNvSpPr>
              <a:spLocks noChangeArrowheads="1"/>
            </p:cNvSpPr>
            <p:nvPr/>
          </p:nvSpPr>
          <p:spPr bwMode="auto">
            <a:xfrm>
              <a:off x="757177" y="2086101"/>
              <a:ext cx="304410" cy="792088"/>
            </a:xfrm>
            <a:prstGeom prst="rect">
              <a:avLst/>
            </a:prstGeom>
            <a:noFill/>
            <a:ln w="9525">
              <a:noFill/>
              <a:miter lim="800000"/>
              <a:headEnd/>
              <a:tailEnd/>
            </a:ln>
          </p:spPr>
          <p:txBody>
            <a:bodyPr lIns="0" tIns="0" rIns="0" bIns="0"/>
            <a:lstStyle/>
            <a:p>
              <a:pPr marL="342900" indent="-342900" eaLnBrk="1" hangingPunct="1">
                <a:spcBef>
                  <a:spcPts val="0"/>
                </a:spcBef>
                <a:defRPr/>
              </a:pPr>
              <a:r>
                <a:rPr lang="en-US" altLang="zh-CN" sz="4800" b="0" dirty="0">
                  <a:solidFill>
                    <a:srgbClr val="0000FF"/>
                  </a:solidFill>
                  <a:latin typeface="+mn-lt"/>
                  <a:ea typeface="仿宋" panose="02010609060101010101" pitchFamily="49" charset="-122"/>
                </a:rPr>
                <a:t>{</a:t>
              </a:r>
              <a:endParaRPr lang="zh-CN" altLang="en-US" sz="4800" b="0" dirty="0">
                <a:solidFill>
                  <a:srgbClr val="0000FF"/>
                </a:solidFill>
                <a:latin typeface="+mn-lt"/>
                <a:ea typeface="仿宋" panose="02010609060101010101" pitchFamily="49" charset="-122"/>
              </a:endParaRPr>
            </a:p>
          </p:txBody>
        </p:sp>
      </p:grpSp>
      <p:grpSp>
        <p:nvGrpSpPr>
          <p:cNvPr id="20" name="组合 19">
            <a:extLst>
              <a:ext uri="{FF2B5EF4-FFF2-40B4-BE49-F238E27FC236}">
                <a16:creationId xmlns:a16="http://schemas.microsoft.com/office/drawing/2014/main" id="{3C311265-1D09-47C4-AD8A-6964DD8290F2}"/>
              </a:ext>
            </a:extLst>
          </p:cNvPr>
          <p:cNvGrpSpPr/>
          <p:nvPr/>
        </p:nvGrpSpPr>
        <p:grpSpPr>
          <a:xfrm>
            <a:off x="0" y="2589362"/>
            <a:ext cx="9079874" cy="885798"/>
            <a:chOff x="28630" y="3073078"/>
            <a:chExt cx="9079874" cy="885798"/>
          </a:xfrm>
        </p:grpSpPr>
        <p:sp>
          <p:nvSpPr>
            <p:cNvPr id="8" name="Rectangle 1027">
              <a:extLst>
                <a:ext uri="{FF2B5EF4-FFF2-40B4-BE49-F238E27FC236}">
                  <a16:creationId xmlns:a16="http://schemas.microsoft.com/office/drawing/2014/main" id="{B750F52D-3C22-4396-BAE6-A257105C6D9C}"/>
                </a:ext>
              </a:extLst>
            </p:cNvPr>
            <p:cNvSpPr>
              <a:spLocks noChangeArrowheads="1"/>
            </p:cNvSpPr>
            <p:nvPr/>
          </p:nvSpPr>
          <p:spPr bwMode="auto">
            <a:xfrm>
              <a:off x="28630" y="3293273"/>
              <a:ext cx="1012213" cy="414956"/>
            </a:xfrm>
            <a:prstGeom prst="rect">
              <a:avLst/>
            </a:prstGeom>
            <a:noFill/>
            <a:ln w="9525">
              <a:noFill/>
              <a:miter lim="800000"/>
              <a:headEnd/>
              <a:tailEnd/>
            </a:ln>
          </p:spPr>
          <p:txBody>
            <a:bodyPr/>
            <a:lstStyle/>
            <a:p>
              <a:pPr marL="342900" indent="-342900" eaLnBrk="1" hangingPunct="1">
                <a:spcBef>
                  <a:spcPct val="20000"/>
                </a:spcBef>
                <a:defRPr/>
              </a:pPr>
              <a:r>
                <a:rPr lang="zh-CN" altLang="en-US" sz="2000" dirty="0">
                  <a:solidFill>
                    <a:srgbClr val="0000FF"/>
                  </a:solidFill>
                  <a:latin typeface="+mn-lt"/>
                  <a:ea typeface="仿宋" panose="02010609060101010101" pitchFamily="49" charset="-122"/>
                </a:rPr>
                <a:t>分类</a:t>
              </a:r>
              <a:r>
                <a:rPr lang="en-US" altLang="zh-CN" sz="2000" dirty="0">
                  <a:solidFill>
                    <a:srgbClr val="0000FF"/>
                  </a:solidFill>
                  <a:latin typeface="+mn-lt"/>
                  <a:ea typeface="仿宋" panose="02010609060101010101" pitchFamily="49" charset="-122"/>
                </a:rPr>
                <a:t>3</a:t>
              </a:r>
              <a:endParaRPr lang="zh-CN" altLang="en-US" sz="2000" dirty="0">
                <a:solidFill>
                  <a:srgbClr val="0000FF"/>
                </a:solidFill>
                <a:latin typeface="+mn-lt"/>
                <a:ea typeface="仿宋" panose="02010609060101010101" pitchFamily="49" charset="-122"/>
              </a:endParaRPr>
            </a:p>
          </p:txBody>
        </p:sp>
        <p:sp>
          <p:nvSpPr>
            <p:cNvPr id="9" name="Rectangle 1027">
              <a:extLst>
                <a:ext uri="{FF2B5EF4-FFF2-40B4-BE49-F238E27FC236}">
                  <a16:creationId xmlns:a16="http://schemas.microsoft.com/office/drawing/2014/main" id="{EEBAE41E-EBA7-45C2-B3C5-5DB2B88A8F2E}"/>
                </a:ext>
              </a:extLst>
            </p:cNvPr>
            <p:cNvSpPr>
              <a:spLocks noChangeArrowheads="1"/>
            </p:cNvSpPr>
            <p:nvPr/>
          </p:nvSpPr>
          <p:spPr bwMode="auto">
            <a:xfrm>
              <a:off x="909382" y="3089903"/>
              <a:ext cx="8199122" cy="414956"/>
            </a:xfrm>
            <a:prstGeom prst="rect">
              <a:avLst/>
            </a:prstGeom>
            <a:noFill/>
            <a:ln w="9525">
              <a:noFill/>
              <a:miter lim="800000"/>
              <a:headEnd/>
              <a:tailEnd/>
            </a:ln>
          </p:spPr>
          <p:txBody>
            <a:bodyPr/>
            <a:lstStyle/>
            <a:p>
              <a:pPr marL="342900" indent="-342900" eaLnBrk="1" hangingPunct="1">
                <a:spcBef>
                  <a:spcPct val="20000"/>
                </a:spcBef>
                <a:defRPr/>
              </a:pPr>
              <a:r>
                <a:rPr lang="zh-CN" altLang="en-US" sz="2000" dirty="0">
                  <a:solidFill>
                    <a:srgbClr val="CC3300"/>
                  </a:solidFill>
                  <a:latin typeface="+mn-lt"/>
                  <a:ea typeface="仿宋" panose="02010609060101010101" pitchFamily="49" charset="-122"/>
                </a:rPr>
                <a:t>小信号放大器：高频小信号放大器、</a:t>
              </a:r>
              <a:r>
                <a:rPr lang="zh-CN" altLang="en-US" sz="2000" dirty="0">
                  <a:solidFill>
                    <a:srgbClr val="000099"/>
                  </a:solidFill>
                  <a:latin typeface="+mn-lt"/>
                  <a:ea typeface="仿宋" panose="02010609060101010101" pitchFamily="49" charset="-122"/>
                </a:rPr>
                <a:t>低频放大器；</a:t>
              </a:r>
              <a:r>
                <a:rPr lang="zh-CN" altLang="en-US" sz="2000" dirty="0">
                  <a:solidFill>
                    <a:srgbClr val="FF0000"/>
                  </a:solidFill>
                  <a:latin typeface="+mn-lt"/>
                  <a:ea typeface="仿宋" panose="02010609060101010101" pitchFamily="49" charset="-122"/>
                </a:rPr>
                <a:t>输入、出电平相对小</a:t>
              </a:r>
            </a:p>
          </p:txBody>
        </p:sp>
        <p:sp>
          <p:nvSpPr>
            <p:cNvPr id="10" name="Rectangle 1027">
              <a:extLst>
                <a:ext uri="{FF2B5EF4-FFF2-40B4-BE49-F238E27FC236}">
                  <a16:creationId xmlns:a16="http://schemas.microsoft.com/office/drawing/2014/main" id="{C95131BF-7FBF-4399-8F54-8E8178212A62}"/>
                </a:ext>
              </a:extLst>
            </p:cNvPr>
            <p:cNvSpPr>
              <a:spLocks noChangeArrowheads="1"/>
            </p:cNvSpPr>
            <p:nvPr/>
          </p:nvSpPr>
          <p:spPr bwMode="auto">
            <a:xfrm>
              <a:off x="909382" y="3543920"/>
              <a:ext cx="7695066" cy="414956"/>
            </a:xfrm>
            <a:prstGeom prst="rect">
              <a:avLst/>
            </a:prstGeom>
            <a:noFill/>
            <a:ln w="9525">
              <a:noFill/>
              <a:miter lim="800000"/>
              <a:headEnd/>
              <a:tailEnd/>
            </a:ln>
          </p:spPr>
          <p:txBody>
            <a:bodyPr/>
            <a:lstStyle/>
            <a:p>
              <a:pPr marL="342900" indent="-342900" eaLnBrk="1" hangingPunct="1">
                <a:spcBef>
                  <a:spcPct val="20000"/>
                </a:spcBef>
                <a:defRPr/>
              </a:pPr>
              <a:r>
                <a:rPr lang="zh-CN" altLang="en-US" sz="2000" dirty="0">
                  <a:solidFill>
                    <a:srgbClr val="CC3300"/>
                  </a:solidFill>
                  <a:latin typeface="+mn-lt"/>
                  <a:ea typeface="仿宋" panose="02010609060101010101" pitchFamily="49" charset="-122"/>
                </a:rPr>
                <a:t>功率放大器：低频功放，</a:t>
              </a:r>
              <a:r>
                <a:rPr lang="zh-CN" altLang="en-US" sz="2000" dirty="0">
                  <a:solidFill>
                    <a:srgbClr val="000099"/>
                  </a:solidFill>
                  <a:latin typeface="+mn-lt"/>
                  <a:ea typeface="仿宋" panose="02010609060101010101" pitchFamily="49" charset="-122"/>
                </a:rPr>
                <a:t>高频功放；</a:t>
              </a:r>
              <a:r>
                <a:rPr lang="zh-CN" altLang="en-US" sz="2000" dirty="0">
                  <a:solidFill>
                    <a:srgbClr val="FF0000"/>
                  </a:solidFill>
                  <a:latin typeface="+mn-lt"/>
                  <a:ea typeface="仿宋" panose="02010609060101010101" pitchFamily="49" charset="-122"/>
                </a:rPr>
                <a:t>输出电平高，功率大</a:t>
              </a:r>
            </a:p>
          </p:txBody>
        </p:sp>
        <p:sp>
          <p:nvSpPr>
            <p:cNvPr id="14" name="Rectangle 1027">
              <a:extLst>
                <a:ext uri="{FF2B5EF4-FFF2-40B4-BE49-F238E27FC236}">
                  <a16:creationId xmlns:a16="http://schemas.microsoft.com/office/drawing/2014/main" id="{8DABE8FB-BE57-493D-894F-D7F692B908CD}"/>
                </a:ext>
              </a:extLst>
            </p:cNvPr>
            <p:cNvSpPr>
              <a:spLocks noChangeArrowheads="1"/>
            </p:cNvSpPr>
            <p:nvPr/>
          </p:nvSpPr>
          <p:spPr bwMode="auto">
            <a:xfrm>
              <a:off x="710238" y="3073078"/>
              <a:ext cx="304410" cy="792088"/>
            </a:xfrm>
            <a:prstGeom prst="rect">
              <a:avLst/>
            </a:prstGeom>
            <a:noFill/>
            <a:ln w="9525">
              <a:noFill/>
              <a:miter lim="800000"/>
              <a:headEnd/>
              <a:tailEnd/>
            </a:ln>
          </p:spPr>
          <p:txBody>
            <a:bodyPr lIns="0" tIns="0" rIns="0" bIns="0"/>
            <a:lstStyle/>
            <a:p>
              <a:pPr marL="342900" indent="-342900" eaLnBrk="1" hangingPunct="1">
                <a:spcBef>
                  <a:spcPts val="0"/>
                </a:spcBef>
                <a:defRPr/>
              </a:pPr>
              <a:r>
                <a:rPr lang="en-US" altLang="zh-CN" sz="4800" b="0" dirty="0">
                  <a:solidFill>
                    <a:srgbClr val="0000FF"/>
                  </a:solidFill>
                  <a:latin typeface="+mn-lt"/>
                  <a:ea typeface="仿宋" panose="02010609060101010101" pitchFamily="49" charset="-122"/>
                </a:rPr>
                <a:t>{</a:t>
              </a:r>
              <a:endParaRPr lang="zh-CN" altLang="en-US" sz="4800" b="0" dirty="0">
                <a:solidFill>
                  <a:srgbClr val="0000FF"/>
                </a:solidFill>
                <a:latin typeface="+mn-lt"/>
                <a:ea typeface="仿宋" panose="02010609060101010101" pitchFamily="49" charset="-122"/>
              </a:endParaRPr>
            </a:p>
          </p:txBody>
        </p:sp>
      </p:grpSp>
      <p:sp>
        <p:nvSpPr>
          <p:cNvPr id="15" name="Rectangle 1027">
            <a:extLst>
              <a:ext uri="{FF2B5EF4-FFF2-40B4-BE49-F238E27FC236}">
                <a16:creationId xmlns:a16="http://schemas.microsoft.com/office/drawing/2014/main" id="{51725DB8-46FF-4490-85C6-026C6E54E6C5}"/>
              </a:ext>
            </a:extLst>
          </p:cNvPr>
          <p:cNvSpPr>
            <a:spLocks noChangeArrowheads="1"/>
          </p:cNvSpPr>
          <p:nvPr/>
        </p:nvSpPr>
        <p:spPr bwMode="auto">
          <a:xfrm>
            <a:off x="674133" y="3474156"/>
            <a:ext cx="8127342" cy="414956"/>
          </a:xfrm>
          <a:prstGeom prst="rect">
            <a:avLst/>
          </a:prstGeom>
          <a:noFill/>
          <a:ln w="9525">
            <a:noFill/>
            <a:miter lim="800000"/>
            <a:headEnd/>
            <a:tailEnd/>
          </a:ln>
        </p:spPr>
        <p:txBody>
          <a:bodyPr/>
          <a:lstStyle/>
          <a:p>
            <a:pPr marL="342900" indent="-342900" eaLnBrk="1" hangingPunct="1">
              <a:spcBef>
                <a:spcPct val="20000"/>
              </a:spcBef>
              <a:defRPr/>
            </a:pPr>
            <a:r>
              <a:rPr lang="zh-CN" altLang="en-US" sz="2000" dirty="0">
                <a:solidFill>
                  <a:srgbClr val="0000FF"/>
                </a:solidFill>
                <a:latin typeface="+mn-lt"/>
                <a:ea typeface="仿宋" panose="02010609060101010101" pitchFamily="49" charset="-122"/>
              </a:rPr>
              <a:t>分类</a:t>
            </a:r>
            <a:r>
              <a:rPr lang="en-US" altLang="zh-CN" sz="2000" dirty="0">
                <a:solidFill>
                  <a:srgbClr val="0000FF"/>
                </a:solidFill>
                <a:latin typeface="+mn-lt"/>
                <a:ea typeface="仿宋" panose="02010609060101010101" pitchFamily="49" charset="-122"/>
              </a:rPr>
              <a:t>4  </a:t>
            </a:r>
            <a:r>
              <a:rPr lang="zh-CN" altLang="en-US" sz="2000" dirty="0">
                <a:solidFill>
                  <a:srgbClr val="000099"/>
                </a:solidFill>
                <a:latin typeface="+mn-lt"/>
                <a:ea typeface="仿宋" panose="02010609060101010101" pitchFamily="49" charset="-122"/>
              </a:rPr>
              <a:t>电子管放大器、晶体管放大器、场效应管放大器、</a:t>
            </a:r>
            <a:r>
              <a:rPr lang="en-US" altLang="zh-CN" sz="2000" dirty="0">
                <a:solidFill>
                  <a:srgbClr val="000099"/>
                </a:solidFill>
                <a:latin typeface="+mn-lt"/>
                <a:ea typeface="仿宋" panose="02010609060101010101" pitchFamily="49" charset="-122"/>
              </a:rPr>
              <a:t>IC</a:t>
            </a:r>
            <a:r>
              <a:rPr lang="zh-CN" altLang="en-US" sz="2000" dirty="0">
                <a:solidFill>
                  <a:srgbClr val="000099"/>
                </a:solidFill>
                <a:latin typeface="+mn-lt"/>
                <a:ea typeface="仿宋" panose="02010609060101010101" pitchFamily="49" charset="-122"/>
              </a:rPr>
              <a:t>放大器</a:t>
            </a:r>
          </a:p>
        </p:txBody>
      </p:sp>
      <p:sp>
        <p:nvSpPr>
          <p:cNvPr id="16" name="Rectangle 1027">
            <a:extLst>
              <a:ext uri="{FF2B5EF4-FFF2-40B4-BE49-F238E27FC236}">
                <a16:creationId xmlns:a16="http://schemas.microsoft.com/office/drawing/2014/main" id="{6A3E0163-B91C-4AFC-9A7F-C839C7D94077}"/>
              </a:ext>
            </a:extLst>
          </p:cNvPr>
          <p:cNvSpPr>
            <a:spLocks noChangeArrowheads="1"/>
          </p:cNvSpPr>
          <p:nvPr/>
        </p:nvSpPr>
        <p:spPr bwMode="auto">
          <a:xfrm>
            <a:off x="107504" y="3960574"/>
            <a:ext cx="3933770" cy="414956"/>
          </a:xfrm>
          <a:prstGeom prst="rect">
            <a:avLst/>
          </a:prstGeom>
          <a:noFill/>
          <a:ln w="9525">
            <a:noFill/>
            <a:miter lim="800000"/>
            <a:headEnd/>
            <a:tailEnd/>
          </a:ln>
        </p:spPr>
        <p:txBody>
          <a:bodyPr/>
          <a:lstStyle/>
          <a:p>
            <a:pPr marL="342900" indent="-342900" eaLnBrk="1" hangingPunct="1">
              <a:spcBef>
                <a:spcPct val="20000"/>
              </a:spcBef>
              <a:defRPr/>
            </a:pPr>
            <a:r>
              <a:rPr lang="zh-CN" altLang="en-US" sz="2000" dirty="0">
                <a:solidFill>
                  <a:srgbClr val="CC3300"/>
                </a:solidFill>
                <a:latin typeface="+mn-lt"/>
                <a:ea typeface="仿宋" panose="02010609060101010101" pitchFamily="49" charset="-122"/>
              </a:rPr>
              <a:t>本章讨论的是：</a:t>
            </a:r>
            <a:r>
              <a:rPr lang="zh-CN" altLang="en-US" sz="2000" dirty="0">
                <a:solidFill>
                  <a:srgbClr val="000099"/>
                </a:solidFill>
                <a:latin typeface="+mn-lt"/>
                <a:ea typeface="仿宋" panose="02010609060101010101" pitchFamily="49" charset="-122"/>
              </a:rPr>
              <a:t>高频谐振放大器</a:t>
            </a:r>
          </a:p>
        </p:txBody>
      </p:sp>
      <p:sp>
        <p:nvSpPr>
          <p:cNvPr id="22" name="Rectangle 1027">
            <a:extLst>
              <a:ext uri="{FF2B5EF4-FFF2-40B4-BE49-F238E27FC236}">
                <a16:creationId xmlns:a16="http://schemas.microsoft.com/office/drawing/2014/main" id="{2FF0F066-B2B0-4620-BCE7-062681188B56}"/>
              </a:ext>
            </a:extLst>
          </p:cNvPr>
          <p:cNvSpPr>
            <a:spLocks noChangeArrowheads="1"/>
          </p:cNvSpPr>
          <p:nvPr/>
        </p:nvSpPr>
        <p:spPr bwMode="auto">
          <a:xfrm>
            <a:off x="323528" y="4360174"/>
            <a:ext cx="7992888" cy="1898596"/>
          </a:xfrm>
          <a:prstGeom prst="rect">
            <a:avLst/>
          </a:prstGeom>
          <a:noFill/>
          <a:ln w="9525">
            <a:noFill/>
            <a:miter lim="800000"/>
            <a:headEnd/>
            <a:tailEnd/>
          </a:ln>
        </p:spPr>
        <p:txBody>
          <a:bodyPr/>
          <a:lstStyle/>
          <a:p>
            <a:pPr marL="342900" indent="-342900" eaLnBrk="1" hangingPunct="1">
              <a:spcBef>
                <a:spcPct val="20000"/>
              </a:spcBef>
              <a:defRPr/>
            </a:pPr>
            <a:r>
              <a:rPr lang="zh-CN" altLang="en-US" sz="2000" dirty="0">
                <a:solidFill>
                  <a:srgbClr val="000099"/>
                </a:solidFill>
                <a:latin typeface="+mn-lt"/>
                <a:ea typeface="仿宋" panose="02010609060101010101" pitchFamily="49" charset="-122"/>
              </a:rPr>
              <a:t>对放大器的基本要求：</a:t>
            </a:r>
            <a:endParaRPr lang="en-US" altLang="zh-CN" sz="2000" dirty="0">
              <a:solidFill>
                <a:srgbClr val="000099"/>
              </a:solidFill>
              <a:latin typeface="+mn-lt"/>
              <a:ea typeface="仿宋" panose="02010609060101010101" pitchFamily="49" charset="-122"/>
            </a:endParaRPr>
          </a:p>
          <a:p>
            <a:pPr marL="800100" lvl="1" indent="-342900" eaLnBrk="1" hangingPunct="1">
              <a:spcBef>
                <a:spcPct val="20000"/>
              </a:spcBef>
              <a:defRPr/>
            </a:pPr>
            <a:r>
              <a:rPr lang="zh-CN" altLang="en-US" sz="2000" dirty="0">
                <a:solidFill>
                  <a:srgbClr val="660033"/>
                </a:solidFill>
                <a:latin typeface="+mn-lt"/>
                <a:ea typeface="仿宋" panose="02010609060101010101" pitchFamily="49" charset="-122"/>
              </a:rPr>
              <a:t>（</a:t>
            </a:r>
            <a:r>
              <a:rPr lang="en-US" altLang="zh-CN" sz="2000" dirty="0">
                <a:solidFill>
                  <a:srgbClr val="660033"/>
                </a:solidFill>
                <a:latin typeface="+mn-lt"/>
                <a:ea typeface="仿宋" panose="02010609060101010101" pitchFamily="49" charset="-122"/>
              </a:rPr>
              <a:t>1</a:t>
            </a:r>
            <a:r>
              <a:rPr lang="zh-CN" altLang="en-US" sz="2000" dirty="0">
                <a:solidFill>
                  <a:srgbClr val="660033"/>
                </a:solidFill>
                <a:latin typeface="+mn-lt"/>
                <a:ea typeface="仿宋" panose="02010609060101010101" pitchFamily="49" charset="-122"/>
              </a:rPr>
              <a:t>）输出电平高；满足要求；</a:t>
            </a:r>
            <a:endParaRPr lang="en-US" altLang="zh-CN" sz="2000" dirty="0">
              <a:solidFill>
                <a:srgbClr val="660033"/>
              </a:solidFill>
              <a:latin typeface="+mn-lt"/>
              <a:ea typeface="仿宋" panose="02010609060101010101" pitchFamily="49" charset="-122"/>
            </a:endParaRPr>
          </a:p>
          <a:p>
            <a:pPr marL="800100" lvl="1" indent="-342900" eaLnBrk="1" hangingPunct="1">
              <a:spcBef>
                <a:spcPct val="20000"/>
              </a:spcBef>
              <a:defRPr/>
            </a:pPr>
            <a:r>
              <a:rPr lang="zh-CN" altLang="en-US" sz="2000" dirty="0">
                <a:solidFill>
                  <a:srgbClr val="660033"/>
                </a:solidFill>
                <a:latin typeface="+mn-lt"/>
                <a:ea typeface="仿宋" panose="02010609060101010101" pitchFamily="49" charset="-122"/>
              </a:rPr>
              <a:t>（</a:t>
            </a:r>
            <a:r>
              <a:rPr lang="en-US" altLang="zh-CN" sz="2000" dirty="0">
                <a:solidFill>
                  <a:srgbClr val="660033"/>
                </a:solidFill>
                <a:latin typeface="+mn-lt"/>
                <a:ea typeface="仿宋" panose="02010609060101010101" pitchFamily="49" charset="-122"/>
              </a:rPr>
              <a:t>2</a:t>
            </a:r>
            <a:r>
              <a:rPr lang="zh-CN" altLang="en-US" sz="2000" dirty="0">
                <a:solidFill>
                  <a:srgbClr val="660033"/>
                </a:solidFill>
                <a:latin typeface="+mn-lt"/>
                <a:ea typeface="仿宋" panose="02010609060101010101" pitchFamily="49" charset="-122"/>
              </a:rPr>
              <a:t>）能量转换效率高；</a:t>
            </a:r>
            <a:endParaRPr lang="en-US" altLang="zh-CN" sz="2000" dirty="0">
              <a:solidFill>
                <a:srgbClr val="660033"/>
              </a:solidFill>
              <a:latin typeface="+mn-lt"/>
              <a:ea typeface="仿宋" panose="02010609060101010101" pitchFamily="49" charset="-122"/>
            </a:endParaRPr>
          </a:p>
          <a:p>
            <a:pPr marL="800100" lvl="1" indent="-342900" eaLnBrk="1" hangingPunct="1">
              <a:spcBef>
                <a:spcPct val="20000"/>
              </a:spcBef>
              <a:defRPr/>
            </a:pPr>
            <a:r>
              <a:rPr lang="zh-CN" altLang="en-US" sz="2000" dirty="0">
                <a:solidFill>
                  <a:srgbClr val="660033"/>
                </a:solidFill>
                <a:latin typeface="+mn-lt"/>
                <a:ea typeface="仿宋" panose="02010609060101010101" pitchFamily="49" charset="-122"/>
              </a:rPr>
              <a:t>（</a:t>
            </a:r>
            <a:r>
              <a:rPr lang="en-US" altLang="zh-CN" sz="2000" dirty="0">
                <a:solidFill>
                  <a:srgbClr val="660033"/>
                </a:solidFill>
                <a:latin typeface="+mn-lt"/>
                <a:ea typeface="仿宋" panose="02010609060101010101" pitchFamily="49" charset="-122"/>
              </a:rPr>
              <a:t>3</a:t>
            </a:r>
            <a:r>
              <a:rPr lang="zh-CN" altLang="en-US" sz="2000" dirty="0">
                <a:solidFill>
                  <a:srgbClr val="660033"/>
                </a:solidFill>
                <a:latin typeface="+mn-lt"/>
                <a:ea typeface="仿宋" panose="02010609060101010101" pitchFamily="49" charset="-122"/>
              </a:rPr>
              <a:t>）信号频谱满足要求，谐波少或失真小，抑制谐波能力强；</a:t>
            </a:r>
            <a:endParaRPr lang="en-US" altLang="zh-CN" sz="2000" dirty="0">
              <a:solidFill>
                <a:srgbClr val="660033"/>
              </a:solidFill>
              <a:latin typeface="+mn-lt"/>
              <a:ea typeface="仿宋" panose="02010609060101010101" pitchFamily="49" charset="-122"/>
            </a:endParaRPr>
          </a:p>
          <a:p>
            <a:pPr marL="800100" lvl="1" indent="-342900" eaLnBrk="1" hangingPunct="1">
              <a:spcBef>
                <a:spcPct val="20000"/>
              </a:spcBef>
              <a:defRPr/>
            </a:pPr>
            <a:r>
              <a:rPr lang="zh-CN" altLang="en-US" sz="2000" dirty="0">
                <a:solidFill>
                  <a:srgbClr val="660033"/>
                </a:solidFill>
                <a:latin typeface="+mn-lt"/>
                <a:ea typeface="仿宋" panose="02010609060101010101" pitchFamily="49" charset="-122"/>
              </a:rPr>
              <a:t>（</a:t>
            </a:r>
            <a:r>
              <a:rPr lang="en-US" altLang="zh-CN" sz="2000" dirty="0">
                <a:solidFill>
                  <a:srgbClr val="660033"/>
                </a:solidFill>
                <a:latin typeface="+mn-lt"/>
                <a:ea typeface="仿宋" panose="02010609060101010101" pitchFamily="49" charset="-122"/>
              </a:rPr>
              <a:t>4</a:t>
            </a:r>
            <a:r>
              <a:rPr lang="zh-CN" altLang="en-US" sz="2000" dirty="0">
                <a:solidFill>
                  <a:srgbClr val="660033"/>
                </a:solidFill>
                <a:latin typeface="+mn-lt"/>
                <a:ea typeface="仿宋" panose="02010609060101010101" pitchFamily="49" charset="-122"/>
              </a:rPr>
              <a:t>）稳定可靠；</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8B93B7A-2F60-46A4-A5EA-38DA751F82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3968" y="1183481"/>
            <a:ext cx="3644229" cy="3065463"/>
          </a:xfrm>
          <a:prstGeom prst="rect">
            <a:avLst/>
          </a:prstGeom>
        </p:spPr>
      </p:pic>
      <p:sp>
        <p:nvSpPr>
          <p:cNvPr id="11267" name="Rectangle 2">
            <a:extLst>
              <a:ext uri="{FF2B5EF4-FFF2-40B4-BE49-F238E27FC236}">
                <a16:creationId xmlns:a16="http://schemas.microsoft.com/office/drawing/2014/main" id="{630B5405-5185-450D-995B-C7E84C4B27B4}"/>
              </a:ext>
            </a:extLst>
          </p:cNvPr>
          <p:cNvSpPr>
            <a:spLocks noGrp="1" noChangeArrowheads="1"/>
          </p:cNvSpPr>
          <p:nvPr>
            <p:ph type="title" idx="4294967295"/>
          </p:nvPr>
        </p:nvSpPr>
        <p:spPr>
          <a:xfrm>
            <a:off x="284163" y="119063"/>
            <a:ext cx="8032253" cy="381000"/>
          </a:xfrm>
        </p:spPr>
        <p:txBody>
          <a:bodyPr/>
          <a:lstStyle/>
          <a:p>
            <a:pPr algn="l" eaLnBrk="1" hangingPunct="1"/>
            <a:r>
              <a:rPr lang="en-US" altLang="zh-CN" sz="2400" b="1" dirty="0">
                <a:solidFill>
                  <a:srgbClr val="0000FF"/>
                </a:solidFill>
                <a:ea typeface="仿宋_GB2312" panose="02010609030101010101" pitchFamily="49" charset="-122"/>
              </a:rPr>
              <a:t>3.1.6</a:t>
            </a:r>
            <a:r>
              <a:rPr lang="zh-CN" altLang="en-US" sz="2400" b="1" dirty="0">
                <a:solidFill>
                  <a:srgbClr val="0000FF"/>
                </a:solidFill>
                <a:ea typeface="仿宋_GB2312" panose="02010609030101010101" pitchFamily="49" charset="-122"/>
              </a:rPr>
              <a:t>  集电极余弦脉冲电流的分解</a:t>
            </a:r>
            <a:r>
              <a:rPr lang="en-US" altLang="zh-CN" sz="2400" b="1" dirty="0">
                <a:solidFill>
                  <a:srgbClr val="0000FF"/>
                </a:solidFill>
                <a:ea typeface="仿宋_GB2312" panose="02010609030101010101" pitchFamily="49" charset="-122"/>
              </a:rPr>
              <a:t>(</a:t>
            </a:r>
            <a:r>
              <a:rPr lang="en-US" altLang="zh-CN" sz="2400" b="1" dirty="0">
                <a:solidFill>
                  <a:srgbClr val="00B050"/>
                </a:solidFill>
                <a:ea typeface="仿宋_GB2312" panose="02010609030101010101" pitchFamily="49" charset="-122"/>
              </a:rPr>
              <a:t>P85     </a:t>
            </a:r>
            <a:r>
              <a:rPr lang="en-US" altLang="zh-CN" sz="2400" b="1" dirty="0">
                <a:solidFill>
                  <a:srgbClr val="FF0000"/>
                </a:solidFill>
                <a:ea typeface="仿宋_GB2312" panose="02010609030101010101" pitchFamily="49" charset="-122"/>
              </a:rPr>
              <a:t>P87</a:t>
            </a:r>
            <a:r>
              <a:rPr lang="en-US" altLang="zh-CN" sz="2400" b="1" dirty="0">
                <a:solidFill>
                  <a:srgbClr val="0000FF"/>
                </a:solidFill>
                <a:ea typeface="仿宋_GB2312" panose="02010609030101010101" pitchFamily="49" charset="-122"/>
              </a:rPr>
              <a:t>       P93)</a:t>
            </a:r>
            <a:endParaRPr lang="zh-CN" altLang="en-US" sz="2400" b="1" dirty="0">
              <a:solidFill>
                <a:srgbClr val="0000FF"/>
              </a:solidFill>
              <a:ea typeface="仿宋_GB2312" panose="02010609030101010101" pitchFamily="49" charset="-122"/>
            </a:endParaRPr>
          </a:p>
        </p:txBody>
      </p:sp>
      <p:sp>
        <p:nvSpPr>
          <p:cNvPr id="11268" name="Rectangle 3">
            <a:extLst>
              <a:ext uri="{FF2B5EF4-FFF2-40B4-BE49-F238E27FC236}">
                <a16:creationId xmlns:a16="http://schemas.microsoft.com/office/drawing/2014/main" id="{2E3BC240-DD86-478E-82EA-9656EB67E2BE}"/>
              </a:ext>
            </a:extLst>
          </p:cNvPr>
          <p:cNvSpPr>
            <a:spLocks noChangeArrowheads="1"/>
          </p:cNvSpPr>
          <p:nvPr/>
        </p:nvSpPr>
        <p:spPr bwMode="auto">
          <a:xfrm>
            <a:off x="1042988" y="1152525"/>
            <a:ext cx="359886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000">
                <a:solidFill>
                  <a:srgbClr val="000099"/>
                </a:solidFill>
                <a:ea typeface="仿宋_GB2312" panose="02010609030101010101" pitchFamily="49" charset="-122"/>
              </a:rPr>
              <a:t>晶体管的转移特性曲线为</a:t>
            </a:r>
          </a:p>
        </p:txBody>
      </p:sp>
      <p:sp>
        <p:nvSpPr>
          <p:cNvPr id="11269" name="Text Box 13">
            <a:extLst>
              <a:ext uri="{FF2B5EF4-FFF2-40B4-BE49-F238E27FC236}">
                <a16:creationId xmlns:a16="http://schemas.microsoft.com/office/drawing/2014/main" id="{1C3F1F4A-AFDB-486B-9D27-87488BD029EA}"/>
              </a:ext>
            </a:extLst>
          </p:cNvPr>
          <p:cNvSpPr txBox="1">
            <a:spLocks noChangeArrowheads="1"/>
          </p:cNvSpPr>
          <p:nvPr/>
        </p:nvSpPr>
        <p:spPr bwMode="auto">
          <a:xfrm>
            <a:off x="395288" y="500063"/>
            <a:ext cx="647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dirty="0">
                <a:solidFill>
                  <a:srgbClr val="000099"/>
                </a:solidFill>
                <a:latin typeface="Arial" panose="020B0604020202020204" pitchFamily="34" charset="0"/>
                <a:ea typeface="仿宋_GB2312" panose="02010609030101010101" pitchFamily="49" charset="-122"/>
              </a:rPr>
              <a:t>由</a:t>
            </a:r>
          </a:p>
        </p:txBody>
      </p:sp>
      <p:sp>
        <p:nvSpPr>
          <p:cNvPr id="11270" name="Rectangle 3">
            <a:extLst>
              <a:ext uri="{FF2B5EF4-FFF2-40B4-BE49-F238E27FC236}">
                <a16:creationId xmlns:a16="http://schemas.microsoft.com/office/drawing/2014/main" id="{82EDE412-09FB-4506-BA3E-B20425712807}"/>
              </a:ext>
            </a:extLst>
          </p:cNvPr>
          <p:cNvSpPr>
            <a:spLocks noChangeArrowheads="1"/>
          </p:cNvSpPr>
          <p:nvPr/>
        </p:nvSpPr>
        <p:spPr bwMode="auto">
          <a:xfrm>
            <a:off x="55563" y="2143125"/>
            <a:ext cx="28733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000" dirty="0">
                <a:solidFill>
                  <a:srgbClr val="000099"/>
                </a:solidFill>
                <a:ea typeface="仿宋_GB2312" panose="02010609030101010101" pitchFamily="49" charset="-122"/>
              </a:rPr>
              <a:t>转移特性曲线的斜率</a:t>
            </a:r>
          </a:p>
        </p:txBody>
      </p:sp>
      <p:sp>
        <p:nvSpPr>
          <p:cNvPr id="11271" name="Rectangle 3">
            <a:extLst>
              <a:ext uri="{FF2B5EF4-FFF2-40B4-BE49-F238E27FC236}">
                <a16:creationId xmlns:a16="http://schemas.microsoft.com/office/drawing/2014/main" id="{31ACA0EB-0665-472B-988A-92DFA31F3BAC}"/>
              </a:ext>
            </a:extLst>
          </p:cNvPr>
          <p:cNvSpPr>
            <a:spLocks noChangeArrowheads="1"/>
          </p:cNvSpPr>
          <p:nvPr/>
        </p:nvSpPr>
        <p:spPr bwMode="auto">
          <a:xfrm>
            <a:off x="22225" y="3556000"/>
            <a:ext cx="30003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000" dirty="0">
                <a:solidFill>
                  <a:srgbClr val="000099"/>
                </a:solidFill>
                <a:ea typeface="仿宋_GB2312" panose="02010609030101010101" pitchFamily="49" charset="-122"/>
              </a:rPr>
              <a:t>特性曲线的 任一点值为：</a:t>
            </a:r>
          </a:p>
        </p:txBody>
      </p:sp>
      <p:sp>
        <p:nvSpPr>
          <p:cNvPr id="11272" name="Rectangle 3">
            <a:extLst>
              <a:ext uri="{FF2B5EF4-FFF2-40B4-BE49-F238E27FC236}">
                <a16:creationId xmlns:a16="http://schemas.microsoft.com/office/drawing/2014/main" id="{F2E954A5-2AA5-4479-A26E-CF5FA1D1FA93}"/>
              </a:ext>
            </a:extLst>
          </p:cNvPr>
          <p:cNvSpPr>
            <a:spLocks noChangeArrowheads="1"/>
          </p:cNvSpPr>
          <p:nvPr/>
        </p:nvSpPr>
        <p:spPr bwMode="auto">
          <a:xfrm>
            <a:off x="71438" y="4941888"/>
            <a:ext cx="442912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000" dirty="0">
                <a:solidFill>
                  <a:srgbClr val="000099"/>
                </a:solidFill>
                <a:ea typeface="仿宋_GB2312" panose="02010609030101010101" pitchFamily="49" charset="-122"/>
              </a:rPr>
              <a:t>则</a:t>
            </a:r>
            <a:r>
              <a:rPr lang="zh-CN" altLang="en-US" sz="2000" dirty="0">
                <a:solidFill>
                  <a:srgbClr val="C00000"/>
                </a:solidFill>
                <a:ea typeface="仿宋_GB2312" panose="02010609030101010101" pitchFamily="49" charset="-122"/>
              </a:rPr>
              <a:t>尖顶余弦脉冲</a:t>
            </a:r>
            <a:r>
              <a:rPr lang="zh-CN" altLang="en-US" sz="2000" dirty="0">
                <a:solidFill>
                  <a:srgbClr val="000099"/>
                </a:solidFill>
                <a:ea typeface="仿宋_GB2312" panose="02010609030101010101" pitchFamily="49" charset="-122"/>
              </a:rPr>
              <a:t>集电极电流为：</a:t>
            </a:r>
          </a:p>
        </p:txBody>
      </p:sp>
      <mc:AlternateContent xmlns:mc="http://schemas.openxmlformats.org/markup-compatibility/2006" xmlns:a14="http://schemas.microsoft.com/office/drawing/2010/main">
        <mc:Choice Requires="a14">
          <p:sp>
            <p:nvSpPr>
              <p:cNvPr id="11273" name="Object 1024">
                <a:extLst>
                  <a:ext uri="{FF2B5EF4-FFF2-40B4-BE49-F238E27FC236}">
                    <a16:creationId xmlns:a16="http://schemas.microsoft.com/office/drawing/2014/main" id="{E20523A8-EBCD-468C-9AF6-D1BDA6273844}"/>
                  </a:ext>
                </a:extLst>
              </p:cNvPr>
              <p:cNvSpPr txBox="1"/>
              <p:nvPr/>
            </p:nvSpPr>
            <p:spPr bwMode="auto">
              <a:xfrm>
                <a:off x="836613" y="531813"/>
                <a:ext cx="7264400" cy="498475"/>
              </a:xfrm>
              <a:prstGeom prst="rect">
                <a:avLst/>
              </a:prstGeom>
              <a:solidFill>
                <a:schemeClr val="bg1"/>
              </a:solidFill>
              <a:ln>
                <a:noFill/>
              </a:ln>
            </p:spPr>
            <p:txBody>
              <a:bodyPr>
                <a:normAutofit fontScale="70000" lnSpcReduction="20000"/>
              </a:bodyPr>
              <a:lstStyle/>
              <a:p>
                <a:pPr/>
                <a14:m>
                  <m:oMathPara xmlns:m="http://schemas.openxmlformats.org/officeDocument/2006/math">
                    <m:oMathParaPr>
                      <m:jc m:val="left"/>
                    </m:oMathParaPr>
                    <m:oMath xmlns:m="http://schemas.openxmlformats.org/officeDocument/2006/math">
                      <m:r>
                        <m:rPr>
                          <m:nor/>
                        </m:rPr>
                        <a:rPr lang="en-US" altLang="zh-CN" i="1">
                          <a:solidFill>
                            <a:schemeClr val="tx1"/>
                          </a:solidFill>
                          <a:ea typeface="仿宋_GB2312" pitchFamily="49" charset="-122"/>
                        </a:rPr>
                        <m:t>i</m:t>
                      </m:r>
                      <m:r>
                        <m:rPr>
                          <m:nor/>
                        </m:rPr>
                        <a:rPr lang="en-US" altLang="zh-CN" baseline="-25000">
                          <a:solidFill>
                            <a:schemeClr val="tx1"/>
                          </a:solidFill>
                          <a:ea typeface="仿宋_GB2312" panose="02010609030101010101" pitchFamily="49" charset="-122"/>
                        </a:rPr>
                        <m:t>C</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m:rPr>
                              <m:nor/>
                            </m:rPr>
                            <a:rPr lang="zh-CN" altLang="en-US" i="0">
                              <a:solidFill>
                                <a:srgbClr val="000000"/>
                              </a:solidFill>
                              <a:latin typeface="Cambria Math" panose="02040503050406030204" pitchFamily="18" charset="0"/>
                            </a:rPr>
                            <m:t>c</m:t>
                          </m:r>
                          <m:r>
                            <m:rPr>
                              <m:nor/>
                            </m:rPr>
                            <a:rPr lang="zh-CN" altLang="en-US" i="0">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m:rPr>
                              <m:nor/>
                            </m:rPr>
                            <a:rPr lang="zh-CN" altLang="en-US" i="0">
                              <a:solidFill>
                                <a:srgbClr val="000000"/>
                              </a:solidFill>
                              <a:latin typeface="Cambria Math" panose="02040503050406030204" pitchFamily="18" charset="0"/>
                            </a:rPr>
                            <m:t>c</m:t>
                          </m:r>
                          <m:r>
                            <m:rPr>
                              <m:nor/>
                            </m:rPr>
                            <a:rPr lang="zh-CN" altLang="en-US" i="0">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cos</m:t>
                          </m:r>
                        </m:fName>
                        <m:e>
                          <m:r>
                            <a:rPr lang="zh-CN" altLang="en-US" i="1">
                              <a:solidFill>
                                <a:srgbClr val="000000"/>
                              </a:solidFill>
                              <a:latin typeface="Cambria Math" panose="02040503050406030204" pitchFamily="18" charset="0"/>
                            </a:rPr>
                            <m:t>(</m:t>
                          </m:r>
                        </m:e>
                      </m:func>
                      <m:r>
                        <a:rPr lang="zh-CN" altLang="en-US" i="1">
                          <a:solidFill>
                            <a:srgbClr val="000000"/>
                          </a:solidFill>
                          <a:latin typeface="Cambria Math" panose="02040503050406030204" pitchFamily="18" charset="0"/>
                        </a:rPr>
                        <m:t>𝜔</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m:rPr>
                              <m:nor/>
                            </m:rPr>
                            <a:rPr lang="zh-CN" altLang="en-US" i="0">
                              <a:solidFill>
                                <a:srgbClr val="000000"/>
                              </a:solidFill>
                              <a:latin typeface="Cambria Math" panose="02040503050406030204" pitchFamily="18" charset="0"/>
                            </a:rPr>
                            <m:t>c</m:t>
                          </m:r>
                          <m:r>
                            <m:rPr>
                              <m:nor/>
                            </m:rPr>
                            <a:rPr lang="zh-CN" altLang="en-US" i="0">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cos</m:t>
                          </m:r>
                        </m:fName>
                        <m:e>
                          <m:r>
                            <a:rPr lang="zh-CN" altLang="en-US" i="1">
                              <a:solidFill>
                                <a:srgbClr val="000000"/>
                              </a:solidFill>
                              <a:latin typeface="Cambria Math" panose="02040503050406030204" pitchFamily="18" charset="0"/>
                            </a:rPr>
                            <m:t>(</m:t>
                          </m:r>
                        </m:e>
                      </m:func>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𝜔</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m:rPr>
                              <m:sty m:val="p"/>
                            </m:rPr>
                            <a:rPr lang="zh-CN" altLang="en-US" i="0">
                              <a:solidFill>
                                <a:srgbClr val="000000"/>
                              </a:solidFill>
                              <a:latin typeface="Cambria Math" panose="02040503050406030204" pitchFamily="18" charset="0"/>
                            </a:rPr>
                            <m:t>c</m:t>
                          </m:r>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cos</m:t>
                          </m:r>
                        </m:fName>
                        <m:e>
                          <m:r>
                            <a:rPr lang="zh-CN" altLang="en-US" i="1">
                              <a:solidFill>
                                <a:srgbClr val="000000"/>
                              </a:solidFill>
                              <a:latin typeface="Cambria Math" panose="02040503050406030204" pitchFamily="18" charset="0"/>
                            </a:rPr>
                            <m:t>(</m:t>
                          </m:r>
                        </m:e>
                      </m:func>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𝜔</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1273" name="Object 1024">
                <a:extLst>
                  <a:ext uri="{FF2B5EF4-FFF2-40B4-BE49-F238E27FC236}">
                    <a16:creationId xmlns:a16="http://schemas.microsoft.com/office/drawing/2014/main" id="{E20523A8-EBCD-468C-9AF6-D1BDA6273844}"/>
                  </a:ext>
                </a:extLst>
              </p:cNvPr>
              <p:cNvSpPr txBox="1">
                <a:spLocks noRot="1" noChangeAspect="1" noMove="1" noResize="1" noEditPoints="1" noAdjustHandles="1" noChangeArrowheads="1" noChangeShapeType="1" noTextEdit="1"/>
              </p:cNvSpPr>
              <p:nvPr/>
            </p:nvSpPr>
            <p:spPr bwMode="auto">
              <a:xfrm>
                <a:off x="836613" y="531813"/>
                <a:ext cx="7264400" cy="498475"/>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274" name="Object 1026">
                <a:extLst>
                  <a:ext uri="{FF2B5EF4-FFF2-40B4-BE49-F238E27FC236}">
                    <a16:creationId xmlns:a16="http://schemas.microsoft.com/office/drawing/2014/main" id="{BD7A686A-608D-4011-BD46-19C67DC3490F}"/>
                  </a:ext>
                </a:extLst>
              </p:cNvPr>
              <p:cNvSpPr txBox="1"/>
              <p:nvPr/>
            </p:nvSpPr>
            <p:spPr bwMode="auto">
              <a:xfrm>
                <a:off x="1566863" y="2584450"/>
                <a:ext cx="2366962" cy="939800"/>
              </a:xfrm>
              <a:prstGeom prst="rect">
                <a:avLst/>
              </a:prstGeom>
              <a:solidFill>
                <a:schemeClr val="bg1"/>
              </a:solidFill>
              <a:ln>
                <a:noFill/>
              </a:ln>
            </p:spPr>
            <p:txBody>
              <a:bodyPr>
                <a:normAutofit fontScale="77500" lnSpcReduction="20000"/>
              </a:bodyPr>
              <a:lstStyle/>
              <a:p>
                <a:pPr/>
                <a14:m>
                  <m:oMathPara xmlns:m="http://schemas.openxmlformats.org/officeDocument/2006/math">
                    <m:oMathParaPr>
                      <m:jc m:val="left"/>
                    </m:oMathParaPr>
                    <m:oMath xmlns:m="http://schemas.openxmlformats.org/officeDocument/2006/math">
                      <m:r>
                        <m:rPr>
                          <m:nor/>
                        </m:rPr>
                        <a:rPr lang="en-US" altLang="zh-CN" i="1" dirty="0">
                          <a:solidFill>
                            <a:schemeClr val="tx1"/>
                          </a:solidFill>
                          <a:ea typeface="仿宋_GB2312" pitchFamily="49" charset="-122"/>
                        </a:rPr>
                        <m:t>g</m:t>
                      </m:r>
                      <m:r>
                        <m:rPr>
                          <m:nor/>
                        </m:rPr>
                        <a:rPr lang="en-US" altLang="zh-CN" baseline="-25000" dirty="0">
                          <a:solidFill>
                            <a:schemeClr val="tx1"/>
                          </a:solidFill>
                          <a:ea typeface="仿宋_GB2312" pitchFamily="49" charset="-122"/>
                          <a:sym typeface="Symbol" pitchFamily="18" charset="2"/>
                        </a:rPr>
                        <m:t>c</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m:rPr>
                              <m:nor/>
                            </m:rPr>
                            <a:rPr lang="en-US" altLang="zh-CN" i="1">
                              <a:solidFill>
                                <a:srgbClr val="660033"/>
                              </a:solidFill>
                              <a:ea typeface="仿宋_GB2312" panose="02010609030101010101" pitchFamily="49" charset="-122"/>
                            </a:rPr>
                            <m:t>i</m:t>
                          </m:r>
                          <m:r>
                            <m:rPr>
                              <m:nor/>
                            </m:rPr>
                            <a:rPr lang="en-US" altLang="zh-CN" baseline="-25000">
                              <a:solidFill>
                                <a:srgbClr val="660033"/>
                              </a:solidFill>
                              <a:ea typeface="仿宋_GB2312" panose="02010609030101010101" pitchFamily="49" charset="-122"/>
                            </a:rPr>
                            <m:t>Cmax</m:t>
                          </m:r>
                        </m:num>
                        <m:den>
                          <m:r>
                            <m:rPr>
                              <m:nor/>
                            </m:rPr>
                            <a:rPr lang="en-US" altLang="zh-CN" i="1">
                              <a:solidFill>
                                <a:schemeClr val="tx1"/>
                              </a:solidFill>
                              <a:ea typeface="仿宋_GB2312" pitchFamily="49" charset="-122"/>
                            </a:rPr>
                            <m:t>v</m:t>
                          </m:r>
                          <m:r>
                            <m:rPr>
                              <m:nor/>
                            </m:rPr>
                            <a:rPr lang="en-US" altLang="zh-CN" baseline="-25000">
                              <a:solidFill>
                                <a:schemeClr val="tx1"/>
                              </a:solidFill>
                              <a:ea typeface="仿宋_GB2312" pitchFamily="49" charset="-122"/>
                            </a:rPr>
                            <m:t>BE</m:t>
                          </m:r>
                          <m:r>
                            <m:rPr>
                              <m:sty m:val="p"/>
                            </m:rPr>
                            <a:rPr lang="en-US" altLang="zh-CN" i="1" baseline="-25000" smtClean="0">
                              <a:solidFill>
                                <a:schemeClr val="tx1"/>
                              </a:solidFill>
                              <a:latin typeface="Cambria Math" panose="02040503050406030204" pitchFamily="18" charset="0"/>
                              <a:ea typeface="仿宋_GB2312" pitchFamily="49" charset="-122"/>
                            </a:rPr>
                            <m:t>max</m:t>
                          </m:r>
                          <m:r>
                            <a:rPr lang="zh-CN" altLang="en-US" i="1">
                              <a:solidFill>
                                <a:srgbClr val="000000"/>
                              </a:solidFill>
                              <a:latin typeface="Cambria Math" panose="02040503050406030204" pitchFamily="18" charset="0"/>
                            </a:rPr>
                            <m:t>−</m:t>
                          </m:r>
                          <m:r>
                            <m:rPr>
                              <m:nor/>
                            </m:rPr>
                            <a:rPr lang="en-US" altLang="zh-CN" i="1" dirty="0">
                              <a:solidFill>
                                <a:schemeClr val="tx1"/>
                              </a:solidFill>
                              <a:ea typeface="仿宋_GB2312" pitchFamily="49" charset="-122"/>
                            </a:rPr>
                            <m:t>V</m:t>
                          </m:r>
                          <m:r>
                            <m:rPr>
                              <m:nor/>
                            </m:rPr>
                            <a:rPr lang="en-US" altLang="zh-CN" baseline="-25000" dirty="0">
                              <a:solidFill>
                                <a:schemeClr val="tx1"/>
                              </a:solidFill>
                              <a:ea typeface="仿宋_GB2312" pitchFamily="49" charset="-122"/>
                            </a:rPr>
                            <m:t>BZ</m:t>
                          </m:r>
                        </m:den>
                      </m:f>
                    </m:oMath>
                  </m:oMathPara>
                </a14:m>
                <a:endParaRPr lang="zh-CN" altLang="en-US" dirty="0"/>
              </a:p>
            </p:txBody>
          </p:sp>
        </mc:Choice>
        <mc:Fallback xmlns="">
          <p:sp>
            <p:nvSpPr>
              <p:cNvPr id="11274" name="Object 1026">
                <a:extLst>
                  <a:ext uri="{FF2B5EF4-FFF2-40B4-BE49-F238E27FC236}">
                    <a16:creationId xmlns:a16="http://schemas.microsoft.com/office/drawing/2014/main" id="{BD7A686A-608D-4011-BD46-19C67DC3490F}"/>
                  </a:ext>
                </a:extLst>
              </p:cNvPr>
              <p:cNvSpPr txBox="1">
                <a:spLocks noRot="1" noChangeAspect="1" noMove="1" noResize="1" noEditPoints="1" noAdjustHandles="1" noChangeArrowheads="1" noChangeShapeType="1" noTextEdit="1"/>
              </p:cNvSpPr>
              <p:nvPr/>
            </p:nvSpPr>
            <p:spPr bwMode="auto">
              <a:xfrm>
                <a:off x="1566863" y="2584450"/>
                <a:ext cx="2366962" cy="939800"/>
              </a:xfrm>
              <a:prstGeom prst="rect">
                <a:avLst/>
              </a:prstGeom>
              <a:blipFill>
                <a:blip r:embed="rId5"/>
                <a:stretch>
                  <a:fillRect/>
                </a:stretch>
              </a:blipFill>
              <a:ln>
                <a:noFill/>
              </a:ln>
            </p:spPr>
            <p:txBody>
              <a:bodyPr/>
              <a:lstStyle/>
              <a:p>
                <a:r>
                  <a:rPr lang="zh-CN" altLang="en-US">
                    <a:noFill/>
                  </a:rPr>
                  <a:t> </a:t>
                </a:r>
              </a:p>
            </p:txBody>
          </p:sp>
        </mc:Fallback>
      </mc:AlternateContent>
      <p:graphicFrame>
        <p:nvGraphicFramePr>
          <p:cNvPr id="11276" name="Object 1027">
            <a:extLst>
              <a:ext uri="{FF2B5EF4-FFF2-40B4-BE49-F238E27FC236}">
                <a16:creationId xmlns:a16="http://schemas.microsoft.com/office/drawing/2014/main" id="{8DC85517-F46D-4D13-B75B-630608EB2F80}"/>
              </a:ext>
            </a:extLst>
          </p:cNvPr>
          <p:cNvGraphicFramePr>
            <a:graphicFrameLocks noChangeAspect="1"/>
          </p:cNvGraphicFramePr>
          <p:nvPr>
            <p:extLst>
              <p:ext uri="{D42A27DB-BD31-4B8C-83A1-F6EECF244321}">
                <p14:modId xmlns:p14="http://schemas.microsoft.com/office/powerpoint/2010/main" val="4272822915"/>
              </p:ext>
            </p:extLst>
          </p:nvPr>
        </p:nvGraphicFramePr>
        <p:xfrm>
          <a:off x="1387475" y="5327650"/>
          <a:ext cx="6064250" cy="1138238"/>
        </p:xfrm>
        <a:graphic>
          <a:graphicData uri="http://schemas.openxmlformats.org/presentationml/2006/ole">
            <mc:AlternateContent xmlns:mc="http://schemas.openxmlformats.org/markup-compatibility/2006">
              <mc:Choice xmlns:v="urn:schemas-microsoft-com:vml" Requires="v">
                <p:oleObj spid="_x0000_s88483" name="Equation" r:id="rId6" imgW="4069050" imgH="700935" progId="Equation.DSMT4">
                  <p:embed/>
                </p:oleObj>
              </mc:Choice>
              <mc:Fallback>
                <p:oleObj name="Equation" r:id="rId6" imgW="4069050" imgH="700935" progId="Equation.DSMT4">
                  <p:embed/>
                  <p:pic>
                    <p:nvPicPr>
                      <p:cNvPr id="0" name="Object 102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7475" y="5327650"/>
                        <a:ext cx="6064250" cy="11382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77" name="Rectangle 3">
            <a:extLst>
              <a:ext uri="{FF2B5EF4-FFF2-40B4-BE49-F238E27FC236}">
                <a16:creationId xmlns:a16="http://schemas.microsoft.com/office/drawing/2014/main" id="{58AED22B-C2E1-4C92-81D5-24CBCC0BE0AB}"/>
              </a:ext>
            </a:extLst>
          </p:cNvPr>
          <p:cNvSpPr>
            <a:spLocks noChangeArrowheads="1"/>
          </p:cNvSpPr>
          <p:nvPr/>
        </p:nvSpPr>
        <p:spPr bwMode="auto">
          <a:xfrm>
            <a:off x="3786188" y="5348288"/>
            <a:ext cx="1938337" cy="377825"/>
          </a:xfrm>
          <a:prstGeom prst="rect">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800">
              <a:solidFill>
                <a:srgbClr val="336600"/>
              </a:solidFill>
            </a:endParaRPr>
          </a:p>
        </p:txBody>
      </p:sp>
      <p:sp>
        <p:nvSpPr>
          <p:cNvPr id="11278" name="椭圆 13">
            <a:extLst>
              <a:ext uri="{FF2B5EF4-FFF2-40B4-BE49-F238E27FC236}">
                <a16:creationId xmlns:a16="http://schemas.microsoft.com/office/drawing/2014/main" id="{0D3109E9-6746-4F09-A2D9-CAAB4AAC09EB}"/>
              </a:ext>
            </a:extLst>
          </p:cNvPr>
          <p:cNvSpPr>
            <a:spLocks noChangeArrowheads="1"/>
          </p:cNvSpPr>
          <p:nvPr/>
        </p:nvSpPr>
        <p:spPr bwMode="auto">
          <a:xfrm>
            <a:off x="2132013" y="5391150"/>
            <a:ext cx="461962" cy="312738"/>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800">
              <a:solidFill>
                <a:srgbClr val="336600"/>
              </a:solidFill>
              <a:latin typeface="宋体" panose="02010600030101010101" pitchFamily="2" charset="-122"/>
            </a:endParaRPr>
          </a:p>
        </p:txBody>
      </p:sp>
      <p:sp>
        <p:nvSpPr>
          <p:cNvPr id="11279" name="任意多边形 14">
            <a:extLst>
              <a:ext uri="{FF2B5EF4-FFF2-40B4-BE49-F238E27FC236}">
                <a16:creationId xmlns:a16="http://schemas.microsoft.com/office/drawing/2014/main" id="{D5EA04F6-266D-4077-96AE-60C6D5DD8D49}"/>
              </a:ext>
            </a:extLst>
          </p:cNvPr>
          <p:cNvSpPr>
            <a:spLocks noChangeArrowheads="1"/>
          </p:cNvSpPr>
          <p:nvPr/>
        </p:nvSpPr>
        <p:spPr bwMode="auto">
          <a:xfrm>
            <a:off x="2549525" y="5637213"/>
            <a:ext cx="1536700" cy="258762"/>
          </a:xfrm>
          <a:custGeom>
            <a:avLst/>
            <a:gdLst>
              <a:gd name="T0" fmla="*/ 0 w 1662545"/>
              <a:gd name="T1" fmla="*/ 0 h 296883"/>
              <a:gd name="T2" fmla="*/ 60365 w 1662545"/>
              <a:gd name="T3" fmla="*/ 36113 h 296883"/>
              <a:gd name="T4" fmla="*/ 120718 w 1662545"/>
              <a:gd name="T5" fmla="*/ 63177 h 296883"/>
              <a:gd name="T6" fmla="*/ 191138 w 1662545"/>
              <a:gd name="T7" fmla="*/ 108309 h 296883"/>
              <a:gd name="T8" fmla="*/ 231373 w 1662545"/>
              <a:gd name="T9" fmla="*/ 135373 h 296883"/>
              <a:gd name="T10" fmla="*/ 331978 w 1662545"/>
              <a:gd name="T11" fmla="*/ 153443 h 296883"/>
              <a:gd name="T12" fmla="*/ 372218 w 1662545"/>
              <a:gd name="T13" fmla="*/ 162464 h 296883"/>
              <a:gd name="T14" fmla="*/ 422516 w 1662545"/>
              <a:gd name="T15" fmla="*/ 189528 h 296883"/>
              <a:gd name="T16" fmla="*/ 492942 w 1662545"/>
              <a:gd name="T17" fmla="*/ 198560 h 296883"/>
              <a:gd name="T18" fmla="*/ 563356 w 1662545"/>
              <a:gd name="T19" fmla="*/ 216618 h 296883"/>
              <a:gd name="T20" fmla="*/ 603598 w 1662545"/>
              <a:gd name="T21" fmla="*/ 225639 h 296883"/>
              <a:gd name="T22" fmla="*/ 1146836 w 1662545"/>
              <a:gd name="T23" fmla="*/ 216618 h 296883"/>
              <a:gd name="T24" fmla="*/ 1207194 w 1662545"/>
              <a:gd name="T25" fmla="*/ 198560 h 296883"/>
              <a:gd name="T26" fmla="*/ 1277612 w 1662545"/>
              <a:gd name="T27" fmla="*/ 153443 h 296883"/>
              <a:gd name="T28" fmla="*/ 1307790 w 1662545"/>
              <a:gd name="T29" fmla="*/ 144422 h 296883"/>
              <a:gd name="T30" fmla="*/ 1337971 w 1662545"/>
              <a:gd name="T31" fmla="*/ 117331 h 296883"/>
              <a:gd name="T32" fmla="*/ 1398330 w 1662545"/>
              <a:gd name="T33" fmla="*/ 81219 h 296883"/>
              <a:gd name="T34" fmla="*/ 1408389 w 1662545"/>
              <a:gd name="T35" fmla="*/ 54155 h 29688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62545"/>
              <a:gd name="T55" fmla="*/ 0 h 296883"/>
              <a:gd name="T56" fmla="*/ 1662545 w 1662545"/>
              <a:gd name="T57" fmla="*/ 296883 h 29688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62545" h="296883">
                <a:moveTo>
                  <a:pt x="0" y="0"/>
                </a:moveTo>
                <a:cubicBezTo>
                  <a:pt x="67532" y="67532"/>
                  <a:pt x="2509" y="13131"/>
                  <a:pt x="71252" y="47502"/>
                </a:cubicBezTo>
                <a:cubicBezTo>
                  <a:pt x="163335" y="93544"/>
                  <a:pt x="52957" y="53277"/>
                  <a:pt x="142504" y="83128"/>
                </a:cubicBezTo>
                <a:cubicBezTo>
                  <a:pt x="297745" y="199559"/>
                  <a:pt x="104078" y="55681"/>
                  <a:pt x="225631" y="142504"/>
                </a:cubicBezTo>
                <a:cubicBezTo>
                  <a:pt x="241737" y="154008"/>
                  <a:pt x="255948" y="168310"/>
                  <a:pt x="273132" y="178130"/>
                </a:cubicBezTo>
                <a:cubicBezTo>
                  <a:pt x="301588" y="194391"/>
                  <a:pt x="371776" y="198225"/>
                  <a:pt x="391886" y="201881"/>
                </a:cubicBezTo>
                <a:cubicBezTo>
                  <a:pt x="407944" y="204800"/>
                  <a:pt x="423553" y="209798"/>
                  <a:pt x="439387" y="213756"/>
                </a:cubicBezTo>
                <a:cubicBezTo>
                  <a:pt x="459179" y="225631"/>
                  <a:pt x="476867" y="242083"/>
                  <a:pt x="498764" y="249382"/>
                </a:cubicBezTo>
                <a:cubicBezTo>
                  <a:pt x="525318" y="258233"/>
                  <a:pt x="554352" y="256251"/>
                  <a:pt x="581891" y="261258"/>
                </a:cubicBezTo>
                <a:cubicBezTo>
                  <a:pt x="632939" y="270540"/>
                  <a:pt x="620502" y="272289"/>
                  <a:pt x="665018" y="285008"/>
                </a:cubicBezTo>
                <a:cubicBezTo>
                  <a:pt x="680711" y="289492"/>
                  <a:pt x="696685" y="292925"/>
                  <a:pt x="712519" y="296883"/>
                </a:cubicBezTo>
                <a:cubicBezTo>
                  <a:pt x="926275" y="292925"/>
                  <a:pt x="1140261" y="295684"/>
                  <a:pt x="1353787" y="285008"/>
                </a:cubicBezTo>
                <a:cubicBezTo>
                  <a:pt x="1378791" y="283758"/>
                  <a:pt x="1425039" y="261258"/>
                  <a:pt x="1425039" y="261258"/>
                </a:cubicBezTo>
                <a:cubicBezTo>
                  <a:pt x="1435796" y="253190"/>
                  <a:pt x="1490803" y="210563"/>
                  <a:pt x="1508166" y="201881"/>
                </a:cubicBezTo>
                <a:cubicBezTo>
                  <a:pt x="1519362" y="196283"/>
                  <a:pt x="1531917" y="193964"/>
                  <a:pt x="1543792" y="190006"/>
                </a:cubicBezTo>
                <a:cubicBezTo>
                  <a:pt x="1555667" y="178131"/>
                  <a:pt x="1566161" y="164691"/>
                  <a:pt x="1579418" y="154380"/>
                </a:cubicBezTo>
                <a:cubicBezTo>
                  <a:pt x="1601950" y="136855"/>
                  <a:pt x="1650670" y="106878"/>
                  <a:pt x="1650670" y="106878"/>
                </a:cubicBezTo>
                <a:lnTo>
                  <a:pt x="1662545" y="71252"/>
                </a:lnTo>
              </a:path>
            </a:pathLst>
          </a:custGeom>
          <a:noFill/>
          <a:ln w="28575" algn="ctr">
            <a:solidFill>
              <a:srgbClr val="FF0000"/>
            </a:solidFill>
            <a:round/>
            <a:headEnd type="stealth" w="med" len="lg"/>
            <a:tailEnd type="stealth"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280" name="Rectangle 2">
            <a:extLst>
              <a:ext uri="{FF2B5EF4-FFF2-40B4-BE49-F238E27FC236}">
                <a16:creationId xmlns:a16="http://schemas.microsoft.com/office/drawing/2014/main" id="{CB216601-A1A1-469F-BED5-A50A41D03946}"/>
              </a:ext>
            </a:extLst>
          </p:cNvPr>
          <p:cNvSpPr>
            <a:spLocks noChangeArrowheads="1"/>
          </p:cNvSpPr>
          <p:nvPr/>
        </p:nvSpPr>
        <p:spPr bwMode="auto">
          <a:xfrm>
            <a:off x="6309047" y="3065463"/>
            <a:ext cx="243941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lvl="1" eaLnBrk="1" hangingPunct="1">
              <a:spcBef>
                <a:spcPct val="0"/>
              </a:spcBef>
              <a:buFontTx/>
              <a:buNone/>
            </a:pPr>
            <a:r>
              <a:rPr lang="en-US" altLang="zh-CN" sz="2400" b="1" dirty="0">
                <a:solidFill>
                  <a:srgbClr val="00B050"/>
                </a:solidFill>
                <a:latin typeface="+mn-lt"/>
                <a:ea typeface="仿宋" panose="02010609060101010101" pitchFamily="49" charset="-122"/>
              </a:rPr>
              <a:t>P82</a:t>
            </a:r>
            <a:r>
              <a:rPr lang="en-US" altLang="zh-CN" sz="2400" b="1" dirty="0">
                <a:solidFill>
                  <a:srgbClr val="0000FF"/>
                </a:solidFill>
                <a:latin typeface="+mn-lt"/>
                <a:ea typeface="仿宋" panose="02010609060101010101" pitchFamily="49" charset="-122"/>
              </a:rPr>
              <a:t>   </a:t>
            </a:r>
            <a:r>
              <a:rPr lang="en-US" altLang="zh-CN" sz="2400" dirty="0">
                <a:solidFill>
                  <a:srgbClr val="FF0000"/>
                </a:solidFill>
                <a:ea typeface="仿宋_GB2312" panose="02010609030101010101" pitchFamily="49" charset="-122"/>
              </a:rPr>
              <a:t>P84   </a:t>
            </a:r>
            <a:r>
              <a:rPr lang="en-US" altLang="zh-CN" sz="2400" dirty="0">
                <a:solidFill>
                  <a:schemeClr val="accent2"/>
                </a:solidFill>
                <a:ea typeface="仿宋_GB2312" panose="02010609030101010101" pitchFamily="49" charset="-122"/>
              </a:rPr>
              <a:t>P90</a:t>
            </a:r>
            <a:endParaRPr lang="zh-CN" altLang="en-US" sz="2400" dirty="0">
              <a:solidFill>
                <a:schemeClr val="accent2"/>
              </a:solidFill>
              <a:ea typeface="仿宋_GB2312" panose="02010609030101010101" pitchFamily="49" charset="-122"/>
            </a:endParaRPr>
          </a:p>
        </p:txBody>
      </p:sp>
      <p:sp>
        <p:nvSpPr>
          <p:cNvPr id="11281" name="椭圆 13">
            <a:extLst>
              <a:ext uri="{FF2B5EF4-FFF2-40B4-BE49-F238E27FC236}">
                <a16:creationId xmlns:a16="http://schemas.microsoft.com/office/drawing/2014/main" id="{74A9471D-01A7-4D72-BF6C-9FCBE3CE1328}"/>
              </a:ext>
            </a:extLst>
          </p:cNvPr>
          <p:cNvSpPr>
            <a:spLocks noChangeArrowheads="1"/>
          </p:cNvSpPr>
          <p:nvPr/>
        </p:nvSpPr>
        <p:spPr bwMode="auto">
          <a:xfrm>
            <a:off x="5011023" y="2179480"/>
            <a:ext cx="171450" cy="312738"/>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800">
              <a:solidFill>
                <a:srgbClr val="336600"/>
              </a:solidFill>
              <a:latin typeface="宋体" panose="02010600030101010101" pitchFamily="2" charset="-122"/>
            </a:endParaRPr>
          </a:p>
        </p:txBody>
      </p:sp>
      <p:sp>
        <p:nvSpPr>
          <p:cNvPr id="11282" name="对话气泡: 矩形 1">
            <a:extLst>
              <a:ext uri="{FF2B5EF4-FFF2-40B4-BE49-F238E27FC236}">
                <a16:creationId xmlns:a16="http://schemas.microsoft.com/office/drawing/2014/main" id="{CFDE7C30-189B-4188-A334-BD0E71DB6318}"/>
              </a:ext>
            </a:extLst>
          </p:cNvPr>
          <p:cNvSpPr>
            <a:spLocks noChangeArrowheads="1"/>
          </p:cNvSpPr>
          <p:nvPr/>
        </p:nvSpPr>
        <p:spPr bwMode="auto">
          <a:xfrm>
            <a:off x="566738" y="1584325"/>
            <a:ext cx="3386137" cy="425450"/>
          </a:xfrm>
          <a:prstGeom prst="wedgeRectCallout">
            <a:avLst>
              <a:gd name="adj1" fmla="val 81765"/>
              <a:gd name="adj2" fmla="val 115743"/>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000">
                <a:solidFill>
                  <a:srgbClr val="0000FF"/>
                </a:solidFill>
                <a:latin typeface="宋体" panose="02010600030101010101" pitchFamily="2" charset="-122"/>
              </a:rPr>
              <a:t>对应下式，图中的负号去掉</a:t>
            </a:r>
          </a:p>
        </p:txBody>
      </p:sp>
      <p:sp>
        <p:nvSpPr>
          <p:cNvPr id="19" name="Rectangle 2">
            <a:extLst>
              <a:ext uri="{FF2B5EF4-FFF2-40B4-BE49-F238E27FC236}">
                <a16:creationId xmlns:a16="http://schemas.microsoft.com/office/drawing/2014/main" id="{CE615D3E-A0AB-4D9A-A297-C51AD7C776BE}"/>
              </a:ext>
            </a:extLst>
          </p:cNvPr>
          <p:cNvSpPr txBox="1">
            <a:spLocks noChangeArrowheads="1"/>
          </p:cNvSpPr>
          <p:nvPr/>
        </p:nvSpPr>
        <p:spPr bwMode="auto">
          <a:xfrm>
            <a:off x="6524626" y="5239975"/>
            <a:ext cx="157638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defRPr/>
            </a:pPr>
            <a:r>
              <a:rPr lang="zh-CN" altLang="en-US" sz="2800" kern="0" dirty="0">
                <a:solidFill>
                  <a:srgbClr val="0000FF"/>
                </a:solidFill>
                <a:ea typeface="仿宋_GB2312" panose="02010609030101010101" pitchFamily="49" charset="-122"/>
              </a:rPr>
              <a:t>（</a:t>
            </a:r>
            <a:r>
              <a:rPr lang="en-US" altLang="zh-CN" sz="2800" kern="0" dirty="0">
                <a:solidFill>
                  <a:srgbClr val="0000FF"/>
                </a:solidFill>
                <a:ea typeface="仿宋_GB2312" panose="02010609030101010101" pitchFamily="49" charset="-122"/>
              </a:rPr>
              <a:t>4-15</a:t>
            </a:r>
            <a:r>
              <a:rPr lang="zh-CN" altLang="en-US" sz="2800" kern="0" dirty="0">
                <a:solidFill>
                  <a:srgbClr val="0000FF"/>
                </a:solidFill>
                <a:ea typeface="仿宋_GB2312" panose="02010609030101010101" pitchFamily="49" charset="-122"/>
              </a:rPr>
              <a:t>）</a:t>
            </a:r>
          </a:p>
        </p:txBody>
      </p:sp>
      <p:sp>
        <p:nvSpPr>
          <p:cNvPr id="20" name="Rectangle 2">
            <a:extLst>
              <a:ext uri="{FF2B5EF4-FFF2-40B4-BE49-F238E27FC236}">
                <a16:creationId xmlns:a16="http://schemas.microsoft.com/office/drawing/2014/main" id="{20FC92BF-9A96-404D-AB03-9E82F2C39E5F}"/>
              </a:ext>
            </a:extLst>
          </p:cNvPr>
          <p:cNvSpPr txBox="1">
            <a:spLocks noChangeArrowheads="1"/>
          </p:cNvSpPr>
          <p:nvPr/>
        </p:nvSpPr>
        <p:spPr bwMode="auto">
          <a:xfrm>
            <a:off x="7312819" y="5843587"/>
            <a:ext cx="157638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defRPr/>
            </a:pPr>
            <a:r>
              <a:rPr lang="zh-CN" altLang="en-US" sz="2800" kern="0" dirty="0">
                <a:solidFill>
                  <a:srgbClr val="0000FF"/>
                </a:solidFill>
                <a:ea typeface="仿宋_GB2312" panose="02010609030101010101" pitchFamily="49" charset="-122"/>
              </a:rPr>
              <a:t>（</a:t>
            </a:r>
            <a:r>
              <a:rPr lang="en-US" altLang="zh-CN" sz="2800" kern="0" dirty="0">
                <a:solidFill>
                  <a:srgbClr val="0000FF"/>
                </a:solidFill>
                <a:ea typeface="仿宋_GB2312" panose="02010609030101010101" pitchFamily="49" charset="-122"/>
              </a:rPr>
              <a:t>4-18</a:t>
            </a:r>
            <a:r>
              <a:rPr lang="zh-CN" altLang="en-US" sz="2800" kern="0" dirty="0">
                <a:solidFill>
                  <a:srgbClr val="0000FF"/>
                </a:solidFill>
                <a:ea typeface="仿宋_GB2312" panose="02010609030101010101" pitchFamily="49" charset="-122"/>
              </a:rPr>
              <a:t>）</a:t>
            </a:r>
          </a:p>
        </p:txBody>
      </p:sp>
      <p:grpSp>
        <p:nvGrpSpPr>
          <p:cNvPr id="7" name="组合 6">
            <a:extLst>
              <a:ext uri="{FF2B5EF4-FFF2-40B4-BE49-F238E27FC236}">
                <a16:creationId xmlns:a16="http://schemas.microsoft.com/office/drawing/2014/main" id="{72961B6E-FF1A-4FA3-B4D8-560319CBE690}"/>
              </a:ext>
            </a:extLst>
          </p:cNvPr>
          <p:cNvGrpSpPr/>
          <p:nvPr/>
        </p:nvGrpSpPr>
        <p:grpSpPr>
          <a:xfrm>
            <a:off x="409950" y="3948113"/>
            <a:ext cx="5030014" cy="939800"/>
            <a:chOff x="409950" y="3948113"/>
            <a:chExt cx="5030014" cy="939800"/>
          </a:xfrm>
        </p:grpSpPr>
        <mc:AlternateContent xmlns:mc="http://schemas.openxmlformats.org/markup-compatibility/2006" xmlns:a14="http://schemas.microsoft.com/office/drawing/2010/main">
          <mc:Choice Requires="a14">
            <p:sp>
              <p:nvSpPr>
                <p:cNvPr id="11275" name="Object 15">
                  <a:extLst>
                    <a:ext uri="{FF2B5EF4-FFF2-40B4-BE49-F238E27FC236}">
                      <a16:creationId xmlns:a16="http://schemas.microsoft.com/office/drawing/2014/main" id="{6119A334-C69B-429C-93DD-B8822BD2843B}"/>
                    </a:ext>
                  </a:extLst>
                </p:cNvPr>
                <p:cNvSpPr txBox="1"/>
                <p:nvPr/>
              </p:nvSpPr>
              <p:spPr bwMode="auto">
                <a:xfrm>
                  <a:off x="409950" y="3948113"/>
                  <a:ext cx="2097087" cy="939800"/>
                </a:xfrm>
                <a:prstGeom prst="rect">
                  <a:avLst/>
                </a:prstGeom>
                <a:solidFill>
                  <a:schemeClr val="bg1"/>
                </a:solid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r>
                          <m:rPr>
                            <m:nor/>
                          </m:rPr>
                          <a:rPr lang="en-US" altLang="zh-CN" i="1" dirty="0">
                            <a:solidFill>
                              <a:schemeClr val="tx1"/>
                            </a:solidFill>
                            <a:ea typeface="仿宋_GB2312" pitchFamily="49" charset="-122"/>
                          </a:rPr>
                          <m:t>g</m:t>
                        </m:r>
                        <m:r>
                          <m:rPr>
                            <m:nor/>
                          </m:rPr>
                          <a:rPr lang="en-US" altLang="zh-CN" baseline="-25000" dirty="0">
                            <a:solidFill>
                              <a:schemeClr val="tx1"/>
                            </a:solidFill>
                            <a:ea typeface="仿宋_GB2312" pitchFamily="49" charset="-122"/>
                            <a:sym typeface="Symbol" pitchFamily="18" charset="2"/>
                          </a:rPr>
                          <m:t>c</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m:rPr>
                                <m:nor/>
                              </m:rPr>
                              <a:rPr lang="en-US" altLang="zh-CN" i="1">
                                <a:solidFill>
                                  <a:schemeClr val="tx1"/>
                                </a:solidFill>
                                <a:ea typeface="仿宋_GB2312" pitchFamily="49" charset="-122"/>
                              </a:rPr>
                              <m:t>i</m:t>
                            </m:r>
                            <m:r>
                              <m:rPr>
                                <m:nor/>
                              </m:rPr>
                              <a:rPr lang="en-US" altLang="zh-CN" baseline="-25000">
                                <a:solidFill>
                                  <a:schemeClr val="tx1"/>
                                </a:solidFill>
                                <a:ea typeface="仿宋_GB2312" panose="02010609030101010101" pitchFamily="49" charset="-122"/>
                              </a:rPr>
                              <m:t>C</m:t>
                            </m:r>
                          </m:num>
                          <m:den>
                            <m:r>
                              <m:rPr>
                                <m:nor/>
                              </m:rPr>
                              <a:rPr lang="en-US" altLang="zh-CN" i="1">
                                <a:solidFill>
                                  <a:schemeClr val="tx1"/>
                                </a:solidFill>
                                <a:ea typeface="仿宋_GB2312" pitchFamily="49" charset="-122"/>
                              </a:rPr>
                              <m:t>v</m:t>
                            </m:r>
                            <m:r>
                              <m:rPr>
                                <m:nor/>
                              </m:rPr>
                              <a:rPr lang="en-US" altLang="zh-CN" baseline="-25000">
                                <a:solidFill>
                                  <a:schemeClr val="tx1"/>
                                </a:solidFill>
                                <a:ea typeface="仿宋_GB2312" pitchFamily="49" charset="-122"/>
                              </a:rPr>
                              <m:t>BE</m:t>
                            </m:r>
                            <m:r>
                              <a:rPr lang="zh-CN" altLang="en-US" i="1">
                                <a:solidFill>
                                  <a:srgbClr val="000000"/>
                                </a:solidFill>
                                <a:latin typeface="Cambria Math" panose="02040503050406030204" pitchFamily="18" charset="0"/>
                              </a:rPr>
                              <m:t>−</m:t>
                            </m:r>
                            <m:r>
                              <m:rPr>
                                <m:nor/>
                              </m:rPr>
                              <a:rPr lang="en-US" altLang="zh-CN" i="1" dirty="0">
                                <a:solidFill>
                                  <a:schemeClr val="tx1"/>
                                </a:solidFill>
                                <a:ea typeface="仿宋_GB2312" pitchFamily="49" charset="-122"/>
                              </a:rPr>
                              <m:t>V</m:t>
                            </m:r>
                            <m:r>
                              <m:rPr>
                                <m:nor/>
                              </m:rPr>
                              <a:rPr lang="en-US" altLang="zh-CN" baseline="-25000" dirty="0">
                                <a:solidFill>
                                  <a:schemeClr val="tx1"/>
                                </a:solidFill>
                                <a:ea typeface="仿宋_GB2312" pitchFamily="49" charset="-122"/>
                              </a:rPr>
                              <m:t>BZ</m:t>
                            </m:r>
                          </m:den>
                        </m:f>
                      </m:oMath>
                    </m:oMathPara>
                  </a14:m>
                  <a:endParaRPr lang="zh-CN" altLang="en-US" dirty="0"/>
                </a:p>
              </p:txBody>
            </p:sp>
          </mc:Choice>
          <mc:Fallback xmlns="">
            <p:sp>
              <p:nvSpPr>
                <p:cNvPr id="11275" name="Object 15">
                  <a:extLst>
                    <a:ext uri="{FF2B5EF4-FFF2-40B4-BE49-F238E27FC236}">
                      <a16:creationId xmlns:a16="http://schemas.microsoft.com/office/drawing/2014/main" id="{6119A334-C69B-429C-93DD-B8822BD2843B}"/>
                    </a:ext>
                  </a:extLst>
                </p:cNvPr>
                <p:cNvSpPr txBox="1">
                  <a:spLocks noRot="1" noChangeAspect="1" noMove="1" noResize="1" noEditPoints="1" noAdjustHandles="1" noChangeArrowheads="1" noChangeShapeType="1" noTextEdit="1"/>
                </p:cNvSpPr>
                <p:nvPr/>
              </p:nvSpPr>
              <p:spPr bwMode="auto">
                <a:xfrm>
                  <a:off x="409950" y="3948113"/>
                  <a:ext cx="2097087" cy="939800"/>
                </a:xfrm>
                <a:prstGeom prst="rect">
                  <a:avLst/>
                </a:prstGeom>
                <a:blipFill>
                  <a:blip r:embed="rId8"/>
                  <a:stretch>
                    <a:fillRect/>
                  </a:stretch>
                </a:blipFill>
                <a:ln>
                  <a:noFill/>
                </a:ln>
                <a:effectLst/>
              </p:spPr>
              <p:txBody>
                <a:bodyPr/>
                <a:lstStyle/>
                <a:p>
                  <a:r>
                    <a:rPr lang="zh-CN" altLang="en-US">
                      <a:noFill/>
                    </a:rPr>
                    <a:t> </a:t>
                  </a:r>
                </a:p>
              </p:txBody>
            </p:sp>
          </mc:Fallback>
        </mc:AlternateContent>
        <p:sp>
          <p:nvSpPr>
            <p:cNvPr id="5" name="Rectangle 3">
              <a:extLst>
                <a:ext uri="{FF2B5EF4-FFF2-40B4-BE49-F238E27FC236}">
                  <a16:creationId xmlns:a16="http://schemas.microsoft.com/office/drawing/2014/main" id="{B970FC0B-7935-4E97-A4A1-C9AC0EAAF370}"/>
                </a:ext>
              </a:extLst>
            </p:cNvPr>
            <p:cNvSpPr>
              <a:spLocks noChangeArrowheads="1"/>
            </p:cNvSpPr>
            <p:nvPr/>
          </p:nvSpPr>
          <p:spPr bwMode="auto">
            <a:xfrm>
              <a:off x="2928938" y="4286498"/>
              <a:ext cx="2511026" cy="485528"/>
            </a:xfrm>
            <a:prstGeom prst="rect">
              <a:avLst/>
            </a:prstGeom>
            <a:noFill/>
            <a:ln w="9525">
              <a:noFill/>
              <a:miter lim="800000"/>
              <a:headEnd/>
              <a:tailEnd/>
            </a:ln>
          </p:spPr>
          <p:txBody>
            <a:bodyPr/>
            <a:lstStyle/>
            <a:p>
              <a:pPr marL="342900" indent="-342900" eaLnBrk="1" hangingPunct="1">
                <a:spcBef>
                  <a:spcPct val="20000"/>
                </a:spcBef>
                <a:defRPr/>
              </a:pPr>
              <a:r>
                <a:rPr lang="en-US" altLang="zh-CN" sz="2400" i="1" dirty="0">
                  <a:solidFill>
                    <a:schemeClr val="tx1"/>
                  </a:solidFill>
                  <a:ea typeface="仿宋_GB2312" pitchFamily="49" charset="-122"/>
                </a:rPr>
                <a:t>i</a:t>
              </a:r>
              <a:r>
                <a:rPr lang="en-US" altLang="zh-CN" sz="2400" baseline="-25000" dirty="0">
                  <a:solidFill>
                    <a:schemeClr val="tx1"/>
                  </a:solidFill>
                  <a:ea typeface="仿宋_GB2312" panose="02010609030101010101" pitchFamily="49" charset="-122"/>
                </a:rPr>
                <a:t>C</a:t>
              </a:r>
              <a:r>
                <a:rPr lang="en-US" altLang="zh-CN" sz="2400" dirty="0">
                  <a:solidFill>
                    <a:schemeClr val="tx1"/>
                  </a:solidFill>
                  <a:ea typeface="仿宋_GB2312" pitchFamily="49" charset="-122"/>
                </a:rPr>
                <a:t> =</a:t>
              </a:r>
              <a:r>
                <a:rPr lang="en-US" altLang="zh-CN" sz="2400" i="1" dirty="0">
                  <a:solidFill>
                    <a:schemeClr val="tx1"/>
                  </a:solidFill>
                  <a:ea typeface="仿宋_GB2312" pitchFamily="49" charset="-122"/>
                </a:rPr>
                <a:t> g</a:t>
              </a:r>
              <a:r>
                <a:rPr lang="en-US" altLang="zh-CN" sz="2400" baseline="-25000" dirty="0">
                  <a:solidFill>
                    <a:schemeClr val="tx1"/>
                  </a:solidFill>
                  <a:ea typeface="仿宋_GB2312" pitchFamily="49" charset="-122"/>
                  <a:sym typeface="Symbol" pitchFamily="18" charset="2"/>
                </a:rPr>
                <a:t>c</a:t>
              </a:r>
              <a:r>
                <a:rPr lang="en-US" altLang="zh-CN" sz="2400" dirty="0">
                  <a:solidFill>
                    <a:schemeClr val="tx1"/>
                  </a:solidFill>
                  <a:ea typeface="仿宋_GB2312" pitchFamily="49" charset="-122"/>
                </a:rPr>
                <a:t>(</a:t>
              </a:r>
              <a:r>
                <a:rPr lang="en-US" altLang="zh-CN" sz="2400" i="1" dirty="0">
                  <a:solidFill>
                    <a:schemeClr val="tx1"/>
                  </a:solidFill>
                  <a:ea typeface="仿宋_GB2312" pitchFamily="49" charset="-122"/>
                </a:rPr>
                <a:t>v</a:t>
              </a:r>
              <a:r>
                <a:rPr lang="en-US" altLang="zh-CN" sz="2400" baseline="-25000" dirty="0">
                  <a:solidFill>
                    <a:schemeClr val="tx1"/>
                  </a:solidFill>
                  <a:ea typeface="仿宋_GB2312" pitchFamily="49" charset="-122"/>
                </a:rPr>
                <a:t>BE</a:t>
              </a:r>
              <a:r>
                <a:rPr lang="en-US" altLang="zh-CN" sz="2400" dirty="0">
                  <a:solidFill>
                    <a:schemeClr val="tx1"/>
                  </a:solidFill>
                  <a:ea typeface="仿宋_GB2312" pitchFamily="49" charset="-122"/>
                  <a:sym typeface="Symbol" panose="05050102010706020507" pitchFamily="18" charset="2"/>
                </a:rPr>
                <a:t></a:t>
              </a:r>
              <a:r>
                <a:rPr lang="en-US" altLang="zh-CN" sz="2400" i="1" dirty="0">
                  <a:solidFill>
                    <a:schemeClr val="tx1"/>
                  </a:solidFill>
                  <a:ea typeface="仿宋_GB2312" pitchFamily="49" charset="-122"/>
                </a:rPr>
                <a:t>V</a:t>
              </a:r>
              <a:r>
                <a:rPr lang="en-US" altLang="zh-CN" sz="2400" baseline="-25000" dirty="0">
                  <a:solidFill>
                    <a:schemeClr val="tx1"/>
                  </a:solidFill>
                  <a:ea typeface="仿宋_GB2312" pitchFamily="49" charset="-122"/>
                </a:rPr>
                <a:t>BZ</a:t>
              </a:r>
              <a:r>
                <a:rPr lang="en-US" altLang="zh-CN" sz="2400" dirty="0">
                  <a:solidFill>
                    <a:schemeClr val="tx1"/>
                  </a:solidFill>
                  <a:ea typeface="仿宋_GB2312" pitchFamily="49" charset="-122"/>
                </a:rPr>
                <a:t>)</a:t>
              </a:r>
              <a:endParaRPr lang="zh-CN" altLang="en-US" sz="2400" dirty="0">
                <a:solidFill>
                  <a:schemeClr val="tx1"/>
                </a:solidFill>
                <a:ea typeface="仿宋_GB2312" pitchFamily="49" charset="-122"/>
              </a:endParaRPr>
            </a:p>
          </p:txBody>
        </p:sp>
        <p:sp>
          <p:nvSpPr>
            <p:cNvPr id="6" name="Rectangle 3">
              <a:extLst>
                <a:ext uri="{FF2B5EF4-FFF2-40B4-BE49-F238E27FC236}">
                  <a16:creationId xmlns:a16="http://schemas.microsoft.com/office/drawing/2014/main" id="{8CCB92BF-0545-43BF-8946-274985BCA57C}"/>
                </a:ext>
              </a:extLst>
            </p:cNvPr>
            <p:cNvSpPr>
              <a:spLocks noChangeArrowheads="1"/>
            </p:cNvSpPr>
            <p:nvPr/>
          </p:nvSpPr>
          <p:spPr bwMode="auto">
            <a:xfrm>
              <a:off x="2507037" y="4298528"/>
              <a:ext cx="56095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400" dirty="0">
                  <a:solidFill>
                    <a:srgbClr val="FF0000"/>
                  </a:solidFill>
                  <a:ea typeface="仿宋_GB2312" panose="02010609030101010101" pitchFamily="49" charset="-122"/>
                </a:rPr>
                <a:t>或</a:t>
              </a:r>
            </a:p>
          </p:txBody>
        </p:sp>
      </p:grpSp>
      <p:sp>
        <p:nvSpPr>
          <p:cNvPr id="2" name="Rectangle 2">
            <a:extLst>
              <a:ext uri="{FF2B5EF4-FFF2-40B4-BE49-F238E27FC236}">
                <a16:creationId xmlns:a16="http://schemas.microsoft.com/office/drawing/2014/main" id="{B35570D4-DEA3-47F9-956A-19A630472DDC}"/>
              </a:ext>
            </a:extLst>
          </p:cNvPr>
          <p:cNvSpPr txBox="1">
            <a:spLocks noChangeArrowheads="1"/>
          </p:cNvSpPr>
          <p:nvPr/>
        </p:nvSpPr>
        <p:spPr bwMode="auto">
          <a:xfrm>
            <a:off x="5011023" y="4314331"/>
            <a:ext cx="3449409"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defRPr/>
            </a:pPr>
            <a:r>
              <a:rPr lang="zh-CN" altLang="en-US" sz="2800" kern="0" dirty="0">
                <a:solidFill>
                  <a:srgbClr val="0000FF"/>
                </a:solidFill>
                <a:ea typeface="仿宋_GB2312" panose="02010609030101010101" pitchFamily="49" charset="-122"/>
              </a:rPr>
              <a:t>（</a:t>
            </a:r>
            <a:r>
              <a:rPr lang="en-US" altLang="zh-CN" sz="2800" kern="0" dirty="0">
                <a:solidFill>
                  <a:srgbClr val="0000FF"/>
                </a:solidFill>
                <a:ea typeface="仿宋_GB2312" panose="02010609030101010101" pitchFamily="49" charset="-122"/>
              </a:rPr>
              <a:t>4-15</a:t>
            </a:r>
            <a:r>
              <a:rPr lang="zh-CN" altLang="en-US" sz="2800" kern="0" dirty="0">
                <a:solidFill>
                  <a:srgbClr val="0000FF"/>
                </a:solidFill>
                <a:ea typeface="仿宋_GB2312" panose="02010609030101010101" pitchFamily="49" charset="-122"/>
              </a:rPr>
              <a:t>）的上面  </a:t>
            </a:r>
            <a:r>
              <a:rPr lang="en-US" altLang="zh-CN" sz="2800" b="1" dirty="0">
                <a:solidFill>
                  <a:srgbClr val="00B050"/>
                </a:solidFill>
                <a:latin typeface="+mn-lt"/>
                <a:ea typeface="仿宋" panose="02010609060101010101" pitchFamily="49" charset="-122"/>
              </a:rPr>
              <a:t>P85</a:t>
            </a:r>
            <a:endParaRPr lang="zh-CN" altLang="en-US" sz="2800" kern="0" dirty="0">
              <a:solidFill>
                <a:srgbClr val="0000FF"/>
              </a:solidFill>
              <a:ea typeface="仿宋_GB2312" panose="02010609030101010101" pitchFamily="49"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421D026B-D71C-4BD9-856D-72C045E9FBBF}"/>
              </a:ext>
            </a:extLst>
          </p:cNvPr>
          <p:cNvSpPr>
            <a:spLocks noGrp="1" noChangeArrowheads="1"/>
          </p:cNvSpPr>
          <p:nvPr>
            <p:ph type="title" idx="4294967295"/>
          </p:nvPr>
        </p:nvSpPr>
        <p:spPr>
          <a:xfrm>
            <a:off x="228600" y="228600"/>
            <a:ext cx="7655768" cy="381000"/>
          </a:xfrm>
        </p:spPr>
        <p:txBody>
          <a:bodyPr/>
          <a:lstStyle/>
          <a:p>
            <a:pPr algn="l" eaLnBrk="1" hangingPunct="1"/>
            <a:r>
              <a:rPr lang="en-US" altLang="zh-CN" sz="2400" b="1" dirty="0">
                <a:solidFill>
                  <a:srgbClr val="0000FF"/>
                </a:solidFill>
                <a:latin typeface="+mn-lt"/>
                <a:ea typeface="仿宋" panose="02010609060101010101" pitchFamily="49" charset="-122"/>
              </a:rPr>
              <a:t>3.1.6</a:t>
            </a:r>
            <a:r>
              <a:rPr lang="zh-CN" altLang="en-US" sz="2400" b="1" dirty="0">
                <a:solidFill>
                  <a:srgbClr val="0000FF"/>
                </a:solidFill>
                <a:latin typeface="+mn-lt"/>
                <a:ea typeface="仿宋" panose="02010609060101010101" pitchFamily="49" charset="-122"/>
              </a:rPr>
              <a:t>  集电极余弦脉冲电流的分解 </a:t>
            </a:r>
            <a:r>
              <a:rPr lang="en-US" altLang="zh-CN" sz="2400" b="1" dirty="0">
                <a:solidFill>
                  <a:srgbClr val="00B050"/>
                </a:solidFill>
                <a:latin typeface="+mn-lt"/>
                <a:ea typeface="仿宋" panose="02010609060101010101" pitchFamily="49" charset="-122"/>
              </a:rPr>
              <a:t>P85</a:t>
            </a:r>
            <a:r>
              <a:rPr lang="zh-CN" altLang="en-US" sz="2400" b="1" dirty="0">
                <a:solidFill>
                  <a:srgbClr val="0000FF"/>
                </a:solidFill>
                <a:latin typeface="+mn-lt"/>
                <a:ea typeface="仿宋" panose="02010609060101010101" pitchFamily="49" charset="-122"/>
              </a:rPr>
              <a:t>   </a:t>
            </a:r>
            <a:r>
              <a:rPr lang="en-US" altLang="zh-CN" sz="2400" b="1" dirty="0">
                <a:solidFill>
                  <a:srgbClr val="FF0000"/>
                </a:solidFill>
                <a:latin typeface="+mn-lt"/>
                <a:ea typeface="仿宋" panose="02010609060101010101" pitchFamily="49" charset="-122"/>
              </a:rPr>
              <a:t>P87</a:t>
            </a:r>
            <a:r>
              <a:rPr lang="en-US" altLang="zh-CN" sz="2400" b="1" dirty="0">
                <a:solidFill>
                  <a:srgbClr val="0000FF"/>
                </a:solidFill>
                <a:latin typeface="+mn-lt"/>
                <a:ea typeface="仿宋" panose="02010609060101010101" pitchFamily="49" charset="-122"/>
              </a:rPr>
              <a:t>      </a:t>
            </a:r>
            <a:r>
              <a:rPr lang="zh-CN" altLang="en-US" sz="2400" b="1" dirty="0">
                <a:solidFill>
                  <a:srgbClr val="0000FF"/>
                </a:solidFill>
                <a:latin typeface="+mn-lt"/>
                <a:ea typeface="仿宋" panose="02010609060101010101" pitchFamily="49" charset="-122"/>
              </a:rPr>
              <a:t> </a:t>
            </a:r>
            <a:r>
              <a:rPr lang="en-US" altLang="zh-CN" sz="2400" b="1" dirty="0">
                <a:solidFill>
                  <a:srgbClr val="0000FF"/>
                </a:solidFill>
                <a:latin typeface="+mn-lt"/>
                <a:ea typeface="仿宋" panose="02010609060101010101" pitchFamily="49" charset="-122"/>
              </a:rPr>
              <a:t>P93</a:t>
            </a:r>
            <a:endParaRPr lang="zh-CN" altLang="en-US" sz="2400" b="1" dirty="0">
              <a:solidFill>
                <a:srgbClr val="0000FF"/>
              </a:solidFill>
              <a:latin typeface="+mn-lt"/>
              <a:ea typeface="仿宋" panose="02010609060101010101" pitchFamily="49" charset="-122"/>
            </a:endParaRPr>
          </a:p>
        </p:txBody>
      </p:sp>
      <p:sp>
        <p:nvSpPr>
          <p:cNvPr id="12291" name="Rectangle 3">
            <a:extLst>
              <a:ext uri="{FF2B5EF4-FFF2-40B4-BE49-F238E27FC236}">
                <a16:creationId xmlns:a16="http://schemas.microsoft.com/office/drawing/2014/main" id="{8006D6D1-7C79-4A1B-BEB3-C68984933BF4}"/>
              </a:ext>
            </a:extLst>
          </p:cNvPr>
          <p:cNvSpPr>
            <a:spLocks noChangeArrowheads="1"/>
          </p:cNvSpPr>
          <p:nvPr/>
        </p:nvSpPr>
        <p:spPr bwMode="auto">
          <a:xfrm>
            <a:off x="138906" y="836613"/>
            <a:ext cx="69850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buFontTx/>
              <a:buNone/>
            </a:pPr>
            <a:r>
              <a:rPr lang="zh-CN" altLang="en-US" sz="2400" dirty="0">
                <a:solidFill>
                  <a:srgbClr val="660033"/>
                </a:solidFill>
                <a:latin typeface="+mn-lt"/>
                <a:ea typeface="仿宋" panose="02010609060101010101" pitchFamily="49" charset="-122"/>
              </a:rPr>
              <a:t>若</a:t>
            </a:r>
            <a:r>
              <a:rPr lang="zh-CN" altLang="en-US" sz="2400" i="1" dirty="0">
                <a:solidFill>
                  <a:srgbClr val="660033"/>
                </a:solidFill>
                <a:latin typeface="+mn-lt"/>
                <a:ea typeface="仿宋" panose="02010609060101010101" pitchFamily="49" charset="-122"/>
                <a:sym typeface="Symbol" panose="05050102010706020507" pitchFamily="18" charset="2"/>
              </a:rPr>
              <a:t></a:t>
            </a:r>
            <a:r>
              <a:rPr lang="zh-CN" altLang="en-US" sz="1100" i="1" dirty="0">
                <a:solidFill>
                  <a:srgbClr val="660033"/>
                </a:solidFill>
                <a:latin typeface="+mn-lt"/>
                <a:ea typeface="仿宋" panose="02010609060101010101" pitchFamily="49" charset="-122"/>
                <a:sym typeface="Symbol" panose="05050102010706020507" pitchFamily="18" charset="2"/>
              </a:rPr>
              <a:t> </a:t>
            </a:r>
            <a:r>
              <a:rPr lang="en-US" altLang="zh-CN" sz="2400" i="1" dirty="0">
                <a:solidFill>
                  <a:srgbClr val="660033"/>
                </a:solidFill>
                <a:latin typeface="+mn-lt"/>
                <a:ea typeface="仿宋" panose="02010609060101010101" pitchFamily="49" charset="-122"/>
                <a:sym typeface="Symbol" panose="05050102010706020507" pitchFamily="18" charset="2"/>
              </a:rPr>
              <a:t>t </a:t>
            </a:r>
            <a:r>
              <a:rPr lang="en-US" altLang="zh-CN" sz="2400" dirty="0">
                <a:solidFill>
                  <a:srgbClr val="660033"/>
                </a:solidFill>
                <a:latin typeface="+mn-lt"/>
                <a:ea typeface="仿宋" panose="02010609060101010101" pitchFamily="49" charset="-122"/>
                <a:sym typeface="Symbol" panose="05050102010706020507" pitchFamily="18" charset="2"/>
              </a:rPr>
              <a:t>= 0</a:t>
            </a:r>
            <a:r>
              <a:rPr lang="zh-CN" altLang="en-US" sz="2400" dirty="0">
                <a:solidFill>
                  <a:srgbClr val="660033"/>
                </a:solidFill>
                <a:latin typeface="+mn-lt"/>
                <a:ea typeface="仿宋" panose="02010609060101010101" pitchFamily="49" charset="-122"/>
              </a:rPr>
              <a:t>时，</a:t>
            </a:r>
            <a:r>
              <a:rPr lang="en-US" altLang="zh-CN" sz="2400" i="1" dirty="0">
                <a:solidFill>
                  <a:srgbClr val="660033"/>
                </a:solidFill>
                <a:latin typeface="+mn-lt"/>
                <a:ea typeface="仿宋" panose="02010609060101010101" pitchFamily="49" charset="-122"/>
              </a:rPr>
              <a:t>i</a:t>
            </a:r>
            <a:r>
              <a:rPr lang="en-US" altLang="zh-CN" sz="2400" baseline="-25000" dirty="0">
                <a:solidFill>
                  <a:srgbClr val="660033"/>
                </a:solidFill>
                <a:latin typeface="+mn-lt"/>
                <a:ea typeface="仿宋" panose="02010609060101010101" pitchFamily="49" charset="-122"/>
              </a:rPr>
              <a:t>C</a:t>
            </a:r>
            <a:r>
              <a:rPr lang="en-US" altLang="zh-CN" sz="2400" dirty="0">
                <a:solidFill>
                  <a:srgbClr val="660033"/>
                </a:solidFill>
                <a:latin typeface="+mn-lt"/>
                <a:ea typeface="仿宋" panose="02010609060101010101" pitchFamily="49" charset="-122"/>
              </a:rPr>
              <a:t>=</a:t>
            </a:r>
            <a:r>
              <a:rPr lang="en-US" altLang="zh-CN" sz="2400" i="1" dirty="0">
                <a:solidFill>
                  <a:srgbClr val="660033"/>
                </a:solidFill>
                <a:latin typeface="+mn-lt"/>
                <a:ea typeface="仿宋" panose="02010609060101010101" pitchFamily="49" charset="-122"/>
              </a:rPr>
              <a:t> i</a:t>
            </a:r>
            <a:r>
              <a:rPr lang="en-US" altLang="zh-CN" sz="2400" baseline="-25000" dirty="0">
                <a:solidFill>
                  <a:srgbClr val="660033"/>
                </a:solidFill>
                <a:latin typeface="+mn-lt"/>
                <a:ea typeface="仿宋" panose="02010609060101010101" pitchFamily="49" charset="-122"/>
              </a:rPr>
              <a:t>Cmax</a:t>
            </a:r>
            <a:r>
              <a:rPr lang="en-US" altLang="zh-CN" sz="2400" dirty="0">
                <a:solidFill>
                  <a:srgbClr val="660033"/>
                </a:solidFill>
                <a:latin typeface="+mn-lt"/>
                <a:ea typeface="仿宋" panose="02010609060101010101" pitchFamily="49" charset="-122"/>
              </a:rPr>
              <a:t> </a:t>
            </a:r>
            <a:r>
              <a:rPr lang="zh-CN" altLang="en-US" sz="2400" dirty="0">
                <a:solidFill>
                  <a:srgbClr val="660033"/>
                </a:solidFill>
                <a:latin typeface="+mn-lt"/>
                <a:ea typeface="仿宋" panose="02010609060101010101" pitchFamily="49" charset="-122"/>
              </a:rPr>
              <a:t> </a:t>
            </a:r>
            <a:r>
              <a:rPr lang="en-US" altLang="zh-CN" sz="2400" dirty="0">
                <a:solidFill>
                  <a:srgbClr val="660033"/>
                </a:solidFill>
                <a:latin typeface="+mn-lt"/>
                <a:ea typeface="仿宋" panose="02010609060101010101" pitchFamily="49" charset="-122"/>
              </a:rPr>
              <a:t>,</a:t>
            </a:r>
            <a:r>
              <a:rPr lang="zh-CN" altLang="en-US" sz="2400" dirty="0">
                <a:solidFill>
                  <a:srgbClr val="660033"/>
                </a:solidFill>
                <a:latin typeface="+mn-lt"/>
                <a:ea typeface="仿宋" panose="02010609060101010101" pitchFamily="49" charset="-122"/>
              </a:rPr>
              <a:t>即：</a:t>
            </a:r>
            <a:r>
              <a:rPr lang="en-US" altLang="zh-CN" sz="2400" i="1" dirty="0">
                <a:solidFill>
                  <a:srgbClr val="660033"/>
                </a:solidFill>
                <a:latin typeface="+mn-lt"/>
                <a:ea typeface="仿宋" panose="02010609060101010101" pitchFamily="49" charset="-122"/>
              </a:rPr>
              <a:t> i</a:t>
            </a:r>
            <a:r>
              <a:rPr lang="en-US" altLang="zh-CN" sz="2400" baseline="-25000" dirty="0">
                <a:solidFill>
                  <a:srgbClr val="660033"/>
                </a:solidFill>
                <a:latin typeface="+mn-lt"/>
                <a:ea typeface="仿宋" panose="02010609060101010101" pitchFamily="49" charset="-122"/>
              </a:rPr>
              <a:t>Cmax</a:t>
            </a:r>
            <a:r>
              <a:rPr lang="en-US" altLang="zh-CN" sz="2400" dirty="0">
                <a:solidFill>
                  <a:srgbClr val="660033"/>
                </a:solidFill>
                <a:latin typeface="+mn-lt"/>
                <a:ea typeface="仿宋" panose="02010609060101010101" pitchFamily="49" charset="-122"/>
                <a:sym typeface="Symbol" panose="05050102010706020507" pitchFamily="18" charset="2"/>
              </a:rPr>
              <a:t>=</a:t>
            </a:r>
            <a:r>
              <a:rPr lang="en-US" altLang="zh-CN" sz="2400" i="1" dirty="0">
                <a:solidFill>
                  <a:srgbClr val="660033"/>
                </a:solidFill>
                <a:latin typeface="+mn-lt"/>
                <a:ea typeface="仿宋" panose="02010609060101010101" pitchFamily="49" charset="-122"/>
                <a:sym typeface="Symbol" panose="05050102010706020507" pitchFamily="18" charset="2"/>
              </a:rPr>
              <a:t>g</a:t>
            </a:r>
            <a:r>
              <a:rPr lang="en-US" altLang="zh-CN" sz="2400" baseline="-25000" dirty="0">
                <a:solidFill>
                  <a:srgbClr val="660033"/>
                </a:solidFill>
                <a:latin typeface="+mn-lt"/>
                <a:ea typeface="仿宋" panose="02010609060101010101" pitchFamily="49" charset="-122"/>
                <a:sym typeface="Symbol" panose="05050102010706020507" pitchFamily="18" charset="2"/>
              </a:rPr>
              <a:t>c</a:t>
            </a:r>
            <a:r>
              <a:rPr lang="en-US" altLang="zh-CN" sz="2400" dirty="0">
                <a:solidFill>
                  <a:srgbClr val="660033"/>
                </a:solidFill>
                <a:latin typeface="+mn-lt"/>
                <a:ea typeface="仿宋" panose="02010609060101010101" pitchFamily="49" charset="-122"/>
                <a:sym typeface="Symbol" panose="05050102010706020507" pitchFamily="18" charset="2"/>
              </a:rPr>
              <a:t>  </a:t>
            </a:r>
            <a:r>
              <a:rPr lang="en-US" altLang="zh-CN" sz="2400" i="1" dirty="0">
                <a:solidFill>
                  <a:srgbClr val="660033"/>
                </a:solidFill>
                <a:latin typeface="+mn-lt"/>
                <a:ea typeface="仿宋" panose="02010609060101010101" pitchFamily="49" charset="-122"/>
              </a:rPr>
              <a:t>V</a:t>
            </a:r>
            <a:r>
              <a:rPr lang="en-US" altLang="zh-CN" sz="2400" baseline="-25000" dirty="0">
                <a:solidFill>
                  <a:srgbClr val="660033"/>
                </a:solidFill>
                <a:latin typeface="+mn-lt"/>
                <a:ea typeface="仿宋" panose="02010609060101010101" pitchFamily="49" charset="-122"/>
              </a:rPr>
              <a:t>bm</a:t>
            </a:r>
            <a:r>
              <a:rPr lang="en-US" altLang="zh-CN" sz="2400" dirty="0">
                <a:solidFill>
                  <a:srgbClr val="660033"/>
                </a:solidFill>
                <a:latin typeface="+mn-lt"/>
                <a:ea typeface="仿宋" panose="02010609060101010101" pitchFamily="49" charset="-122"/>
              </a:rPr>
              <a:t>(1</a:t>
            </a:r>
            <a:r>
              <a:rPr lang="en-US" altLang="zh-CN" sz="2400" dirty="0">
                <a:solidFill>
                  <a:srgbClr val="660033"/>
                </a:solidFill>
                <a:latin typeface="+mn-lt"/>
                <a:ea typeface="仿宋" panose="02010609060101010101" pitchFamily="49" charset="-122"/>
                <a:sym typeface="Symbol" panose="05050102010706020507" pitchFamily="18" charset="2"/>
              </a:rPr>
              <a:t>  cos</a:t>
            </a:r>
            <a:r>
              <a:rPr lang="en-US" altLang="zh-CN" sz="2400" i="1" dirty="0">
                <a:solidFill>
                  <a:srgbClr val="660033"/>
                </a:solidFill>
                <a:latin typeface="+mn-lt"/>
                <a:ea typeface="仿宋" panose="02010609060101010101" pitchFamily="49" charset="-122"/>
                <a:sym typeface="Symbol" panose="05050102010706020507" pitchFamily="18" charset="2"/>
              </a:rPr>
              <a:t> </a:t>
            </a:r>
            <a:r>
              <a:rPr lang="en-US" altLang="zh-CN" sz="2400" baseline="-25000" dirty="0">
                <a:solidFill>
                  <a:srgbClr val="660033"/>
                </a:solidFill>
                <a:latin typeface="+mn-lt"/>
                <a:ea typeface="仿宋" panose="02010609060101010101" pitchFamily="49" charset="-122"/>
                <a:sym typeface="Symbol" panose="05050102010706020507" pitchFamily="18" charset="2"/>
              </a:rPr>
              <a:t>c</a:t>
            </a:r>
            <a:r>
              <a:rPr lang="en-US" altLang="zh-CN" sz="2400" dirty="0">
                <a:solidFill>
                  <a:srgbClr val="660033"/>
                </a:solidFill>
                <a:latin typeface="+mn-lt"/>
                <a:ea typeface="仿宋" panose="02010609060101010101" pitchFamily="49" charset="-122"/>
                <a:sym typeface="Symbol" panose="05050102010706020507" pitchFamily="18" charset="2"/>
              </a:rPr>
              <a:t>)</a:t>
            </a:r>
            <a:endParaRPr lang="zh-CN" altLang="en-US" sz="2400" dirty="0">
              <a:solidFill>
                <a:srgbClr val="660033"/>
              </a:solidFill>
              <a:latin typeface="+mn-lt"/>
              <a:ea typeface="仿宋" panose="02010609060101010101" pitchFamily="49" charset="-122"/>
            </a:endParaRPr>
          </a:p>
        </p:txBody>
      </p:sp>
      <p:graphicFrame>
        <p:nvGraphicFramePr>
          <p:cNvPr id="12292" name="Object 1027">
            <a:extLst>
              <a:ext uri="{FF2B5EF4-FFF2-40B4-BE49-F238E27FC236}">
                <a16:creationId xmlns:a16="http://schemas.microsoft.com/office/drawing/2014/main" id="{B5B284DB-CE56-4273-85C9-2098FBE4EB6D}"/>
              </a:ext>
            </a:extLst>
          </p:cNvPr>
          <p:cNvGraphicFramePr>
            <a:graphicFrameLocks noChangeAspect="1"/>
          </p:cNvGraphicFramePr>
          <p:nvPr>
            <p:extLst>
              <p:ext uri="{D42A27DB-BD31-4B8C-83A1-F6EECF244321}">
                <p14:modId xmlns:p14="http://schemas.microsoft.com/office/powerpoint/2010/main" val="3695898191"/>
              </p:ext>
            </p:extLst>
          </p:nvPr>
        </p:nvGraphicFramePr>
        <p:xfrm>
          <a:off x="3631406" y="1359694"/>
          <a:ext cx="2382838" cy="835025"/>
        </p:xfrm>
        <a:graphic>
          <a:graphicData uri="http://schemas.openxmlformats.org/presentationml/2006/ole">
            <mc:AlternateContent xmlns:mc="http://schemas.openxmlformats.org/markup-compatibility/2006">
              <mc:Choice xmlns:v="urn:schemas-microsoft-com:vml" Requires="v">
                <p:oleObj spid="_x0000_s13095" name="Equation" r:id="rId3" imgW="1173273" imgH="426615" progId="Equation.DSMT4">
                  <p:embed/>
                </p:oleObj>
              </mc:Choice>
              <mc:Fallback>
                <p:oleObj name="Equation" r:id="rId3" imgW="1173273" imgH="426615" progId="Equation.DSMT4">
                  <p:embed/>
                  <p:pic>
                    <p:nvPicPr>
                      <p:cNvPr id="0" name="Object 10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1406" y="1359694"/>
                        <a:ext cx="2382838" cy="835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293" name="Rectangle 3">
            <a:extLst>
              <a:ext uri="{FF2B5EF4-FFF2-40B4-BE49-F238E27FC236}">
                <a16:creationId xmlns:a16="http://schemas.microsoft.com/office/drawing/2014/main" id="{C9BC0868-5446-44FA-8406-B907365BC673}"/>
              </a:ext>
            </a:extLst>
          </p:cNvPr>
          <p:cNvSpPr>
            <a:spLocks noChangeArrowheads="1"/>
          </p:cNvSpPr>
          <p:nvPr/>
        </p:nvSpPr>
        <p:spPr bwMode="auto">
          <a:xfrm>
            <a:off x="114083" y="1539201"/>
            <a:ext cx="380984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buNone/>
            </a:pPr>
            <a:r>
              <a:rPr lang="zh-CN" altLang="en-US" sz="2400" dirty="0">
                <a:solidFill>
                  <a:srgbClr val="660033"/>
                </a:solidFill>
                <a:latin typeface="+mn-lt"/>
                <a:ea typeface="仿宋" panose="02010609060101010101" pitchFamily="49" charset="-122"/>
              </a:rPr>
              <a:t>则</a:t>
            </a:r>
            <a:r>
              <a:rPr lang="zh-CN" altLang="en-US" sz="2400" dirty="0">
                <a:solidFill>
                  <a:srgbClr val="000099"/>
                </a:solidFill>
                <a:ea typeface="仿宋_GB2312" panose="02010609030101010101" pitchFamily="49" charset="-122"/>
              </a:rPr>
              <a:t>转移特性曲线的斜率</a:t>
            </a:r>
            <a:r>
              <a:rPr lang="zh-CN" altLang="en-US" sz="2400" dirty="0">
                <a:solidFill>
                  <a:srgbClr val="660033"/>
                </a:solidFill>
                <a:latin typeface="+mn-lt"/>
                <a:ea typeface="仿宋" panose="02010609060101010101" pitchFamily="49" charset="-122"/>
              </a:rPr>
              <a:t>：</a:t>
            </a:r>
          </a:p>
          <a:p>
            <a:pPr eaLnBrk="1" hangingPunct="1">
              <a:lnSpc>
                <a:spcPct val="90000"/>
              </a:lnSpc>
              <a:buNone/>
            </a:pPr>
            <a:endParaRPr lang="zh-CN" altLang="en-US" sz="2400" dirty="0">
              <a:solidFill>
                <a:srgbClr val="000099"/>
              </a:solidFill>
              <a:ea typeface="仿宋_GB2312" panose="02010609030101010101" pitchFamily="49" charset="-122"/>
            </a:endParaRPr>
          </a:p>
        </p:txBody>
      </p:sp>
      <p:sp>
        <p:nvSpPr>
          <p:cNvPr id="12294" name="Rectangle 3">
            <a:extLst>
              <a:ext uri="{FF2B5EF4-FFF2-40B4-BE49-F238E27FC236}">
                <a16:creationId xmlns:a16="http://schemas.microsoft.com/office/drawing/2014/main" id="{2E62134B-B331-4D9B-8C17-5446907828B9}"/>
              </a:ext>
            </a:extLst>
          </p:cNvPr>
          <p:cNvSpPr>
            <a:spLocks noChangeArrowheads="1"/>
          </p:cNvSpPr>
          <p:nvPr/>
        </p:nvSpPr>
        <p:spPr bwMode="auto">
          <a:xfrm>
            <a:off x="269081" y="5589339"/>
            <a:ext cx="8605838"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6223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buFontTx/>
              <a:buNone/>
            </a:pPr>
            <a:r>
              <a:rPr lang="zh-CN" altLang="en-US" sz="2400" dirty="0">
                <a:solidFill>
                  <a:srgbClr val="660033"/>
                </a:solidFill>
                <a:latin typeface="+mn-lt"/>
                <a:ea typeface="仿宋" panose="02010609060101010101" pitchFamily="49" charset="-122"/>
              </a:rPr>
              <a:t>上式为</a:t>
            </a:r>
            <a:r>
              <a:rPr lang="zh-CN" altLang="en-US" sz="2800" dirty="0">
                <a:solidFill>
                  <a:srgbClr val="0000FF"/>
                </a:solidFill>
                <a:latin typeface="+mn-lt"/>
                <a:ea typeface="仿宋" panose="02010609060101010101" pitchFamily="49" charset="-122"/>
              </a:rPr>
              <a:t>尖顶余弦脉冲的解析式</a:t>
            </a:r>
            <a:r>
              <a:rPr lang="zh-CN" altLang="en-US" sz="2400" dirty="0">
                <a:solidFill>
                  <a:srgbClr val="660033"/>
                </a:solidFill>
                <a:latin typeface="+mn-lt"/>
                <a:ea typeface="仿宋" panose="02010609060101010101" pitchFamily="49" charset="-122"/>
              </a:rPr>
              <a:t>，取决于</a:t>
            </a:r>
            <a:r>
              <a:rPr lang="en-US" altLang="zh-CN" sz="2400" i="1" dirty="0">
                <a:solidFill>
                  <a:srgbClr val="660033"/>
                </a:solidFill>
                <a:latin typeface="+mn-lt"/>
                <a:ea typeface="仿宋" panose="02010609060101010101" pitchFamily="49" charset="-122"/>
              </a:rPr>
              <a:t>i</a:t>
            </a:r>
            <a:r>
              <a:rPr lang="en-US" altLang="zh-CN" sz="2400" baseline="-25000" dirty="0">
                <a:solidFill>
                  <a:srgbClr val="660033"/>
                </a:solidFill>
                <a:latin typeface="+mn-lt"/>
                <a:ea typeface="仿宋" panose="02010609060101010101" pitchFamily="49" charset="-122"/>
              </a:rPr>
              <a:t>Cmax</a:t>
            </a:r>
            <a:r>
              <a:rPr lang="zh-CN" altLang="en-US" sz="2400" dirty="0">
                <a:solidFill>
                  <a:srgbClr val="660033"/>
                </a:solidFill>
                <a:latin typeface="+mn-lt"/>
                <a:ea typeface="仿宋" panose="02010609060101010101" pitchFamily="49" charset="-122"/>
              </a:rPr>
              <a:t>和</a:t>
            </a:r>
            <a:r>
              <a:rPr lang="zh-CN" altLang="en-US" sz="2400" i="1" dirty="0">
                <a:solidFill>
                  <a:srgbClr val="660033"/>
                </a:solidFill>
                <a:latin typeface="+mn-lt"/>
                <a:ea typeface="仿宋" panose="02010609060101010101" pitchFamily="49" charset="-122"/>
                <a:sym typeface="Symbol" panose="05050102010706020507" pitchFamily="18" charset="2"/>
              </a:rPr>
              <a:t></a:t>
            </a:r>
            <a:r>
              <a:rPr lang="zh-CN" altLang="en-US" sz="2400" dirty="0">
                <a:solidFill>
                  <a:srgbClr val="660033"/>
                </a:solidFill>
                <a:latin typeface="+mn-lt"/>
                <a:ea typeface="仿宋" panose="02010609060101010101" pitchFamily="49" charset="-122"/>
              </a:rPr>
              <a:t>，</a:t>
            </a:r>
            <a:endParaRPr lang="en-US" altLang="zh-CN" sz="2400" dirty="0">
              <a:solidFill>
                <a:srgbClr val="660033"/>
              </a:solidFill>
              <a:latin typeface="+mn-lt"/>
              <a:ea typeface="仿宋" panose="02010609060101010101" pitchFamily="49" charset="-122"/>
            </a:endParaRPr>
          </a:p>
          <a:p>
            <a:pPr eaLnBrk="1" hangingPunct="1">
              <a:lnSpc>
                <a:spcPct val="90000"/>
              </a:lnSpc>
              <a:buFontTx/>
              <a:buNone/>
            </a:pPr>
            <a:r>
              <a:rPr lang="zh-CN" altLang="en-US" sz="2400" dirty="0">
                <a:solidFill>
                  <a:srgbClr val="660033"/>
                </a:solidFill>
                <a:latin typeface="+mn-lt"/>
                <a:ea typeface="仿宋" panose="02010609060101010101" pitchFamily="49" charset="-122"/>
              </a:rPr>
              <a:t>是周期函数，可进行付氏展开，求出各频谱分量。</a:t>
            </a:r>
          </a:p>
        </p:txBody>
      </p:sp>
      <p:sp>
        <p:nvSpPr>
          <p:cNvPr id="9" name="Rectangle 2">
            <a:extLst>
              <a:ext uri="{FF2B5EF4-FFF2-40B4-BE49-F238E27FC236}">
                <a16:creationId xmlns:a16="http://schemas.microsoft.com/office/drawing/2014/main" id="{6A902220-9067-4971-9E11-2557AD3F0469}"/>
              </a:ext>
            </a:extLst>
          </p:cNvPr>
          <p:cNvSpPr txBox="1">
            <a:spLocks noChangeArrowheads="1"/>
          </p:cNvSpPr>
          <p:nvPr/>
        </p:nvSpPr>
        <p:spPr bwMode="auto">
          <a:xfrm>
            <a:off x="7073900" y="809625"/>
            <a:ext cx="1843088"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defRPr/>
            </a:pPr>
            <a:r>
              <a:rPr lang="zh-CN" altLang="en-US" sz="2800" kern="0" dirty="0">
                <a:solidFill>
                  <a:srgbClr val="0000FF"/>
                </a:solidFill>
                <a:latin typeface="+mn-lt"/>
                <a:ea typeface="仿宋" panose="02010609060101010101" pitchFamily="49" charset="-122"/>
              </a:rPr>
              <a:t>（</a:t>
            </a:r>
            <a:r>
              <a:rPr lang="en-US" altLang="zh-CN" sz="2800" kern="0" dirty="0">
                <a:solidFill>
                  <a:srgbClr val="0000FF"/>
                </a:solidFill>
                <a:latin typeface="+mn-lt"/>
                <a:ea typeface="仿宋" panose="02010609060101010101" pitchFamily="49" charset="-122"/>
              </a:rPr>
              <a:t>4-19</a:t>
            </a:r>
            <a:r>
              <a:rPr lang="zh-CN" altLang="en-US" sz="2800" kern="0" dirty="0">
                <a:solidFill>
                  <a:srgbClr val="0000FF"/>
                </a:solidFill>
                <a:latin typeface="+mn-lt"/>
                <a:ea typeface="仿宋" panose="02010609060101010101" pitchFamily="49" charset="-122"/>
              </a:rPr>
              <a:t>）</a:t>
            </a:r>
          </a:p>
        </p:txBody>
      </p:sp>
      <p:graphicFrame>
        <p:nvGraphicFramePr>
          <p:cNvPr id="12296" name="Object 1027">
            <a:extLst>
              <a:ext uri="{FF2B5EF4-FFF2-40B4-BE49-F238E27FC236}">
                <a16:creationId xmlns:a16="http://schemas.microsoft.com/office/drawing/2014/main" id="{65A59616-162A-4635-880F-16F055D27563}"/>
              </a:ext>
            </a:extLst>
          </p:cNvPr>
          <p:cNvGraphicFramePr>
            <a:graphicFrameLocks noChangeAspect="1"/>
          </p:cNvGraphicFramePr>
          <p:nvPr>
            <p:extLst>
              <p:ext uri="{D42A27DB-BD31-4B8C-83A1-F6EECF244321}">
                <p14:modId xmlns:p14="http://schemas.microsoft.com/office/powerpoint/2010/main" val="2960220414"/>
              </p:ext>
            </p:extLst>
          </p:nvPr>
        </p:nvGraphicFramePr>
        <p:xfrm>
          <a:off x="821528" y="3777156"/>
          <a:ext cx="6553839" cy="1277938"/>
        </p:xfrm>
        <a:graphic>
          <a:graphicData uri="http://schemas.openxmlformats.org/presentationml/2006/ole">
            <mc:AlternateContent xmlns:mc="http://schemas.openxmlformats.org/markup-compatibility/2006">
              <mc:Choice xmlns:v="urn:schemas-microsoft-com:vml" Requires="v">
                <p:oleObj spid="_x0000_s13096" name="Equation" r:id="rId5" imgW="3512716" imgH="655530" progId="Equation.DSMT4">
                  <p:embed/>
                </p:oleObj>
              </mc:Choice>
              <mc:Fallback>
                <p:oleObj name="Equation" r:id="rId5" imgW="3512716" imgH="655530" progId="Equation.DSMT4">
                  <p:embed/>
                  <p:pic>
                    <p:nvPicPr>
                      <p:cNvPr id="0" name="Object 10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1528" y="3777156"/>
                        <a:ext cx="6553839" cy="1277938"/>
                      </a:xfrm>
                      <a:prstGeom prst="rect">
                        <a:avLst/>
                      </a:prstGeom>
                      <a:solidFill>
                        <a:schemeClr val="bg1"/>
                      </a:solidFill>
                      <a:ln>
                        <a:noFill/>
                      </a:ln>
                    </p:spPr>
                  </p:pic>
                </p:oleObj>
              </mc:Fallback>
            </mc:AlternateContent>
          </a:graphicData>
        </a:graphic>
      </p:graphicFrame>
      <p:sp>
        <p:nvSpPr>
          <p:cNvPr id="12297" name="Rectangle 3">
            <a:extLst>
              <a:ext uri="{FF2B5EF4-FFF2-40B4-BE49-F238E27FC236}">
                <a16:creationId xmlns:a16="http://schemas.microsoft.com/office/drawing/2014/main" id="{9B938416-C789-42EA-92DD-2EE4EC590B2E}"/>
              </a:ext>
            </a:extLst>
          </p:cNvPr>
          <p:cNvSpPr>
            <a:spLocks noChangeArrowheads="1"/>
          </p:cNvSpPr>
          <p:nvPr/>
        </p:nvSpPr>
        <p:spPr bwMode="auto">
          <a:xfrm>
            <a:off x="114083" y="3319263"/>
            <a:ext cx="4308956"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buFontTx/>
              <a:buNone/>
            </a:pPr>
            <a:r>
              <a:rPr lang="zh-CN" altLang="en-US" sz="2400" dirty="0">
                <a:solidFill>
                  <a:srgbClr val="660033"/>
                </a:solidFill>
                <a:latin typeface="+mn-lt"/>
                <a:ea typeface="仿宋" panose="02010609060101010101" pitchFamily="49" charset="-122"/>
              </a:rPr>
              <a:t>上式</a:t>
            </a:r>
            <a:r>
              <a:rPr lang="en-US" altLang="zh-CN" sz="2400" i="1" dirty="0" err="1">
                <a:solidFill>
                  <a:srgbClr val="660033"/>
                </a:solidFill>
                <a:latin typeface="+mn-lt"/>
                <a:ea typeface="仿宋" panose="02010609060101010101" pitchFamily="49" charset="-122"/>
              </a:rPr>
              <a:t>g</a:t>
            </a:r>
            <a:r>
              <a:rPr lang="en-US" altLang="zh-CN" sz="2400" baseline="-25000" dirty="0" err="1">
                <a:solidFill>
                  <a:srgbClr val="660033"/>
                </a:solidFill>
                <a:latin typeface="+mn-lt"/>
                <a:ea typeface="仿宋" panose="02010609060101010101" pitchFamily="49" charset="-122"/>
              </a:rPr>
              <a:t>c</a:t>
            </a:r>
            <a:r>
              <a:rPr lang="zh-CN" altLang="en-US" sz="2400" dirty="0">
                <a:solidFill>
                  <a:srgbClr val="660033"/>
                </a:solidFill>
                <a:latin typeface="+mn-lt"/>
                <a:ea typeface="仿宋" panose="02010609060101010101" pitchFamily="49" charset="-122"/>
              </a:rPr>
              <a:t>代入式</a:t>
            </a:r>
            <a:r>
              <a:rPr lang="zh-CN" altLang="en-US" sz="2400" dirty="0">
                <a:solidFill>
                  <a:srgbClr val="0000FF"/>
                </a:solidFill>
                <a:latin typeface="+mn-lt"/>
                <a:ea typeface="仿宋" panose="02010609060101010101" pitchFamily="49" charset="-122"/>
              </a:rPr>
              <a:t>（</a:t>
            </a:r>
            <a:r>
              <a:rPr lang="en-US" altLang="zh-CN" sz="2400" dirty="0">
                <a:solidFill>
                  <a:srgbClr val="0000FF"/>
                </a:solidFill>
                <a:latin typeface="+mn-lt"/>
                <a:ea typeface="仿宋" panose="02010609060101010101" pitchFamily="49" charset="-122"/>
              </a:rPr>
              <a:t>4-18</a:t>
            </a:r>
            <a:r>
              <a:rPr lang="zh-CN" altLang="en-US" sz="2400" dirty="0">
                <a:solidFill>
                  <a:srgbClr val="0000FF"/>
                </a:solidFill>
                <a:latin typeface="+mn-lt"/>
                <a:ea typeface="仿宋" panose="02010609060101010101" pitchFamily="49" charset="-122"/>
              </a:rPr>
              <a:t>）</a:t>
            </a:r>
            <a:r>
              <a:rPr lang="zh-CN" altLang="en-US" sz="2400" dirty="0">
                <a:solidFill>
                  <a:srgbClr val="660033"/>
                </a:solidFill>
                <a:latin typeface="+mn-lt"/>
                <a:ea typeface="仿宋" panose="02010609060101010101" pitchFamily="49" charset="-122"/>
              </a:rPr>
              <a:t>即有：</a:t>
            </a:r>
          </a:p>
        </p:txBody>
      </p:sp>
      <p:sp>
        <p:nvSpPr>
          <p:cNvPr id="12" name="Rectangle 2">
            <a:extLst>
              <a:ext uri="{FF2B5EF4-FFF2-40B4-BE49-F238E27FC236}">
                <a16:creationId xmlns:a16="http://schemas.microsoft.com/office/drawing/2014/main" id="{0B56E244-20D6-4799-995D-5EBFD5C89AC3}"/>
              </a:ext>
            </a:extLst>
          </p:cNvPr>
          <p:cNvSpPr txBox="1">
            <a:spLocks noChangeArrowheads="1"/>
          </p:cNvSpPr>
          <p:nvPr/>
        </p:nvSpPr>
        <p:spPr bwMode="auto">
          <a:xfrm>
            <a:off x="7046953" y="4356645"/>
            <a:ext cx="155797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defRPr/>
            </a:pPr>
            <a:r>
              <a:rPr lang="zh-CN" altLang="en-US" sz="2800" kern="0" dirty="0">
                <a:solidFill>
                  <a:srgbClr val="0000FF"/>
                </a:solidFill>
                <a:latin typeface="+mn-lt"/>
                <a:ea typeface="仿宋" panose="02010609060101010101" pitchFamily="49" charset="-122"/>
              </a:rPr>
              <a:t>（</a:t>
            </a:r>
            <a:r>
              <a:rPr lang="en-US" altLang="zh-CN" sz="2800" kern="0" dirty="0">
                <a:solidFill>
                  <a:srgbClr val="0000FF"/>
                </a:solidFill>
                <a:latin typeface="+mn-lt"/>
                <a:ea typeface="仿宋" panose="02010609060101010101" pitchFamily="49" charset="-122"/>
              </a:rPr>
              <a:t>4-20</a:t>
            </a:r>
            <a:r>
              <a:rPr lang="zh-CN" altLang="en-US" sz="2800" kern="0" dirty="0">
                <a:solidFill>
                  <a:srgbClr val="0000FF"/>
                </a:solidFill>
                <a:latin typeface="+mn-lt"/>
                <a:ea typeface="仿宋" panose="02010609060101010101" pitchFamily="49" charset="-122"/>
              </a:rPr>
              <a:t>）</a:t>
            </a:r>
          </a:p>
        </p:txBody>
      </p:sp>
      <mc:AlternateContent xmlns:mc="http://schemas.openxmlformats.org/markup-compatibility/2006" xmlns:a14="http://schemas.microsoft.com/office/drawing/2010/main">
        <mc:Choice Requires="a14">
          <p:sp>
            <p:nvSpPr>
              <p:cNvPr id="11" name="Object 1027">
                <a:extLst>
                  <a:ext uri="{FF2B5EF4-FFF2-40B4-BE49-F238E27FC236}">
                    <a16:creationId xmlns:a16="http://schemas.microsoft.com/office/drawing/2014/main" id="{D1A2E577-6CC4-4586-B1E3-D4138C9B2BE0}"/>
                  </a:ext>
                </a:extLst>
              </p:cNvPr>
              <p:cNvSpPr txBox="1"/>
              <p:nvPr/>
            </p:nvSpPr>
            <p:spPr bwMode="auto">
              <a:xfrm>
                <a:off x="3682091" y="2487664"/>
                <a:ext cx="4202277" cy="482600"/>
              </a:xfrm>
              <a:prstGeom prst="rect">
                <a:avLst/>
              </a:prstGeom>
              <a:solidFill>
                <a:schemeClr val="bg1"/>
              </a:solid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sSub>
                        <m:sSubPr>
                          <m:ctrlPr>
                            <a:rPr lang="zh-CN" altLang="en-US" i="1" smtClean="0">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𝑖</m:t>
                          </m:r>
                        </m:e>
                        <m:sub>
                          <m:r>
                            <m:rPr>
                              <m:sty m:val="p"/>
                            </m:rPr>
                            <a:rPr lang="zh-CN" altLang="en-US" i="0">
                              <a:solidFill>
                                <a:srgbClr val="000000"/>
                              </a:solidFill>
                              <a:latin typeface="Cambria Math" panose="02040503050406030204" pitchFamily="18" charset="0"/>
                            </a:rPr>
                            <m:t>c</m:t>
                          </m:r>
                        </m:sub>
                      </m:sSub>
                      <m:r>
                        <a:rPr lang="zh-CN" altLang="en-US" i="1" smtClean="0">
                          <a:solidFill>
                            <a:srgbClr val="000000"/>
                          </a:solidFill>
                          <a:latin typeface="Cambria Math" panose="02040503050406030204" pitchFamily="18" charset="0"/>
                        </a:rPr>
                        <m:t>=</m:t>
                      </m:r>
                      <m:r>
                        <m:rPr>
                          <m:nor/>
                        </m:rPr>
                        <a:rPr lang="en-US" altLang="zh-CN" i="1" dirty="0">
                          <a:solidFill>
                            <a:srgbClr val="660033"/>
                          </a:solidFill>
                          <a:latin typeface="+mn-lt"/>
                          <a:ea typeface="仿宋" panose="02010609060101010101" pitchFamily="49" charset="-122"/>
                          <a:sym typeface="Symbol" panose="05050102010706020507" pitchFamily="18" charset="2"/>
                        </a:rPr>
                        <m:t>g</m:t>
                      </m:r>
                      <m:r>
                        <m:rPr>
                          <m:nor/>
                        </m:rPr>
                        <a:rPr lang="en-US" altLang="zh-CN" baseline="-25000" dirty="0">
                          <a:solidFill>
                            <a:srgbClr val="660033"/>
                          </a:solidFill>
                          <a:latin typeface="+mn-lt"/>
                          <a:ea typeface="仿宋" panose="02010609060101010101" pitchFamily="49" charset="-122"/>
                          <a:sym typeface="Symbol" panose="05050102010706020507" pitchFamily="18" charset="2"/>
                        </a:rPr>
                        <m:t>c</m:t>
                      </m:r>
                      <m:r>
                        <a:rPr lang="zh-CN" altLang="en-US" i="1">
                          <a:solidFill>
                            <a:srgbClr val="000000"/>
                          </a:solidFill>
                          <a:latin typeface="Cambria Math" panose="02040503050406030204" pitchFamily="18" charset="0"/>
                        </a:rPr>
                        <m:t>⋅</m:t>
                      </m:r>
                      <m:r>
                        <m:rPr>
                          <m:nor/>
                        </m:rPr>
                        <a:rPr lang="en-US" altLang="zh-CN" i="1">
                          <a:solidFill>
                            <a:srgbClr val="660033"/>
                          </a:solidFill>
                          <a:latin typeface="+mn-lt"/>
                          <a:ea typeface="仿宋" panose="02010609060101010101" pitchFamily="49" charset="-122"/>
                        </a:rPr>
                        <m:t>V</m:t>
                      </m:r>
                      <m:r>
                        <m:rPr>
                          <m:nor/>
                        </m:rPr>
                        <a:rPr lang="en-US" altLang="zh-CN" baseline="-25000">
                          <a:solidFill>
                            <a:srgbClr val="660033"/>
                          </a:solidFill>
                          <a:latin typeface="+mn-lt"/>
                          <a:ea typeface="仿宋" panose="02010609060101010101" pitchFamily="49" charset="-122"/>
                        </a:rPr>
                        <m:t>bm</m:t>
                      </m:r>
                      <m:r>
                        <a:rPr lang="zh-CN" altLang="en-US" i="1">
                          <a:solidFill>
                            <a:srgbClr val="000000"/>
                          </a:solidFill>
                          <a:latin typeface="Cambria Math" panose="02040503050406030204" pitchFamily="18" charset="0"/>
                        </a:rPr>
                        <m:t>[</m:t>
                      </m:r>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cos</m:t>
                          </m:r>
                        </m:fName>
                        <m:e>
                          <m:r>
                            <a:rPr lang="zh-CN" altLang="en-US" i="1">
                              <a:solidFill>
                                <a:srgbClr val="000000"/>
                              </a:solidFill>
                              <a:latin typeface="Cambria Math" panose="02040503050406030204" pitchFamily="18" charset="0"/>
                            </a:rPr>
                            <m:t>(</m:t>
                          </m:r>
                        </m:e>
                      </m:func>
                      <m:r>
                        <m:rPr>
                          <m:nor/>
                        </m:rPr>
                        <a:rPr lang="zh-CN" altLang="en-US" i="1" dirty="0">
                          <a:solidFill>
                            <a:srgbClr val="660033"/>
                          </a:solidFill>
                          <a:latin typeface="+mn-lt"/>
                          <a:ea typeface="仿宋" panose="02010609060101010101" pitchFamily="49" charset="-122"/>
                          <a:sym typeface="Symbol" panose="05050102010706020507" pitchFamily="18" charset="2"/>
                        </a:rPr>
                        <m:t></m:t>
                      </m:r>
                      <m:r>
                        <m:rPr>
                          <m:nor/>
                        </m:rPr>
                        <a:rPr lang="zh-CN" altLang="en-US" sz="1200" i="1" dirty="0">
                          <a:solidFill>
                            <a:srgbClr val="660033"/>
                          </a:solidFill>
                          <a:latin typeface="+mn-lt"/>
                          <a:ea typeface="仿宋" panose="02010609060101010101" pitchFamily="49" charset="-122"/>
                          <a:sym typeface="Symbol" panose="05050102010706020507" pitchFamily="18" charset="2"/>
                        </a:rPr>
                        <m:t> </m:t>
                      </m:r>
                      <m:r>
                        <m:rPr>
                          <m:nor/>
                        </m:rPr>
                        <a:rPr lang="en-US" altLang="zh-CN" i="1" dirty="0">
                          <a:solidFill>
                            <a:srgbClr val="660033"/>
                          </a:solidFill>
                          <a:latin typeface="+mn-lt"/>
                          <a:ea typeface="仿宋" panose="02010609060101010101" pitchFamily="49" charset="-122"/>
                          <a:sym typeface="Symbol" panose="05050102010706020507" pitchFamily="18" charset="2"/>
                        </a:rPr>
                        <m:t>t</m:t>
                      </m:r>
                      <m:r>
                        <a:rPr lang="zh-CN" altLang="en-US" i="1">
                          <a:solidFill>
                            <a:srgbClr val="000000"/>
                          </a:solidFill>
                          <a:latin typeface="Cambria Math" panose="02040503050406030204" pitchFamily="18" charset="0"/>
                        </a:rPr>
                        <m:t>)−</m:t>
                      </m:r>
                      <m:r>
                        <m:rPr>
                          <m:nor/>
                        </m:rPr>
                        <a:rPr lang="en-US" altLang="zh-CN" dirty="0">
                          <a:solidFill>
                            <a:srgbClr val="660033"/>
                          </a:solidFill>
                          <a:latin typeface="+mn-lt"/>
                          <a:ea typeface="仿宋" panose="02010609060101010101" pitchFamily="49" charset="-122"/>
                          <a:sym typeface="Symbol" panose="05050102010706020507" pitchFamily="18" charset="2"/>
                        </a:rPr>
                        <m:t>cos</m:t>
                      </m:r>
                      <m:r>
                        <m:rPr>
                          <m:nor/>
                        </m:rPr>
                        <a:rPr lang="en-US" altLang="zh-CN" i="1" dirty="0">
                          <a:solidFill>
                            <a:srgbClr val="660033"/>
                          </a:solidFill>
                          <a:latin typeface="+mn-lt"/>
                          <a:ea typeface="仿宋" panose="02010609060101010101" pitchFamily="49" charset="-122"/>
                          <a:sym typeface="Symbol" panose="05050102010706020507" pitchFamily="18" charset="2"/>
                        </a:rPr>
                        <m:t> </m:t>
                      </m:r>
                      <m:r>
                        <m:rPr>
                          <m:nor/>
                        </m:rPr>
                        <a:rPr lang="en-US" altLang="zh-CN" baseline="-25000" dirty="0">
                          <a:solidFill>
                            <a:srgbClr val="660033"/>
                          </a:solidFill>
                          <a:latin typeface="+mn-lt"/>
                          <a:ea typeface="仿宋" panose="02010609060101010101" pitchFamily="49" charset="-122"/>
                          <a:sym typeface="Symbol" panose="05050102010706020507" pitchFamily="18" charset="2"/>
                        </a:rPr>
                        <m:t>c</m:t>
                      </m:r>
                      <m:r>
                        <a:rPr lang="zh-CN" altLang="en-US" i="1">
                          <a:solidFill>
                            <a:srgbClr val="000000"/>
                          </a:solidFill>
                          <a:latin typeface="Cambria Math" panose="02040503050406030204" pitchFamily="18" charset="0"/>
                        </a:rPr>
                        <m:t>]</m:t>
                      </m:r>
                    </m:oMath>
                  </m:oMathPara>
                </a14:m>
                <a:endParaRPr lang="zh-CN" altLang="en-US" dirty="0">
                  <a:latin typeface="+mn-lt"/>
                  <a:ea typeface="仿宋" panose="02010609060101010101" pitchFamily="49" charset="-122"/>
                </a:endParaRPr>
              </a:p>
            </p:txBody>
          </p:sp>
        </mc:Choice>
        <mc:Fallback xmlns="">
          <p:sp>
            <p:nvSpPr>
              <p:cNvPr id="11" name="Object 1027">
                <a:extLst>
                  <a:ext uri="{FF2B5EF4-FFF2-40B4-BE49-F238E27FC236}">
                    <a16:creationId xmlns:a16="http://schemas.microsoft.com/office/drawing/2014/main" id="{D1A2E577-6CC4-4586-B1E3-D4138C9B2BE0}"/>
                  </a:ext>
                </a:extLst>
              </p:cNvPr>
              <p:cNvSpPr txBox="1">
                <a:spLocks noRot="1" noChangeAspect="1" noMove="1" noResize="1" noEditPoints="1" noAdjustHandles="1" noChangeArrowheads="1" noChangeShapeType="1" noTextEdit="1"/>
              </p:cNvSpPr>
              <p:nvPr/>
            </p:nvSpPr>
            <p:spPr bwMode="auto">
              <a:xfrm>
                <a:off x="3682091" y="2487664"/>
                <a:ext cx="4202277" cy="482600"/>
              </a:xfrm>
              <a:prstGeom prst="rect">
                <a:avLst/>
              </a:prstGeom>
              <a:blipFill>
                <a:blip r:embed="rId7"/>
                <a:stretch>
                  <a:fillRect l="-290" b="-13924"/>
                </a:stretch>
              </a:blipFill>
              <a:ln>
                <a:noFill/>
              </a:ln>
            </p:spPr>
            <p:txBody>
              <a:bodyPr/>
              <a:lstStyle/>
              <a:p>
                <a:r>
                  <a:rPr lang="zh-CN" altLang="en-US">
                    <a:noFill/>
                  </a:rPr>
                  <a:t> </a:t>
                </a:r>
              </a:p>
            </p:txBody>
          </p:sp>
        </mc:Fallback>
      </mc:AlternateContent>
      <p:sp>
        <p:nvSpPr>
          <p:cNvPr id="13" name="Rectangle 2">
            <a:extLst>
              <a:ext uri="{FF2B5EF4-FFF2-40B4-BE49-F238E27FC236}">
                <a16:creationId xmlns:a16="http://schemas.microsoft.com/office/drawing/2014/main" id="{A5340490-6638-4638-BB47-8CCE5CA05C66}"/>
              </a:ext>
            </a:extLst>
          </p:cNvPr>
          <p:cNvSpPr txBox="1">
            <a:spLocks noChangeArrowheads="1"/>
          </p:cNvSpPr>
          <p:nvPr/>
        </p:nvSpPr>
        <p:spPr bwMode="auto">
          <a:xfrm>
            <a:off x="7544075" y="2505933"/>
            <a:ext cx="148101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defRPr/>
            </a:pPr>
            <a:r>
              <a:rPr lang="zh-CN" altLang="en-US" sz="2800" kern="0" dirty="0">
                <a:solidFill>
                  <a:srgbClr val="0000FF"/>
                </a:solidFill>
                <a:latin typeface="+mn-lt"/>
                <a:ea typeface="仿宋" panose="02010609060101010101" pitchFamily="49" charset="-122"/>
              </a:rPr>
              <a:t>（</a:t>
            </a:r>
            <a:r>
              <a:rPr lang="en-US" altLang="zh-CN" sz="2800" kern="0" dirty="0">
                <a:solidFill>
                  <a:srgbClr val="0000FF"/>
                </a:solidFill>
                <a:latin typeface="+mn-lt"/>
                <a:ea typeface="仿宋" panose="02010609060101010101" pitchFamily="49" charset="-122"/>
              </a:rPr>
              <a:t>4-18</a:t>
            </a:r>
            <a:r>
              <a:rPr lang="zh-CN" altLang="en-US" sz="2800" kern="0" dirty="0">
                <a:solidFill>
                  <a:srgbClr val="0000FF"/>
                </a:solidFill>
                <a:latin typeface="+mn-lt"/>
                <a:ea typeface="仿宋" panose="02010609060101010101" pitchFamily="49" charset="-122"/>
              </a:rPr>
              <a:t>）</a:t>
            </a:r>
          </a:p>
        </p:txBody>
      </p:sp>
      <p:sp>
        <p:nvSpPr>
          <p:cNvPr id="2" name="Rectangle 3">
            <a:extLst>
              <a:ext uri="{FF2B5EF4-FFF2-40B4-BE49-F238E27FC236}">
                <a16:creationId xmlns:a16="http://schemas.microsoft.com/office/drawing/2014/main" id="{BA44CD82-CFD2-472B-9B6C-569A671C49E1}"/>
              </a:ext>
            </a:extLst>
          </p:cNvPr>
          <p:cNvSpPr>
            <a:spLocks noChangeArrowheads="1"/>
          </p:cNvSpPr>
          <p:nvPr/>
        </p:nvSpPr>
        <p:spPr bwMode="auto">
          <a:xfrm>
            <a:off x="118908" y="2485295"/>
            <a:ext cx="4308956"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buFontTx/>
              <a:buNone/>
            </a:pPr>
            <a:r>
              <a:rPr lang="zh-CN" altLang="en-US" sz="2400" dirty="0">
                <a:solidFill>
                  <a:srgbClr val="660033"/>
                </a:solidFill>
                <a:latin typeface="+mn-lt"/>
                <a:ea typeface="仿宋" panose="02010609060101010101" pitchFamily="49" charset="-122"/>
              </a:rPr>
              <a:t>重写上页式</a:t>
            </a:r>
            <a:r>
              <a:rPr lang="zh-CN" altLang="en-US" sz="2400" dirty="0">
                <a:solidFill>
                  <a:srgbClr val="0000FF"/>
                </a:solidFill>
                <a:latin typeface="+mn-lt"/>
                <a:ea typeface="仿宋" panose="02010609060101010101" pitchFamily="49" charset="-122"/>
              </a:rPr>
              <a:t>（</a:t>
            </a:r>
            <a:r>
              <a:rPr lang="en-US" altLang="zh-CN" sz="2400" dirty="0">
                <a:solidFill>
                  <a:srgbClr val="0000FF"/>
                </a:solidFill>
                <a:latin typeface="+mn-lt"/>
                <a:ea typeface="仿宋" panose="02010609060101010101" pitchFamily="49" charset="-122"/>
              </a:rPr>
              <a:t>4-18</a:t>
            </a:r>
            <a:r>
              <a:rPr lang="zh-CN" altLang="en-US" sz="2400" dirty="0">
                <a:solidFill>
                  <a:srgbClr val="0000FF"/>
                </a:solidFill>
                <a:latin typeface="+mn-lt"/>
                <a:ea typeface="仿宋" panose="02010609060101010101" pitchFamily="49" charset="-122"/>
              </a:rPr>
              <a:t>）</a:t>
            </a:r>
            <a:r>
              <a:rPr lang="zh-CN" altLang="en-US" sz="2400" dirty="0">
                <a:solidFill>
                  <a:srgbClr val="660033"/>
                </a:solidFill>
                <a:latin typeface="+mn-lt"/>
                <a:ea typeface="仿宋" panose="02010609060101010101" pitchFamily="49" charset="-122"/>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C641E31C-1214-46B0-B54B-6E0E799A3347}"/>
              </a:ext>
            </a:extLst>
          </p:cNvPr>
          <p:cNvSpPr>
            <a:spLocks noGrp="1" noChangeArrowheads="1"/>
          </p:cNvSpPr>
          <p:nvPr>
            <p:ph type="title" idx="4294967295"/>
          </p:nvPr>
        </p:nvSpPr>
        <p:spPr>
          <a:xfrm>
            <a:off x="228600" y="228600"/>
            <a:ext cx="5181600" cy="381000"/>
          </a:xfrm>
        </p:spPr>
        <p:txBody>
          <a:bodyPr/>
          <a:lstStyle/>
          <a:p>
            <a:pPr algn="l" eaLnBrk="1" hangingPunct="1"/>
            <a:r>
              <a:rPr lang="en-US" altLang="zh-CN" sz="2400" b="1" dirty="0">
                <a:solidFill>
                  <a:srgbClr val="0000FF"/>
                </a:solidFill>
                <a:latin typeface="+mn-lt"/>
                <a:ea typeface="仿宋" panose="02010609060101010101" pitchFamily="49" charset="-122"/>
              </a:rPr>
              <a:t>3.1.6</a:t>
            </a:r>
            <a:r>
              <a:rPr lang="zh-CN" altLang="en-US" sz="2400" b="1" dirty="0">
                <a:solidFill>
                  <a:srgbClr val="0000FF"/>
                </a:solidFill>
                <a:latin typeface="+mn-lt"/>
                <a:ea typeface="仿宋" panose="02010609060101010101" pitchFamily="49" charset="-122"/>
              </a:rPr>
              <a:t>  集电极余弦脉冲电流的分解</a:t>
            </a:r>
          </a:p>
        </p:txBody>
      </p:sp>
      <p:sp>
        <p:nvSpPr>
          <p:cNvPr id="13315" name="Rectangle 3">
            <a:extLst>
              <a:ext uri="{FF2B5EF4-FFF2-40B4-BE49-F238E27FC236}">
                <a16:creationId xmlns:a16="http://schemas.microsoft.com/office/drawing/2014/main" id="{353DDC9D-BAB4-47E4-9BF9-292A452D277A}"/>
              </a:ext>
            </a:extLst>
          </p:cNvPr>
          <p:cNvSpPr>
            <a:spLocks noChangeArrowheads="1"/>
          </p:cNvSpPr>
          <p:nvPr/>
        </p:nvSpPr>
        <p:spPr bwMode="auto">
          <a:xfrm>
            <a:off x="71438" y="686036"/>
            <a:ext cx="907256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en-US" altLang="zh-CN" sz="2400" dirty="0">
                <a:solidFill>
                  <a:srgbClr val="660066"/>
                </a:solidFill>
                <a:latin typeface="+mn-lt"/>
                <a:ea typeface="仿宋" panose="02010609060101010101" pitchFamily="49" charset="-122"/>
              </a:rPr>
              <a:t>①</a:t>
            </a:r>
            <a:r>
              <a:rPr lang="zh-CN" altLang="en-US" sz="2400" dirty="0">
                <a:solidFill>
                  <a:srgbClr val="660066"/>
                </a:solidFill>
                <a:latin typeface="+mn-lt"/>
                <a:ea typeface="仿宋" panose="02010609060101010101" pitchFamily="49" charset="-122"/>
              </a:rPr>
              <a:t>计算直流分量（傅氏级数的直流）（</a:t>
            </a:r>
            <a:r>
              <a:rPr lang="zh-CN" altLang="en-US" sz="2000" dirty="0">
                <a:solidFill>
                  <a:srgbClr val="660066"/>
                </a:solidFill>
                <a:latin typeface="+mn-lt"/>
                <a:ea typeface="仿宋" panose="02010609060101010101" pitchFamily="49" charset="-122"/>
              </a:rPr>
              <a:t>一周期内的平均值</a:t>
            </a:r>
            <a:r>
              <a:rPr lang="zh-CN" altLang="en-US" sz="2400" dirty="0">
                <a:solidFill>
                  <a:srgbClr val="660066"/>
                </a:solidFill>
                <a:latin typeface="+mn-lt"/>
                <a:ea typeface="仿宋" panose="02010609060101010101" pitchFamily="49" charset="-122"/>
              </a:rPr>
              <a:t>）</a:t>
            </a:r>
            <a:r>
              <a:rPr lang="en-US" altLang="zh-CN" sz="2400" dirty="0">
                <a:solidFill>
                  <a:srgbClr val="660066"/>
                </a:solidFill>
                <a:latin typeface="+mn-lt"/>
                <a:ea typeface="仿宋" panose="02010609060101010101" pitchFamily="49" charset="-122"/>
              </a:rPr>
              <a:t>(</a:t>
            </a:r>
            <a:r>
              <a:rPr lang="en-US" altLang="zh-CN" sz="2000" dirty="0">
                <a:solidFill>
                  <a:srgbClr val="FF0000"/>
                </a:solidFill>
                <a:latin typeface="+mn-lt"/>
                <a:ea typeface="仿宋" panose="02010609060101010101" pitchFamily="49" charset="-122"/>
              </a:rPr>
              <a:t>P88  </a:t>
            </a:r>
            <a:r>
              <a:rPr lang="en-US" altLang="zh-CN" sz="2400" dirty="0">
                <a:solidFill>
                  <a:srgbClr val="660066"/>
                </a:solidFill>
                <a:latin typeface="+mn-lt"/>
                <a:ea typeface="仿宋" panose="02010609060101010101" pitchFamily="49" charset="-122"/>
              </a:rPr>
              <a:t> </a:t>
            </a:r>
            <a:r>
              <a:rPr lang="en-US" altLang="zh-CN" sz="2000" dirty="0">
                <a:solidFill>
                  <a:srgbClr val="660066"/>
                </a:solidFill>
                <a:latin typeface="+mn-lt"/>
                <a:ea typeface="仿宋" panose="02010609060101010101" pitchFamily="49" charset="-122"/>
              </a:rPr>
              <a:t>P94</a:t>
            </a:r>
            <a:r>
              <a:rPr lang="en-US" altLang="zh-CN" sz="2400" dirty="0">
                <a:solidFill>
                  <a:srgbClr val="660066"/>
                </a:solidFill>
                <a:latin typeface="+mn-lt"/>
                <a:ea typeface="仿宋" panose="02010609060101010101" pitchFamily="49" charset="-122"/>
              </a:rPr>
              <a:t>)</a:t>
            </a:r>
            <a:endParaRPr lang="zh-CN" altLang="en-US" sz="2400" dirty="0">
              <a:solidFill>
                <a:srgbClr val="660066"/>
              </a:solidFill>
              <a:latin typeface="+mn-lt"/>
              <a:ea typeface="仿宋" panose="02010609060101010101" pitchFamily="49" charset="-122"/>
            </a:endParaRPr>
          </a:p>
        </p:txBody>
      </p:sp>
      <p:sp>
        <p:nvSpPr>
          <p:cNvPr id="13316" name="Rectangle 3">
            <a:extLst>
              <a:ext uri="{FF2B5EF4-FFF2-40B4-BE49-F238E27FC236}">
                <a16:creationId xmlns:a16="http://schemas.microsoft.com/office/drawing/2014/main" id="{2B87CCD6-8DE7-4D1E-B427-9E8D721C0BFC}"/>
              </a:ext>
            </a:extLst>
          </p:cNvPr>
          <p:cNvSpPr>
            <a:spLocks noChangeArrowheads="1"/>
          </p:cNvSpPr>
          <p:nvPr/>
        </p:nvSpPr>
        <p:spPr bwMode="auto">
          <a:xfrm>
            <a:off x="4173537" y="2401209"/>
            <a:ext cx="4502150"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400" i="1" dirty="0">
                <a:solidFill>
                  <a:srgbClr val="0000FF"/>
                </a:solidFill>
                <a:latin typeface="+mn-lt"/>
                <a:ea typeface="仿宋" panose="02010609060101010101" pitchFamily="49" charset="-122"/>
                <a:sym typeface="Symbol" panose="05050102010706020507" pitchFamily="18" charset="2"/>
              </a:rPr>
              <a:t></a:t>
            </a:r>
            <a:r>
              <a:rPr lang="zh-CN" altLang="en-US" sz="2400" dirty="0">
                <a:solidFill>
                  <a:srgbClr val="0000FF"/>
                </a:solidFill>
                <a:latin typeface="+mn-lt"/>
                <a:ea typeface="仿宋" panose="02010609060101010101" pitchFamily="49" charset="-122"/>
              </a:rPr>
              <a:t>称为余弦脉冲电流分解系数。</a:t>
            </a:r>
            <a:endParaRPr lang="en-US" altLang="zh-CN" sz="2400" dirty="0">
              <a:solidFill>
                <a:srgbClr val="0000FF"/>
              </a:solidFill>
              <a:latin typeface="+mn-lt"/>
              <a:ea typeface="仿宋" panose="02010609060101010101" pitchFamily="49" charset="-122"/>
            </a:endParaRPr>
          </a:p>
          <a:p>
            <a:pPr eaLnBrk="1" hangingPunct="1">
              <a:buFontTx/>
              <a:buNone/>
            </a:pPr>
            <a:r>
              <a:rPr lang="zh-CN" altLang="en-US" sz="2400" dirty="0">
                <a:solidFill>
                  <a:srgbClr val="660033"/>
                </a:solidFill>
                <a:latin typeface="+mn-lt"/>
                <a:ea typeface="仿宋" panose="02010609060101010101" pitchFamily="49" charset="-122"/>
              </a:rPr>
              <a:t>见</a:t>
            </a:r>
            <a:r>
              <a:rPr lang="en-US" altLang="zh-CN" sz="2400" dirty="0">
                <a:solidFill>
                  <a:srgbClr val="FF0000"/>
                </a:solidFill>
                <a:latin typeface="+mn-lt"/>
                <a:ea typeface="仿宋" panose="02010609060101010101" pitchFamily="49" charset="-122"/>
              </a:rPr>
              <a:t>P434</a:t>
            </a:r>
            <a:r>
              <a:rPr lang="en-US" altLang="zh-CN" sz="2400" dirty="0">
                <a:solidFill>
                  <a:srgbClr val="660033"/>
                </a:solidFill>
                <a:latin typeface="+mn-lt"/>
                <a:ea typeface="仿宋" panose="02010609060101010101" pitchFamily="49" charset="-122"/>
              </a:rPr>
              <a:t>        P442</a:t>
            </a:r>
            <a:r>
              <a:rPr lang="zh-CN" altLang="en-US" sz="2400" dirty="0">
                <a:solidFill>
                  <a:srgbClr val="660033"/>
                </a:solidFill>
                <a:latin typeface="+mn-lt"/>
                <a:ea typeface="仿宋" panose="02010609060101010101" pitchFamily="49" charset="-122"/>
              </a:rPr>
              <a:t>附录</a:t>
            </a:r>
            <a:r>
              <a:rPr lang="en-US" altLang="zh-CN" sz="2400" dirty="0">
                <a:solidFill>
                  <a:srgbClr val="660033"/>
                </a:solidFill>
                <a:latin typeface="+mn-lt"/>
                <a:ea typeface="仿宋" panose="02010609060101010101" pitchFamily="49" charset="-122"/>
              </a:rPr>
              <a:t>2</a:t>
            </a:r>
            <a:endParaRPr lang="zh-CN" altLang="en-US" sz="2400" dirty="0">
              <a:solidFill>
                <a:srgbClr val="660033"/>
              </a:solidFill>
              <a:latin typeface="+mn-lt"/>
              <a:ea typeface="仿宋" panose="02010609060101010101" pitchFamily="49" charset="-122"/>
            </a:endParaRPr>
          </a:p>
        </p:txBody>
      </p:sp>
      <p:sp>
        <p:nvSpPr>
          <p:cNvPr id="13317" name="Rectangle 3">
            <a:extLst>
              <a:ext uri="{FF2B5EF4-FFF2-40B4-BE49-F238E27FC236}">
                <a16:creationId xmlns:a16="http://schemas.microsoft.com/office/drawing/2014/main" id="{AFB5FF27-9628-4ABE-9F22-19AA3D1C6946}"/>
              </a:ext>
            </a:extLst>
          </p:cNvPr>
          <p:cNvSpPr>
            <a:spLocks noChangeArrowheads="1"/>
          </p:cNvSpPr>
          <p:nvPr/>
        </p:nvSpPr>
        <p:spPr bwMode="auto">
          <a:xfrm>
            <a:off x="468313" y="2419350"/>
            <a:ext cx="107950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000">
                <a:solidFill>
                  <a:schemeClr val="bg1"/>
                </a:solidFill>
                <a:latin typeface="+mn-lt"/>
                <a:ea typeface="仿宋" panose="02010609060101010101" pitchFamily="49" charset="-122"/>
              </a:rPr>
              <a:t>令</a:t>
            </a:r>
          </a:p>
        </p:txBody>
      </p:sp>
      <p:sp>
        <p:nvSpPr>
          <p:cNvPr id="13318" name="Rectangle 3">
            <a:extLst>
              <a:ext uri="{FF2B5EF4-FFF2-40B4-BE49-F238E27FC236}">
                <a16:creationId xmlns:a16="http://schemas.microsoft.com/office/drawing/2014/main" id="{EDBD6384-F3FA-4566-8029-4DE9E2B680DC}"/>
              </a:ext>
            </a:extLst>
          </p:cNvPr>
          <p:cNvSpPr>
            <a:spLocks noChangeArrowheads="1"/>
          </p:cNvSpPr>
          <p:nvPr/>
        </p:nvSpPr>
        <p:spPr bwMode="auto">
          <a:xfrm>
            <a:off x="81660" y="3573462"/>
            <a:ext cx="5748337"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400" dirty="0">
                <a:solidFill>
                  <a:srgbClr val="660066"/>
                </a:solidFill>
                <a:latin typeface="+mn-lt"/>
                <a:ea typeface="仿宋" panose="02010609060101010101" pitchFamily="49" charset="-122"/>
              </a:rPr>
              <a:t>②基波电流振幅</a:t>
            </a:r>
            <a:r>
              <a:rPr lang="en-US" altLang="zh-CN" sz="2400" dirty="0">
                <a:solidFill>
                  <a:srgbClr val="660066"/>
                </a:solidFill>
                <a:latin typeface="+mn-lt"/>
                <a:ea typeface="仿宋" panose="02010609060101010101" pitchFamily="49" charset="-122"/>
              </a:rPr>
              <a:t>(</a:t>
            </a:r>
            <a:r>
              <a:rPr lang="zh-CN" altLang="en-US" sz="2400" dirty="0">
                <a:solidFill>
                  <a:srgbClr val="C00000"/>
                </a:solidFill>
                <a:latin typeface="+mn-lt"/>
                <a:ea typeface="仿宋" panose="02010609060101010101" pitchFamily="49" charset="-122"/>
              </a:rPr>
              <a:t>傅立叶级数的系数</a:t>
            </a:r>
            <a:r>
              <a:rPr lang="en-US" altLang="zh-CN" sz="2400" dirty="0">
                <a:solidFill>
                  <a:srgbClr val="660066"/>
                </a:solidFill>
                <a:latin typeface="+mn-lt"/>
                <a:ea typeface="仿宋" panose="02010609060101010101" pitchFamily="49" charset="-122"/>
              </a:rPr>
              <a:t>)</a:t>
            </a:r>
            <a:endParaRPr lang="zh-CN" altLang="en-US" sz="2400" dirty="0">
              <a:solidFill>
                <a:srgbClr val="660066"/>
              </a:solidFill>
              <a:latin typeface="+mn-lt"/>
              <a:ea typeface="仿宋" panose="02010609060101010101" pitchFamily="49" charset="-122"/>
            </a:endParaRPr>
          </a:p>
        </p:txBody>
      </p:sp>
      <p:graphicFrame>
        <p:nvGraphicFramePr>
          <p:cNvPr id="13319" name="Object 0">
            <a:extLst>
              <a:ext uri="{FF2B5EF4-FFF2-40B4-BE49-F238E27FC236}">
                <a16:creationId xmlns:a16="http://schemas.microsoft.com/office/drawing/2014/main" id="{CC5E71A3-50E7-48AD-AD1D-5C03FA9EA02C}"/>
              </a:ext>
            </a:extLst>
          </p:cNvPr>
          <p:cNvGraphicFramePr>
            <a:graphicFrameLocks noChangeAspect="1"/>
          </p:cNvGraphicFramePr>
          <p:nvPr>
            <p:extLst>
              <p:ext uri="{D42A27DB-BD31-4B8C-83A1-F6EECF244321}">
                <p14:modId xmlns:p14="http://schemas.microsoft.com/office/powerpoint/2010/main" val="128087584"/>
              </p:ext>
            </p:extLst>
          </p:nvPr>
        </p:nvGraphicFramePr>
        <p:xfrm>
          <a:off x="323528" y="1082791"/>
          <a:ext cx="6546850" cy="928687"/>
        </p:xfrm>
        <a:graphic>
          <a:graphicData uri="http://schemas.openxmlformats.org/presentationml/2006/ole">
            <mc:AlternateContent xmlns:mc="http://schemas.openxmlformats.org/markup-compatibility/2006">
              <mc:Choice xmlns:v="urn:schemas-microsoft-com:vml" Requires="v">
                <p:oleObj spid="_x0000_s91715" name="Equation" r:id="rId3" imgW="3360257" imgH="464925" progId="Equation.DSMT4">
                  <p:embed/>
                </p:oleObj>
              </mc:Choice>
              <mc:Fallback>
                <p:oleObj name="Equation" r:id="rId3" imgW="3360257" imgH="464925" progId="Equation.DSMT4">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1082791"/>
                        <a:ext cx="6546850" cy="9286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20" name="Object 9">
            <a:extLst>
              <a:ext uri="{FF2B5EF4-FFF2-40B4-BE49-F238E27FC236}">
                <a16:creationId xmlns:a16="http://schemas.microsoft.com/office/drawing/2014/main" id="{004B2621-369F-4ADD-8941-D5E427C7647C}"/>
              </a:ext>
            </a:extLst>
          </p:cNvPr>
          <p:cNvGraphicFramePr>
            <a:graphicFrameLocks noChangeAspect="1"/>
          </p:cNvGraphicFramePr>
          <p:nvPr>
            <p:extLst>
              <p:ext uri="{D42A27DB-BD31-4B8C-83A1-F6EECF244321}">
                <p14:modId xmlns:p14="http://schemas.microsoft.com/office/powerpoint/2010/main" val="3013701066"/>
              </p:ext>
            </p:extLst>
          </p:nvPr>
        </p:nvGraphicFramePr>
        <p:xfrm>
          <a:off x="584891" y="2255159"/>
          <a:ext cx="3455988" cy="1300162"/>
        </p:xfrm>
        <a:graphic>
          <a:graphicData uri="http://schemas.openxmlformats.org/presentationml/2006/ole">
            <mc:AlternateContent xmlns:mc="http://schemas.openxmlformats.org/markup-compatibility/2006">
              <mc:Choice xmlns:v="urn:schemas-microsoft-com:vml" Requires="v">
                <p:oleObj spid="_x0000_s91716" name="Equation" r:id="rId5" imgW="1920418" imgH="716070" progId="Equation.DSMT4">
                  <p:embed/>
                </p:oleObj>
              </mc:Choice>
              <mc:Fallback>
                <p:oleObj name="Equation" r:id="rId5" imgW="1920418" imgH="716070" progId="Equation.DSMT4">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4891" y="2255159"/>
                        <a:ext cx="3455988" cy="1300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21" name="Object 1">
            <a:extLst>
              <a:ext uri="{FF2B5EF4-FFF2-40B4-BE49-F238E27FC236}">
                <a16:creationId xmlns:a16="http://schemas.microsoft.com/office/drawing/2014/main" id="{473CEA35-DFBD-492A-89D1-4F4142D6EC6D}"/>
              </a:ext>
            </a:extLst>
          </p:cNvPr>
          <p:cNvGraphicFramePr>
            <a:graphicFrameLocks noChangeAspect="1"/>
          </p:cNvGraphicFramePr>
          <p:nvPr>
            <p:extLst>
              <p:ext uri="{D42A27DB-BD31-4B8C-83A1-F6EECF244321}">
                <p14:modId xmlns:p14="http://schemas.microsoft.com/office/powerpoint/2010/main" val="409224900"/>
              </p:ext>
            </p:extLst>
          </p:nvPr>
        </p:nvGraphicFramePr>
        <p:xfrm>
          <a:off x="504564" y="3955317"/>
          <a:ext cx="6753225" cy="1228725"/>
        </p:xfrm>
        <a:graphic>
          <a:graphicData uri="http://schemas.openxmlformats.org/presentationml/2006/ole">
            <mc:AlternateContent xmlns:mc="http://schemas.openxmlformats.org/markup-compatibility/2006">
              <mc:Choice xmlns:v="urn:schemas-microsoft-com:vml" Requires="v">
                <p:oleObj spid="_x0000_s91717" name="Equation" r:id="rId7" imgW="4007972" imgH="716070" progId="Equation.DSMT4">
                  <p:embed/>
                </p:oleObj>
              </mc:Choice>
              <mc:Fallback>
                <p:oleObj name="Equation" r:id="rId7" imgW="4007972" imgH="716070" progId="Equation.DSMT4">
                  <p:embed/>
                  <p:pic>
                    <p:nvPicPr>
                      <p:cNvPr id="0" name="Object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4564" y="3955317"/>
                        <a:ext cx="6753225" cy="1228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22" name="Object 1">
            <a:extLst>
              <a:ext uri="{FF2B5EF4-FFF2-40B4-BE49-F238E27FC236}">
                <a16:creationId xmlns:a16="http://schemas.microsoft.com/office/drawing/2014/main" id="{6FA75DB9-F78C-4CDD-95E5-7F8A51DC1664}"/>
              </a:ext>
            </a:extLst>
          </p:cNvPr>
          <p:cNvGraphicFramePr>
            <a:graphicFrameLocks noChangeAspect="1"/>
          </p:cNvGraphicFramePr>
          <p:nvPr>
            <p:extLst>
              <p:ext uri="{D42A27DB-BD31-4B8C-83A1-F6EECF244321}">
                <p14:modId xmlns:p14="http://schemas.microsoft.com/office/powerpoint/2010/main" val="1241303288"/>
              </p:ext>
            </p:extLst>
          </p:nvPr>
        </p:nvGraphicFramePr>
        <p:xfrm>
          <a:off x="446588" y="5147497"/>
          <a:ext cx="3095575" cy="798512"/>
        </p:xfrm>
        <a:graphic>
          <a:graphicData uri="http://schemas.openxmlformats.org/presentationml/2006/ole">
            <mc:AlternateContent xmlns:mc="http://schemas.openxmlformats.org/markup-compatibility/2006">
              <mc:Choice xmlns:v="urn:schemas-microsoft-com:vml" Requires="v">
                <p:oleObj spid="_x0000_s91718" name="Equation" r:id="rId9" imgW="1912842" imgH="464925" progId="Equation.DSMT4">
                  <p:embed/>
                </p:oleObj>
              </mc:Choice>
              <mc:Fallback>
                <p:oleObj name="Equation" r:id="rId9" imgW="1912842" imgH="464925" progId="Equation.DSMT4">
                  <p:embed/>
                  <p:pic>
                    <p:nvPicPr>
                      <p:cNvPr id="0" name="Object 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6588" y="5147497"/>
                        <a:ext cx="3095575" cy="798512"/>
                      </a:xfrm>
                      <a:prstGeom prst="rect">
                        <a:avLst/>
                      </a:prstGeom>
                      <a:solidFill>
                        <a:schemeClr val="bg1"/>
                      </a:solidFill>
                      <a:ln>
                        <a:noFill/>
                      </a:ln>
                    </p:spPr>
                  </p:pic>
                </p:oleObj>
              </mc:Fallback>
            </mc:AlternateContent>
          </a:graphicData>
        </a:graphic>
      </p:graphicFrame>
      <p:sp>
        <p:nvSpPr>
          <p:cNvPr id="11" name="Rectangle 2">
            <a:extLst>
              <a:ext uri="{FF2B5EF4-FFF2-40B4-BE49-F238E27FC236}">
                <a16:creationId xmlns:a16="http://schemas.microsoft.com/office/drawing/2014/main" id="{C6B9150A-3A30-4BDB-8C15-99B5A6149607}"/>
              </a:ext>
            </a:extLst>
          </p:cNvPr>
          <p:cNvSpPr txBox="1">
            <a:spLocks noChangeArrowheads="1"/>
          </p:cNvSpPr>
          <p:nvPr/>
        </p:nvSpPr>
        <p:spPr bwMode="auto">
          <a:xfrm>
            <a:off x="7141030" y="1342400"/>
            <a:ext cx="1843088"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defRPr/>
            </a:pPr>
            <a:r>
              <a:rPr lang="zh-CN" altLang="en-US" sz="2800" kern="0" dirty="0">
                <a:solidFill>
                  <a:srgbClr val="0000FF"/>
                </a:solidFill>
                <a:latin typeface="+mn-lt"/>
                <a:ea typeface="仿宋" panose="02010609060101010101" pitchFamily="49" charset="-122"/>
              </a:rPr>
              <a:t>（</a:t>
            </a:r>
            <a:r>
              <a:rPr lang="en-US" altLang="zh-CN" sz="2800" kern="0" dirty="0">
                <a:solidFill>
                  <a:srgbClr val="0000FF"/>
                </a:solidFill>
                <a:latin typeface="+mn-lt"/>
                <a:ea typeface="仿宋" panose="02010609060101010101" pitchFamily="49" charset="-122"/>
              </a:rPr>
              <a:t>4-21</a:t>
            </a:r>
            <a:r>
              <a:rPr lang="zh-CN" altLang="en-US" sz="2800" kern="0" dirty="0">
                <a:solidFill>
                  <a:srgbClr val="0000FF"/>
                </a:solidFill>
                <a:latin typeface="+mn-lt"/>
                <a:ea typeface="仿宋" panose="02010609060101010101" pitchFamily="49" charset="-122"/>
              </a:rPr>
              <a:t>）</a:t>
            </a:r>
          </a:p>
        </p:txBody>
      </p:sp>
      <p:sp>
        <p:nvSpPr>
          <p:cNvPr id="12" name="Rectangle 2">
            <a:extLst>
              <a:ext uri="{FF2B5EF4-FFF2-40B4-BE49-F238E27FC236}">
                <a16:creationId xmlns:a16="http://schemas.microsoft.com/office/drawing/2014/main" id="{04CA5BAA-A11D-4CC1-A6CA-7CDD19D60ED5}"/>
              </a:ext>
            </a:extLst>
          </p:cNvPr>
          <p:cNvSpPr txBox="1">
            <a:spLocks noChangeArrowheads="1"/>
          </p:cNvSpPr>
          <p:nvPr/>
        </p:nvSpPr>
        <p:spPr bwMode="auto">
          <a:xfrm>
            <a:off x="7268904" y="4188891"/>
            <a:ext cx="1843088"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defRPr/>
            </a:pPr>
            <a:r>
              <a:rPr lang="zh-CN" altLang="en-US" sz="2400" kern="0" dirty="0">
                <a:solidFill>
                  <a:srgbClr val="0000FF"/>
                </a:solidFill>
                <a:latin typeface="+mn-lt"/>
                <a:ea typeface="仿宋" panose="02010609060101010101" pitchFamily="49" charset="-122"/>
              </a:rPr>
              <a:t>（</a:t>
            </a:r>
            <a:r>
              <a:rPr lang="en-US" altLang="zh-CN" sz="2400" kern="0" dirty="0">
                <a:solidFill>
                  <a:srgbClr val="0000FF"/>
                </a:solidFill>
                <a:latin typeface="+mn-lt"/>
                <a:ea typeface="仿宋" panose="02010609060101010101" pitchFamily="49" charset="-122"/>
              </a:rPr>
              <a:t>4-21</a:t>
            </a:r>
            <a:r>
              <a:rPr lang="zh-CN" altLang="en-US" sz="2400" kern="0" dirty="0">
                <a:solidFill>
                  <a:srgbClr val="0000FF"/>
                </a:solidFill>
                <a:latin typeface="+mn-lt"/>
                <a:ea typeface="仿宋" panose="02010609060101010101" pitchFamily="49" charset="-122"/>
              </a:rPr>
              <a:t>）</a:t>
            </a:r>
            <a:endParaRPr lang="en-US" altLang="zh-CN" sz="2400" kern="0" dirty="0">
              <a:solidFill>
                <a:srgbClr val="0000FF"/>
              </a:solidFill>
              <a:latin typeface="+mn-lt"/>
              <a:ea typeface="仿宋" panose="02010609060101010101" pitchFamily="49" charset="-122"/>
            </a:endParaRPr>
          </a:p>
          <a:p>
            <a:pPr algn="l" eaLnBrk="1" hangingPunct="1">
              <a:defRPr/>
            </a:pPr>
            <a:r>
              <a:rPr lang="zh-CN" altLang="en-US" sz="2400" kern="0" dirty="0">
                <a:solidFill>
                  <a:srgbClr val="0000FF"/>
                </a:solidFill>
                <a:latin typeface="+mn-lt"/>
                <a:ea typeface="仿宋" panose="02010609060101010101" pitchFamily="49" charset="-122"/>
              </a:rPr>
              <a:t>第</a:t>
            </a:r>
            <a:r>
              <a:rPr lang="en-US" altLang="zh-CN" sz="2400" kern="0" dirty="0">
                <a:solidFill>
                  <a:srgbClr val="0000FF"/>
                </a:solidFill>
                <a:latin typeface="+mn-lt"/>
                <a:ea typeface="仿宋" panose="02010609060101010101" pitchFamily="49" charset="-122"/>
              </a:rPr>
              <a:t>2</a:t>
            </a:r>
            <a:r>
              <a:rPr lang="zh-CN" altLang="en-US" sz="2400" kern="0" dirty="0">
                <a:solidFill>
                  <a:srgbClr val="0000FF"/>
                </a:solidFill>
                <a:latin typeface="+mn-lt"/>
                <a:ea typeface="仿宋" panose="02010609060101010101" pitchFamily="49" charset="-122"/>
              </a:rPr>
              <a:t>个式子</a:t>
            </a:r>
          </a:p>
        </p:txBody>
      </p:sp>
      <p:sp>
        <p:nvSpPr>
          <p:cNvPr id="13" name="Rectangle 2">
            <a:extLst>
              <a:ext uri="{FF2B5EF4-FFF2-40B4-BE49-F238E27FC236}">
                <a16:creationId xmlns:a16="http://schemas.microsoft.com/office/drawing/2014/main" id="{7C629C1D-1A9C-443E-B5F0-36D2C959152A}"/>
              </a:ext>
            </a:extLst>
          </p:cNvPr>
          <p:cNvSpPr txBox="1">
            <a:spLocks noChangeArrowheads="1"/>
          </p:cNvSpPr>
          <p:nvPr/>
        </p:nvSpPr>
        <p:spPr bwMode="auto">
          <a:xfrm>
            <a:off x="243922" y="5981463"/>
            <a:ext cx="8360526" cy="552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r>
              <a:rPr lang="zh-CN" altLang="en-US" sz="2400" b="1" kern="0" dirty="0">
                <a:solidFill>
                  <a:srgbClr val="0000FF"/>
                </a:solidFill>
                <a:latin typeface="+mn-lt"/>
                <a:ea typeface="仿宋" panose="02010609060101010101" pitchFamily="49" charset="-122"/>
              </a:rPr>
              <a:t>到此处，</a:t>
            </a:r>
            <a:r>
              <a:rPr lang="en-US" altLang="zh-CN" sz="2400" i="1" dirty="0">
                <a:solidFill>
                  <a:srgbClr val="0000FF"/>
                </a:solidFill>
                <a:latin typeface="+mn-lt"/>
                <a:ea typeface="仿宋" panose="02010609060101010101" pitchFamily="49" charset="-122"/>
                <a:sym typeface="Symbol" panose="05050102010706020507" pitchFamily="18" charset="2"/>
              </a:rPr>
              <a:t> I</a:t>
            </a:r>
            <a:r>
              <a:rPr lang="en-US" altLang="zh-CN" sz="2400" baseline="-25000" dirty="0">
                <a:solidFill>
                  <a:srgbClr val="0000FF"/>
                </a:solidFill>
                <a:latin typeface="+mn-lt"/>
                <a:ea typeface="仿宋" panose="02010609060101010101" pitchFamily="49" charset="-122"/>
                <a:sym typeface="Symbol" panose="05050102010706020507" pitchFamily="18" charset="2"/>
              </a:rPr>
              <a:t>c0</a:t>
            </a:r>
            <a:r>
              <a:rPr lang="zh-CN" altLang="en-US" sz="2400" dirty="0">
                <a:solidFill>
                  <a:srgbClr val="0000FF"/>
                </a:solidFill>
                <a:latin typeface="+mn-lt"/>
                <a:ea typeface="仿宋" panose="02010609060101010101" pitchFamily="49" charset="-122"/>
              </a:rPr>
              <a:t> ，</a:t>
            </a:r>
            <a:r>
              <a:rPr lang="en-US" altLang="zh-CN" sz="2400" i="1" dirty="0">
                <a:solidFill>
                  <a:srgbClr val="0000FF"/>
                </a:solidFill>
                <a:latin typeface="+mn-lt"/>
                <a:ea typeface="仿宋" panose="02010609060101010101" pitchFamily="49" charset="-122"/>
                <a:sym typeface="Symbol" panose="05050102010706020507" pitchFamily="18" charset="2"/>
              </a:rPr>
              <a:t> I</a:t>
            </a:r>
            <a:r>
              <a:rPr lang="en-US" altLang="zh-CN" sz="2400" baseline="-25000" dirty="0">
                <a:solidFill>
                  <a:srgbClr val="0000FF"/>
                </a:solidFill>
                <a:latin typeface="+mn-lt"/>
                <a:ea typeface="仿宋" panose="02010609060101010101" pitchFamily="49" charset="-122"/>
                <a:sym typeface="Symbol" panose="05050102010706020507" pitchFamily="18" charset="2"/>
              </a:rPr>
              <a:t>c1</a:t>
            </a:r>
            <a:r>
              <a:rPr lang="zh-CN" altLang="en-US" sz="2400" dirty="0">
                <a:solidFill>
                  <a:srgbClr val="0000FF"/>
                </a:solidFill>
                <a:latin typeface="+mn-lt"/>
                <a:ea typeface="仿宋" panose="02010609060101010101" pitchFamily="49" charset="-122"/>
                <a:sym typeface="Symbol" panose="05050102010706020507" pitchFamily="18" charset="2"/>
              </a:rPr>
              <a:t>求出来了，前述的功率</a:t>
            </a:r>
            <a:r>
              <a:rPr lang="en-US" altLang="zh-CN" sz="2400" i="1" dirty="0">
                <a:solidFill>
                  <a:srgbClr val="0000FF"/>
                </a:solidFill>
                <a:latin typeface="+mn-lt"/>
                <a:ea typeface="仿宋" panose="02010609060101010101" pitchFamily="49" charset="-122"/>
              </a:rPr>
              <a:t>P</a:t>
            </a:r>
            <a:r>
              <a:rPr lang="en-US" altLang="zh-CN" sz="2400" baseline="-25000" dirty="0">
                <a:solidFill>
                  <a:srgbClr val="0000FF"/>
                </a:solidFill>
                <a:latin typeface="+mn-lt"/>
                <a:ea typeface="仿宋" panose="02010609060101010101" pitchFamily="49" charset="-122"/>
              </a:rPr>
              <a:t>= </a:t>
            </a:r>
            <a:r>
              <a:rPr lang="zh-CN" altLang="en-US" sz="2400" dirty="0">
                <a:solidFill>
                  <a:srgbClr val="0000FF"/>
                </a:solidFill>
                <a:latin typeface="+mn-lt"/>
                <a:ea typeface="仿宋" panose="02010609060101010101" pitchFamily="49" charset="-122"/>
                <a:sym typeface="Symbol" panose="05050102010706020507" pitchFamily="18" charset="2"/>
              </a:rPr>
              <a:t>和</a:t>
            </a:r>
            <a:r>
              <a:rPr lang="en-US" altLang="zh-CN" sz="2400" i="1" dirty="0">
                <a:solidFill>
                  <a:srgbClr val="0000FF"/>
                </a:solidFill>
                <a:latin typeface="+mn-lt"/>
                <a:ea typeface="仿宋" panose="02010609060101010101" pitchFamily="49" charset="-122"/>
              </a:rPr>
              <a:t> P</a:t>
            </a:r>
            <a:r>
              <a:rPr lang="en-US" altLang="zh-CN" sz="2400" baseline="-25000" dirty="0">
                <a:solidFill>
                  <a:srgbClr val="0000FF"/>
                </a:solidFill>
                <a:latin typeface="+mn-lt"/>
                <a:ea typeface="仿宋" panose="02010609060101010101" pitchFamily="49" charset="-122"/>
              </a:rPr>
              <a:t>o</a:t>
            </a:r>
            <a:r>
              <a:rPr lang="zh-CN" altLang="en-US" sz="2400" dirty="0">
                <a:solidFill>
                  <a:srgbClr val="0000FF"/>
                </a:solidFill>
                <a:latin typeface="+mn-lt"/>
                <a:ea typeface="仿宋" panose="02010609060101010101" pitchFamily="49" charset="-122"/>
                <a:sym typeface="Symbol" panose="05050102010706020507" pitchFamily="18" charset="2"/>
              </a:rPr>
              <a:t>可求了</a:t>
            </a:r>
            <a:endParaRPr lang="zh-CN" altLang="en-US" sz="2400" b="1" kern="0" dirty="0">
              <a:solidFill>
                <a:srgbClr val="0000FF"/>
              </a:solidFill>
              <a:latin typeface="+mn-lt"/>
              <a:ea typeface="仿宋" panose="02010609060101010101" pitchFamily="49"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AFC84BF-66A8-4B43-BBF9-965BBBE47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7525" y="349379"/>
            <a:ext cx="3329099" cy="3140968"/>
          </a:xfrm>
          <a:prstGeom prst="rect">
            <a:avLst/>
          </a:prstGeom>
        </p:spPr>
      </p:pic>
      <p:sp>
        <p:nvSpPr>
          <p:cNvPr id="14339" name="Rectangle 2">
            <a:extLst>
              <a:ext uri="{FF2B5EF4-FFF2-40B4-BE49-F238E27FC236}">
                <a16:creationId xmlns:a16="http://schemas.microsoft.com/office/drawing/2014/main" id="{2043A4C9-366C-4F55-9484-E545FC4405F5}"/>
              </a:ext>
            </a:extLst>
          </p:cNvPr>
          <p:cNvSpPr>
            <a:spLocks noGrp="1" noChangeArrowheads="1"/>
          </p:cNvSpPr>
          <p:nvPr>
            <p:ph type="title" idx="4294967295"/>
          </p:nvPr>
        </p:nvSpPr>
        <p:spPr>
          <a:xfrm>
            <a:off x="276225" y="146050"/>
            <a:ext cx="5181600" cy="381000"/>
          </a:xfrm>
        </p:spPr>
        <p:txBody>
          <a:bodyPr/>
          <a:lstStyle/>
          <a:p>
            <a:pPr algn="l" eaLnBrk="1" hangingPunct="1"/>
            <a:r>
              <a:rPr lang="en-US" altLang="zh-CN" sz="2400" b="1" dirty="0">
                <a:solidFill>
                  <a:srgbClr val="0000FF"/>
                </a:solidFill>
                <a:latin typeface="+mn-lt"/>
                <a:ea typeface="仿宋" panose="02010609060101010101" pitchFamily="49" charset="-122"/>
              </a:rPr>
              <a:t>3.1.6</a:t>
            </a:r>
            <a:r>
              <a:rPr lang="zh-CN" altLang="en-US" sz="2400" b="1" dirty="0">
                <a:solidFill>
                  <a:srgbClr val="0000FF"/>
                </a:solidFill>
                <a:latin typeface="+mn-lt"/>
                <a:ea typeface="仿宋" panose="02010609060101010101" pitchFamily="49" charset="-122"/>
              </a:rPr>
              <a:t>  集电极余弦脉冲电流的分解</a:t>
            </a:r>
          </a:p>
        </p:txBody>
      </p:sp>
      <p:sp>
        <p:nvSpPr>
          <p:cNvPr id="14340" name="Rectangle 3">
            <a:extLst>
              <a:ext uri="{FF2B5EF4-FFF2-40B4-BE49-F238E27FC236}">
                <a16:creationId xmlns:a16="http://schemas.microsoft.com/office/drawing/2014/main" id="{C409F62C-F9C7-4121-B006-7BF0BBD10D28}"/>
              </a:ext>
            </a:extLst>
          </p:cNvPr>
          <p:cNvSpPr>
            <a:spLocks noChangeArrowheads="1"/>
          </p:cNvSpPr>
          <p:nvPr/>
        </p:nvSpPr>
        <p:spPr bwMode="auto">
          <a:xfrm>
            <a:off x="255588" y="553593"/>
            <a:ext cx="53213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en-US" altLang="zh-CN" sz="2400" dirty="0">
                <a:solidFill>
                  <a:srgbClr val="0000FF"/>
                </a:solidFill>
                <a:latin typeface="+mn-lt"/>
                <a:ea typeface="仿宋" panose="02010609060101010101" pitchFamily="49" charset="-122"/>
              </a:rPr>
              <a:t>③  </a:t>
            </a:r>
            <a:r>
              <a:rPr lang="en-US" altLang="zh-CN" sz="2400" i="1" dirty="0">
                <a:solidFill>
                  <a:srgbClr val="0000FF"/>
                </a:solidFill>
                <a:latin typeface="+mn-lt"/>
                <a:ea typeface="仿宋" panose="02010609060101010101" pitchFamily="49" charset="-122"/>
              </a:rPr>
              <a:t>n</a:t>
            </a:r>
            <a:r>
              <a:rPr lang="zh-CN" altLang="en-US" sz="2400" dirty="0">
                <a:solidFill>
                  <a:srgbClr val="0000FF"/>
                </a:solidFill>
                <a:latin typeface="+mn-lt"/>
                <a:ea typeface="仿宋" panose="02010609060101010101" pitchFamily="49" charset="-122"/>
              </a:rPr>
              <a:t>次电流振幅</a:t>
            </a:r>
            <a:r>
              <a:rPr lang="en-US" altLang="zh-CN" sz="2400" dirty="0">
                <a:solidFill>
                  <a:srgbClr val="660066"/>
                </a:solidFill>
                <a:latin typeface="+mn-lt"/>
                <a:ea typeface="仿宋" panose="02010609060101010101" pitchFamily="49" charset="-122"/>
              </a:rPr>
              <a:t>(</a:t>
            </a:r>
            <a:r>
              <a:rPr lang="zh-CN" altLang="en-US" sz="2400" dirty="0">
                <a:solidFill>
                  <a:srgbClr val="CC3300"/>
                </a:solidFill>
                <a:latin typeface="+mn-lt"/>
                <a:ea typeface="仿宋" panose="02010609060101010101" pitchFamily="49" charset="-122"/>
              </a:rPr>
              <a:t>傅立叶级数的系数</a:t>
            </a:r>
            <a:r>
              <a:rPr lang="en-US" altLang="zh-CN" sz="2400" dirty="0">
                <a:solidFill>
                  <a:srgbClr val="660066"/>
                </a:solidFill>
                <a:latin typeface="+mn-lt"/>
                <a:ea typeface="仿宋" panose="02010609060101010101" pitchFamily="49" charset="-122"/>
              </a:rPr>
              <a:t>)</a:t>
            </a:r>
            <a:endParaRPr lang="zh-CN" altLang="en-US" sz="2400" dirty="0">
              <a:solidFill>
                <a:srgbClr val="660066"/>
              </a:solidFill>
              <a:latin typeface="+mn-lt"/>
              <a:ea typeface="仿宋" panose="02010609060101010101" pitchFamily="49" charset="-122"/>
            </a:endParaRPr>
          </a:p>
          <a:p>
            <a:pPr eaLnBrk="1" hangingPunct="1">
              <a:buFontTx/>
              <a:buNone/>
            </a:pPr>
            <a:endParaRPr lang="zh-CN" altLang="en-US" sz="2400" b="0" dirty="0">
              <a:solidFill>
                <a:schemeClr val="bg1"/>
              </a:solidFill>
              <a:latin typeface="+mn-lt"/>
              <a:ea typeface="仿宋" panose="02010609060101010101" pitchFamily="49" charset="-122"/>
            </a:endParaRPr>
          </a:p>
        </p:txBody>
      </p:sp>
      <p:sp>
        <p:nvSpPr>
          <p:cNvPr id="10246" name="Rectangle 3">
            <a:extLst>
              <a:ext uri="{FF2B5EF4-FFF2-40B4-BE49-F238E27FC236}">
                <a16:creationId xmlns:a16="http://schemas.microsoft.com/office/drawing/2014/main" id="{8BBB5F35-DB63-45E5-9759-C39D7CC5E831}"/>
              </a:ext>
            </a:extLst>
          </p:cNvPr>
          <p:cNvSpPr>
            <a:spLocks noChangeArrowheads="1"/>
          </p:cNvSpPr>
          <p:nvPr/>
        </p:nvSpPr>
        <p:spPr bwMode="auto">
          <a:xfrm>
            <a:off x="177590" y="3781105"/>
            <a:ext cx="8749034" cy="2793871"/>
          </a:xfrm>
          <a:prstGeom prst="rect">
            <a:avLst/>
          </a:prstGeom>
          <a:noFill/>
          <a:ln w="9525">
            <a:noFill/>
            <a:miter lim="800000"/>
            <a:headEnd/>
            <a:tailEnd/>
          </a:ln>
        </p:spPr>
        <p:txBody>
          <a:bodyPr/>
          <a:lstStyle/>
          <a:p>
            <a:pPr indent="355600" eaLnBrk="1" hangingPunct="1">
              <a:spcBef>
                <a:spcPct val="20000"/>
              </a:spcBef>
              <a:defRPr/>
            </a:pPr>
            <a:r>
              <a:rPr lang="zh-CN" altLang="en-US" sz="2400" dirty="0">
                <a:solidFill>
                  <a:srgbClr val="CC3300"/>
                </a:solidFill>
                <a:latin typeface="+mn-lt"/>
                <a:ea typeface="仿宋" panose="02010609060101010101" pitchFamily="49" charset="-122"/>
              </a:rPr>
              <a:t>由图</a:t>
            </a:r>
            <a:r>
              <a:rPr lang="en-US" altLang="zh-CN" sz="2400" dirty="0">
                <a:solidFill>
                  <a:srgbClr val="CC3300"/>
                </a:solidFill>
                <a:latin typeface="+mn-lt"/>
                <a:ea typeface="仿宋" panose="02010609060101010101" pitchFamily="49" charset="-122"/>
              </a:rPr>
              <a:t>4-9</a:t>
            </a:r>
            <a:r>
              <a:rPr lang="zh-CN" altLang="en-US" sz="2400" dirty="0">
                <a:solidFill>
                  <a:srgbClr val="CC3300"/>
                </a:solidFill>
                <a:latin typeface="+mn-lt"/>
                <a:ea typeface="仿宋" panose="02010609060101010101" pitchFamily="49" charset="-122"/>
              </a:rPr>
              <a:t>可见：</a:t>
            </a:r>
          </a:p>
          <a:p>
            <a:pPr eaLnBrk="1" hangingPunct="1">
              <a:spcBef>
                <a:spcPct val="20000"/>
              </a:spcBef>
              <a:defRPr/>
            </a:pPr>
            <a:r>
              <a:rPr lang="en-US" altLang="zh-CN" sz="2000" dirty="0">
                <a:solidFill>
                  <a:srgbClr val="660066"/>
                </a:solidFill>
                <a:latin typeface="+mn-lt"/>
                <a:ea typeface="仿宋" panose="02010609060101010101" pitchFamily="49" charset="-122"/>
                <a:cs typeface="Times New Roman" pitchFamily="18" charset="0"/>
              </a:rPr>
              <a:t>① 90</a:t>
            </a:r>
            <a:r>
              <a:rPr lang="en-US" altLang="zh-CN" sz="2000" dirty="0">
                <a:solidFill>
                  <a:srgbClr val="660066"/>
                </a:solidFill>
                <a:latin typeface="+mn-lt"/>
                <a:ea typeface="仿宋" panose="02010609060101010101" pitchFamily="49" charset="-122"/>
                <a:cs typeface="Times New Roman" pitchFamily="18" charset="0"/>
                <a:sym typeface="Symbol" pitchFamily="18" charset="2"/>
              </a:rPr>
              <a:t>&lt;</a:t>
            </a:r>
            <a:r>
              <a:rPr lang="en-US" altLang="zh-CN" sz="2000" i="1" dirty="0">
                <a:solidFill>
                  <a:srgbClr val="660066"/>
                </a:solidFill>
                <a:latin typeface="+mn-lt"/>
                <a:ea typeface="仿宋" panose="02010609060101010101" pitchFamily="49" charset="-122"/>
                <a:cs typeface="Times New Roman" pitchFamily="18" charset="0"/>
              </a:rPr>
              <a:t>θ</a:t>
            </a:r>
            <a:r>
              <a:rPr lang="en-US" altLang="zh-CN" sz="2000" baseline="-25000" dirty="0">
                <a:solidFill>
                  <a:srgbClr val="660066"/>
                </a:solidFill>
                <a:latin typeface="+mn-lt"/>
                <a:ea typeface="仿宋" panose="02010609060101010101" pitchFamily="49" charset="-122"/>
                <a:cs typeface="Times New Roman" pitchFamily="18" charset="0"/>
              </a:rPr>
              <a:t>c</a:t>
            </a:r>
            <a:r>
              <a:rPr lang="en-US" altLang="zh-CN" sz="2000" dirty="0">
                <a:solidFill>
                  <a:srgbClr val="660066"/>
                </a:solidFill>
                <a:latin typeface="+mn-lt"/>
                <a:ea typeface="仿宋" panose="02010609060101010101" pitchFamily="49" charset="-122"/>
                <a:cs typeface="Times New Roman" pitchFamily="18" charset="0"/>
              </a:rPr>
              <a:t>&lt;180</a:t>
            </a:r>
            <a:r>
              <a:rPr lang="en-US" altLang="zh-CN" sz="2000" dirty="0">
                <a:solidFill>
                  <a:srgbClr val="660066"/>
                </a:solidFill>
                <a:latin typeface="+mn-lt"/>
                <a:ea typeface="仿宋" panose="02010609060101010101" pitchFamily="49" charset="-122"/>
                <a:cs typeface="Times New Roman" pitchFamily="18" charset="0"/>
                <a:sym typeface="Symbol" pitchFamily="18" charset="2"/>
              </a:rPr>
              <a:t></a:t>
            </a:r>
            <a:r>
              <a:rPr lang="zh-CN" altLang="en-US" sz="2000" dirty="0">
                <a:solidFill>
                  <a:srgbClr val="660066"/>
                </a:solidFill>
                <a:latin typeface="+mn-lt"/>
                <a:ea typeface="仿宋" panose="02010609060101010101" pitchFamily="49" charset="-122"/>
                <a:cs typeface="Times New Roman" pitchFamily="18" charset="0"/>
              </a:rPr>
              <a:t> 时，</a:t>
            </a:r>
            <a:r>
              <a:rPr lang="zh-CN" altLang="en-US" sz="2000" i="1" dirty="0">
                <a:solidFill>
                  <a:srgbClr val="660066"/>
                </a:solidFill>
                <a:latin typeface="+mn-lt"/>
                <a:ea typeface="仿宋" panose="02010609060101010101" pitchFamily="49" charset="-122"/>
                <a:cs typeface="Times New Roman" pitchFamily="18" charset="0"/>
                <a:sym typeface="Symbol" pitchFamily="18" charset="2"/>
              </a:rPr>
              <a:t></a:t>
            </a:r>
            <a:r>
              <a:rPr lang="en-US" altLang="zh-CN" sz="2000" baseline="-25000" dirty="0">
                <a:solidFill>
                  <a:srgbClr val="660066"/>
                </a:solidFill>
                <a:latin typeface="+mn-lt"/>
                <a:ea typeface="仿宋" panose="02010609060101010101" pitchFamily="49" charset="-122"/>
                <a:cs typeface="Times New Roman" pitchFamily="18" charset="0"/>
                <a:sym typeface="Symbol" pitchFamily="18" charset="2"/>
              </a:rPr>
              <a:t>1</a:t>
            </a:r>
            <a:r>
              <a:rPr lang="en-US" altLang="zh-CN" sz="2000" dirty="0">
                <a:solidFill>
                  <a:srgbClr val="660066"/>
                </a:solidFill>
                <a:latin typeface="+mn-lt"/>
                <a:ea typeface="仿宋" panose="02010609060101010101" pitchFamily="49" charset="-122"/>
                <a:cs typeface="Times New Roman" pitchFamily="18" charset="0"/>
                <a:sym typeface="Symbol" pitchFamily="18" charset="2"/>
              </a:rPr>
              <a:t>(</a:t>
            </a:r>
            <a:r>
              <a:rPr lang="en-US" altLang="zh-CN" sz="2000" i="1" dirty="0">
                <a:solidFill>
                  <a:srgbClr val="660066"/>
                </a:solidFill>
                <a:latin typeface="+mn-lt"/>
                <a:ea typeface="仿宋" panose="02010609060101010101" pitchFamily="49" charset="-122"/>
              </a:rPr>
              <a:t>θ</a:t>
            </a:r>
            <a:r>
              <a:rPr lang="en-US" altLang="zh-CN" sz="2000" baseline="-25000" dirty="0">
                <a:solidFill>
                  <a:srgbClr val="660066"/>
                </a:solidFill>
                <a:latin typeface="+mn-lt"/>
                <a:ea typeface="仿宋" panose="02010609060101010101" pitchFamily="49" charset="-122"/>
                <a:cs typeface="Times New Roman" pitchFamily="18" charset="0"/>
              </a:rPr>
              <a:t>c</a:t>
            </a:r>
            <a:r>
              <a:rPr lang="en-US" altLang="zh-CN" sz="2000" dirty="0">
                <a:solidFill>
                  <a:srgbClr val="660066"/>
                </a:solidFill>
                <a:latin typeface="+mn-lt"/>
                <a:ea typeface="仿宋" panose="02010609060101010101" pitchFamily="49" charset="-122"/>
                <a:sym typeface="Symbol" pitchFamily="18" charset="2"/>
              </a:rPr>
              <a:t>)</a:t>
            </a:r>
            <a:r>
              <a:rPr lang="zh-CN" altLang="en-US" sz="2000" dirty="0">
                <a:solidFill>
                  <a:srgbClr val="660066"/>
                </a:solidFill>
                <a:latin typeface="+mn-lt"/>
                <a:ea typeface="仿宋" panose="02010609060101010101" pitchFamily="49" charset="-122"/>
              </a:rPr>
              <a:t>大。在</a:t>
            </a:r>
            <a:r>
              <a:rPr lang="en-US" altLang="zh-CN" sz="2000" i="1" dirty="0">
                <a:solidFill>
                  <a:srgbClr val="660066"/>
                </a:solidFill>
                <a:latin typeface="+mn-lt"/>
                <a:ea typeface="仿宋" panose="02010609060101010101" pitchFamily="49" charset="-122"/>
              </a:rPr>
              <a:t>θ</a:t>
            </a:r>
            <a:r>
              <a:rPr lang="en-US" altLang="zh-CN" sz="2000" baseline="-25000" dirty="0">
                <a:solidFill>
                  <a:srgbClr val="660066"/>
                </a:solidFill>
                <a:latin typeface="+mn-lt"/>
                <a:ea typeface="仿宋" panose="02010609060101010101" pitchFamily="49" charset="-122"/>
                <a:cs typeface="Times New Roman" pitchFamily="18" charset="0"/>
              </a:rPr>
              <a:t>c</a:t>
            </a:r>
            <a:r>
              <a:rPr lang="zh-CN" altLang="en-US" sz="2000" dirty="0">
                <a:solidFill>
                  <a:srgbClr val="660066"/>
                </a:solidFill>
                <a:latin typeface="+mn-lt"/>
                <a:ea typeface="仿宋" panose="02010609060101010101" pitchFamily="49" charset="-122"/>
              </a:rPr>
              <a:t>＝</a:t>
            </a:r>
            <a:r>
              <a:rPr lang="en-US" altLang="zh-CN" sz="2000" dirty="0">
                <a:solidFill>
                  <a:srgbClr val="660066"/>
                </a:solidFill>
                <a:latin typeface="+mn-lt"/>
                <a:ea typeface="仿宋" panose="02010609060101010101" pitchFamily="49" charset="-122"/>
              </a:rPr>
              <a:t>120</a:t>
            </a:r>
            <a:r>
              <a:rPr lang="en-US" altLang="zh-CN" sz="2000" dirty="0">
                <a:solidFill>
                  <a:srgbClr val="660066"/>
                </a:solidFill>
                <a:latin typeface="+mn-lt"/>
                <a:ea typeface="仿宋" panose="02010609060101010101" pitchFamily="49" charset="-122"/>
                <a:sym typeface="Symbol" pitchFamily="18" charset="2"/>
              </a:rPr>
              <a:t> </a:t>
            </a:r>
            <a:r>
              <a:rPr lang="zh-CN" altLang="en-US" sz="2000" dirty="0">
                <a:solidFill>
                  <a:srgbClr val="660066"/>
                </a:solidFill>
                <a:latin typeface="+mn-lt"/>
                <a:ea typeface="仿宋" panose="02010609060101010101" pitchFamily="49" charset="-122"/>
              </a:rPr>
              <a:t>时， </a:t>
            </a:r>
            <a:r>
              <a:rPr lang="zh-CN" altLang="en-US" sz="2000" i="1" dirty="0">
                <a:solidFill>
                  <a:srgbClr val="660066"/>
                </a:solidFill>
                <a:latin typeface="+mn-lt"/>
                <a:ea typeface="仿宋" panose="02010609060101010101" pitchFamily="49" charset="-122"/>
                <a:sym typeface="Symbol" pitchFamily="18" charset="2"/>
              </a:rPr>
              <a:t></a:t>
            </a:r>
            <a:r>
              <a:rPr lang="en-US" altLang="zh-CN" sz="2000" baseline="-25000" dirty="0">
                <a:solidFill>
                  <a:srgbClr val="660066"/>
                </a:solidFill>
                <a:latin typeface="+mn-lt"/>
                <a:ea typeface="仿宋" panose="02010609060101010101" pitchFamily="49" charset="-122"/>
                <a:sym typeface="Symbol" pitchFamily="18" charset="2"/>
              </a:rPr>
              <a:t>1</a:t>
            </a:r>
            <a:r>
              <a:rPr lang="en-US" altLang="zh-CN" sz="2000" dirty="0">
                <a:solidFill>
                  <a:srgbClr val="660066"/>
                </a:solidFill>
                <a:latin typeface="+mn-lt"/>
                <a:ea typeface="仿宋" panose="02010609060101010101" pitchFamily="49" charset="-122"/>
                <a:sym typeface="Symbol" pitchFamily="18" charset="2"/>
              </a:rPr>
              <a:t>(</a:t>
            </a:r>
            <a:r>
              <a:rPr lang="en-US" altLang="zh-CN" sz="2000" i="1" dirty="0">
                <a:solidFill>
                  <a:srgbClr val="660066"/>
                </a:solidFill>
                <a:latin typeface="+mn-lt"/>
                <a:ea typeface="仿宋" panose="02010609060101010101" pitchFamily="49" charset="-122"/>
              </a:rPr>
              <a:t>θ</a:t>
            </a:r>
            <a:r>
              <a:rPr lang="en-US" altLang="zh-CN" sz="2000" baseline="-25000" dirty="0">
                <a:solidFill>
                  <a:srgbClr val="660066"/>
                </a:solidFill>
                <a:latin typeface="+mn-lt"/>
                <a:ea typeface="仿宋" panose="02010609060101010101" pitchFamily="49" charset="-122"/>
                <a:cs typeface="Times New Roman" pitchFamily="18" charset="0"/>
              </a:rPr>
              <a:t>c</a:t>
            </a:r>
            <a:r>
              <a:rPr lang="en-US" altLang="zh-CN" sz="2000" dirty="0">
                <a:solidFill>
                  <a:srgbClr val="660066"/>
                </a:solidFill>
                <a:latin typeface="+mn-lt"/>
                <a:ea typeface="仿宋" panose="02010609060101010101" pitchFamily="49" charset="-122"/>
                <a:sym typeface="Symbol" pitchFamily="18" charset="2"/>
              </a:rPr>
              <a:t>)</a:t>
            </a:r>
            <a:r>
              <a:rPr lang="zh-CN" altLang="en-US" sz="2000" dirty="0">
                <a:solidFill>
                  <a:srgbClr val="660066"/>
                </a:solidFill>
                <a:latin typeface="+mn-lt"/>
                <a:ea typeface="仿宋" panose="02010609060101010101" pitchFamily="49" charset="-122"/>
              </a:rPr>
              <a:t>最大，</a:t>
            </a:r>
            <a:endParaRPr lang="en-US" altLang="zh-CN" sz="2000" dirty="0">
              <a:solidFill>
                <a:srgbClr val="660066"/>
              </a:solidFill>
              <a:latin typeface="+mn-lt"/>
              <a:ea typeface="仿宋" panose="02010609060101010101" pitchFamily="49" charset="-122"/>
            </a:endParaRPr>
          </a:p>
          <a:p>
            <a:pPr eaLnBrk="1" hangingPunct="1">
              <a:spcBef>
                <a:spcPct val="20000"/>
              </a:spcBef>
              <a:defRPr/>
            </a:pPr>
            <a:r>
              <a:rPr lang="en-US" altLang="zh-CN" sz="2000" i="1" dirty="0">
                <a:solidFill>
                  <a:srgbClr val="660066"/>
                </a:solidFill>
                <a:latin typeface="+mn-lt"/>
                <a:ea typeface="仿宋" panose="02010609060101010101" pitchFamily="49" charset="-122"/>
              </a:rPr>
              <a:t>     I</a:t>
            </a:r>
            <a:r>
              <a:rPr lang="en-US" altLang="zh-CN" sz="2000" baseline="-25000" dirty="0">
                <a:solidFill>
                  <a:srgbClr val="660066"/>
                </a:solidFill>
                <a:latin typeface="+mn-lt"/>
                <a:ea typeface="仿宋" panose="02010609060101010101" pitchFamily="49" charset="-122"/>
              </a:rPr>
              <a:t>cm</a:t>
            </a:r>
            <a:r>
              <a:rPr lang="en-US" altLang="zh-CN" sz="2000" baseline="-25000" dirty="0">
                <a:solidFill>
                  <a:srgbClr val="660066"/>
                </a:solidFill>
                <a:latin typeface="+mn-lt"/>
                <a:ea typeface="仿宋" panose="02010609060101010101" pitchFamily="49" charset="-122"/>
                <a:sym typeface="Symbol" pitchFamily="18" charset="2"/>
              </a:rPr>
              <a:t>1</a:t>
            </a:r>
            <a:r>
              <a:rPr lang="en-US" altLang="zh-CN" sz="2000" dirty="0">
                <a:solidFill>
                  <a:srgbClr val="660066"/>
                </a:solidFill>
                <a:latin typeface="+mn-lt"/>
                <a:ea typeface="仿宋" panose="02010609060101010101" pitchFamily="49" charset="-122"/>
              </a:rPr>
              <a:t>=</a:t>
            </a:r>
            <a:r>
              <a:rPr lang="zh-CN" altLang="en-US" sz="2000" i="1" dirty="0">
                <a:solidFill>
                  <a:srgbClr val="660066"/>
                </a:solidFill>
                <a:latin typeface="+mn-lt"/>
                <a:ea typeface="仿宋" panose="02010609060101010101" pitchFamily="49" charset="-122"/>
                <a:sym typeface="Symbol" pitchFamily="18" charset="2"/>
              </a:rPr>
              <a:t></a:t>
            </a:r>
            <a:r>
              <a:rPr lang="en-US" altLang="zh-CN" sz="2000" baseline="-25000" dirty="0">
                <a:solidFill>
                  <a:srgbClr val="660066"/>
                </a:solidFill>
                <a:latin typeface="+mn-lt"/>
                <a:ea typeface="仿宋" panose="02010609060101010101" pitchFamily="49" charset="-122"/>
                <a:sym typeface="Symbol" pitchFamily="18" charset="2"/>
              </a:rPr>
              <a:t>1</a:t>
            </a:r>
            <a:r>
              <a:rPr lang="en-US" altLang="zh-CN" sz="2000" dirty="0">
                <a:solidFill>
                  <a:srgbClr val="660066"/>
                </a:solidFill>
                <a:latin typeface="+mn-lt"/>
                <a:ea typeface="仿宋" panose="02010609060101010101" pitchFamily="49" charset="-122"/>
                <a:sym typeface="Symbol" pitchFamily="18" charset="2"/>
              </a:rPr>
              <a:t>(</a:t>
            </a:r>
            <a:r>
              <a:rPr lang="en-US" altLang="zh-CN" sz="2000" i="1" dirty="0">
                <a:solidFill>
                  <a:srgbClr val="660066"/>
                </a:solidFill>
                <a:latin typeface="+mn-lt"/>
                <a:ea typeface="仿宋" panose="02010609060101010101" pitchFamily="49" charset="-122"/>
              </a:rPr>
              <a:t>θ</a:t>
            </a:r>
            <a:r>
              <a:rPr lang="en-US" altLang="zh-CN" sz="2000" baseline="-25000" dirty="0">
                <a:solidFill>
                  <a:srgbClr val="660066"/>
                </a:solidFill>
                <a:latin typeface="+mn-lt"/>
                <a:ea typeface="仿宋" panose="02010609060101010101" pitchFamily="49" charset="-122"/>
                <a:cs typeface="Times New Roman" pitchFamily="18" charset="0"/>
              </a:rPr>
              <a:t>c</a:t>
            </a:r>
            <a:r>
              <a:rPr lang="en-US" altLang="zh-CN" sz="2000" dirty="0">
                <a:solidFill>
                  <a:srgbClr val="660066"/>
                </a:solidFill>
                <a:latin typeface="+mn-lt"/>
                <a:ea typeface="仿宋" panose="02010609060101010101" pitchFamily="49" charset="-122"/>
                <a:sym typeface="Symbol" pitchFamily="18" charset="2"/>
              </a:rPr>
              <a:t>) </a:t>
            </a:r>
            <a:r>
              <a:rPr lang="en-US" altLang="zh-CN" sz="2000" i="1" dirty="0">
                <a:solidFill>
                  <a:srgbClr val="660066"/>
                </a:solidFill>
                <a:latin typeface="+mn-lt"/>
                <a:ea typeface="仿宋" panose="02010609060101010101" pitchFamily="49" charset="-122"/>
              </a:rPr>
              <a:t>i</a:t>
            </a:r>
            <a:r>
              <a:rPr lang="en-US" altLang="zh-CN" sz="2000" baseline="-25000" dirty="0">
                <a:solidFill>
                  <a:srgbClr val="660066"/>
                </a:solidFill>
                <a:latin typeface="+mn-lt"/>
                <a:ea typeface="仿宋" panose="02010609060101010101" pitchFamily="49" charset="-122"/>
              </a:rPr>
              <a:t>cmax</a:t>
            </a:r>
            <a:r>
              <a:rPr lang="zh-CN" altLang="en-US" sz="2000" dirty="0">
                <a:solidFill>
                  <a:srgbClr val="660066"/>
                </a:solidFill>
                <a:latin typeface="+mn-lt"/>
                <a:ea typeface="仿宋" panose="02010609060101010101" pitchFamily="49" charset="-122"/>
              </a:rPr>
              <a:t>也达到最大值，集电极输出功率达到最大值，因而高频功放</a:t>
            </a:r>
            <a:r>
              <a:rPr lang="zh-CN" altLang="en-US" sz="2000" dirty="0">
                <a:solidFill>
                  <a:srgbClr val="CC3300"/>
                </a:solidFill>
                <a:latin typeface="+mn-lt"/>
                <a:ea typeface="仿宋" panose="02010609060101010101" pitchFamily="49" charset="-122"/>
              </a:rPr>
              <a:t>最好工作在甲乙类</a:t>
            </a:r>
            <a:r>
              <a:rPr lang="zh-CN" altLang="en-US" sz="2000" dirty="0">
                <a:solidFill>
                  <a:schemeClr val="bg1"/>
                </a:solidFill>
                <a:latin typeface="+mn-lt"/>
                <a:ea typeface="仿宋" panose="02010609060101010101" pitchFamily="49" charset="-122"/>
              </a:rPr>
              <a:t>。</a:t>
            </a:r>
            <a:r>
              <a:rPr lang="zh-CN" altLang="en-US" sz="2000" dirty="0">
                <a:solidFill>
                  <a:srgbClr val="660066"/>
                </a:solidFill>
                <a:latin typeface="+mn-lt"/>
                <a:ea typeface="仿宋" panose="02010609060101010101" pitchFamily="49" charset="-122"/>
              </a:rPr>
              <a:t>但这时集电极效率低，所以还是选</a:t>
            </a:r>
            <a:r>
              <a:rPr lang="en-US" altLang="zh-CN" sz="2000" i="1" dirty="0">
                <a:solidFill>
                  <a:srgbClr val="660066"/>
                </a:solidFill>
                <a:latin typeface="+mn-lt"/>
                <a:ea typeface="仿宋" panose="02010609060101010101" pitchFamily="49" charset="-122"/>
              </a:rPr>
              <a:t>θ</a:t>
            </a:r>
            <a:r>
              <a:rPr lang="en-US" altLang="zh-CN" sz="2000" baseline="-25000" dirty="0">
                <a:solidFill>
                  <a:srgbClr val="660066"/>
                </a:solidFill>
                <a:latin typeface="+mn-lt"/>
                <a:ea typeface="仿宋" panose="02010609060101010101" pitchFamily="49" charset="-122"/>
                <a:cs typeface="Times New Roman" pitchFamily="18" charset="0"/>
              </a:rPr>
              <a:t>c</a:t>
            </a:r>
            <a:r>
              <a:rPr lang="zh-CN" altLang="en-US" sz="2000" dirty="0">
                <a:solidFill>
                  <a:srgbClr val="660066"/>
                </a:solidFill>
                <a:latin typeface="+mn-lt"/>
                <a:ea typeface="仿宋" panose="02010609060101010101" pitchFamily="49" charset="-122"/>
              </a:rPr>
              <a:t>＝</a:t>
            </a:r>
            <a:r>
              <a:rPr lang="en-US" altLang="zh-CN" sz="2000" dirty="0">
                <a:solidFill>
                  <a:srgbClr val="660066"/>
                </a:solidFill>
                <a:latin typeface="+mn-lt"/>
                <a:ea typeface="仿宋" panose="02010609060101010101" pitchFamily="49" charset="-122"/>
              </a:rPr>
              <a:t>70</a:t>
            </a:r>
            <a:r>
              <a:rPr lang="en-US" altLang="zh-CN" sz="2000" dirty="0">
                <a:solidFill>
                  <a:srgbClr val="660066"/>
                </a:solidFill>
                <a:latin typeface="+mn-lt"/>
                <a:ea typeface="仿宋" panose="02010609060101010101" pitchFamily="49" charset="-122"/>
                <a:sym typeface="Symbol" pitchFamily="18" charset="2"/>
              </a:rPr>
              <a:t> </a:t>
            </a:r>
            <a:r>
              <a:rPr lang="en-US" altLang="zh-CN" sz="2000" dirty="0">
                <a:solidFill>
                  <a:srgbClr val="660066"/>
                </a:solidFill>
                <a:latin typeface="+mn-lt"/>
                <a:ea typeface="仿宋" panose="02010609060101010101" pitchFamily="49" charset="-122"/>
              </a:rPr>
              <a:t> </a:t>
            </a:r>
            <a:r>
              <a:rPr lang="zh-CN" altLang="en-US" sz="2000" dirty="0">
                <a:solidFill>
                  <a:srgbClr val="660066"/>
                </a:solidFill>
                <a:latin typeface="+mn-lt"/>
                <a:ea typeface="仿宋" panose="02010609060101010101" pitchFamily="49" charset="-122"/>
              </a:rPr>
              <a:t>。</a:t>
            </a:r>
            <a:r>
              <a:rPr lang="en-US" altLang="zh-CN" sz="2000" dirty="0">
                <a:solidFill>
                  <a:schemeClr val="bg1"/>
                </a:solidFill>
                <a:latin typeface="+mn-lt"/>
                <a:ea typeface="仿宋" panose="02010609060101010101" pitchFamily="49" charset="-122"/>
              </a:rPr>
              <a:t> </a:t>
            </a:r>
          </a:p>
          <a:p>
            <a:pPr eaLnBrk="1" hangingPunct="1">
              <a:spcBef>
                <a:spcPct val="20000"/>
              </a:spcBef>
              <a:defRPr/>
            </a:pPr>
            <a:r>
              <a:rPr lang="en-US" altLang="zh-CN" sz="2000" dirty="0">
                <a:solidFill>
                  <a:schemeClr val="bg1"/>
                </a:solidFill>
                <a:latin typeface="+mn-lt"/>
                <a:ea typeface="仿宋" panose="02010609060101010101" pitchFamily="49" charset="-122"/>
              </a:rPr>
              <a:t>      </a:t>
            </a:r>
          </a:p>
          <a:p>
            <a:pPr eaLnBrk="1" hangingPunct="1">
              <a:spcBef>
                <a:spcPct val="20000"/>
              </a:spcBef>
              <a:tabLst>
                <a:tab pos="0" algn="l"/>
              </a:tabLst>
              <a:defRPr/>
            </a:pPr>
            <a:r>
              <a:rPr lang="en-US" altLang="zh-CN" sz="2400" dirty="0">
                <a:solidFill>
                  <a:srgbClr val="660066"/>
                </a:solidFill>
                <a:latin typeface="+mn-lt"/>
                <a:ea typeface="仿宋" panose="02010609060101010101" pitchFamily="49" charset="-122"/>
              </a:rPr>
              <a:t>② </a:t>
            </a:r>
            <a:r>
              <a:rPr lang="en-US" altLang="zh-CN" sz="2000" i="1" dirty="0">
                <a:solidFill>
                  <a:srgbClr val="660066"/>
                </a:solidFill>
                <a:latin typeface="+mn-lt"/>
                <a:ea typeface="仿宋" panose="02010609060101010101" pitchFamily="49" charset="-122"/>
              </a:rPr>
              <a:t>θ</a:t>
            </a:r>
            <a:r>
              <a:rPr lang="en-US" altLang="zh-CN" sz="2000" baseline="-25000" dirty="0">
                <a:solidFill>
                  <a:srgbClr val="660066"/>
                </a:solidFill>
                <a:latin typeface="+mn-lt"/>
                <a:ea typeface="仿宋" panose="02010609060101010101" pitchFamily="49" charset="-122"/>
                <a:cs typeface="Times New Roman" pitchFamily="18" charset="0"/>
              </a:rPr>
              <a:t>c</a:t>
            </a:r>
            <a:r>
              <a:rPr lang="zh-CN" altLang="en-US" sz="2000" dirty="0">
                <a:solidFill>
                  <a:srgbClr val="660066"/>
                </a:solidFill>
                <a:latin typeface="+mn-lt"/>
                <a:ea typeface="仿宋" panose="02010609060101010101" pitchFamily="49" charset="-122"/>
              </a:rPr>
              <a:t>＝</a:t>
            </a:r>
            <a:r>
              <a:rPr lang="en-US" altLang="zh-CN" sz="2000" dirty="0">
                <a:solidFill>
                  <a:srgbClr val="660066"/>
                </a:solidFill>
                <a:latin typeface="+mn-lt"/>
                <a:ea typeface="仿宋" panose="02010609060101010101" pitchFamily="49" charset="-122"/>
              </a:rPr>
              <a:t>60</a:t>
            </a:r>
            <a:r>
              <a:rPr lang="en-US" altLang="zh-CN" sz="2000" dirty="0">
                <a:solidFill>
                  <a:srgbClr val="660066"/>
                </a:solidFill>
                <a:latin typeface="+mn-lt"/>
                <a:ea typeface="仿宋" panose="02010609060101010101" pitchFamily="49" charset="-122"/>
                <a:sym typeface="Symbol" pitchFamily="18" charset="2"/>
              </a:rPr>
              <a:t> </a:t>
            </a:r>
            <a:r>
              <a:rPr lang="zh-CN" altLang="en-US" sz="2000" dirty="0">
                <a:solidFill>
                  <a:srgbClr val="660066"/>
                </a:solidFill>
                <a:latin typeface="+mn-lt"/>
                <a:ea typeface="仿宋" panose="02010609060101010101" pitchFamily="49" charset="-122"/>
              </a:rPr>
              <a:t>时</a:t>
            </a:r>
            <a:r>
              <a:rPr lang="en-US" altLang="zh-CN" sz="2000" dirty="0">
                <a:solidFill>
                  <a:srgbClr val="660066"/>
                </a:solidFill>
                <a:latin typeface="+mn-lt"/>
                <a:ea typeface="仿宋" panose="02010609060101010101" pitchFamily="49" charset="-122"/>
              </a:rPr>
              <a:t>, </a:t>
            </a:r>
            <a:r>
              <a:rPr lang="zh-CN" altLang="en-US" sz="2000" i="1" dirty="0">
                <a:solidFill>
                  <a:srgbClr val="660066"/>
                </a:solidFill>
                <a:latin typeface="+mn-lt"/>
                <a:ea typeface="仿宋" panose="02010609060101010101" pitchFamily="49" charset="-122"/>
                <a:sym typeface="Symbol" pitchFamily="18" charset="2"/>
              </a:rPr>
              <a:t></a:t>
            </a:r>
            <a:r>
              <a:rPr lang="en-US" altLang="zh-CN" sz="2000" baseline="-25000" dirty="0">
                <a:solidFill>
                  <a:srgbClr val="660066"/>
                </a:solidFill>
                <a:latin typeface="+mn-lt"/>
                <a:ea typeface="仿宋" panose="02010609060101010101" pitchFamily="49" charset="-122"/>
                <a:sym typeface="Symbol" pitchFamily="18" charset="2"/>
              </a:rPr>
              <a:t>2</a:t>
            </a:r>
            <a:r>
              <a:rPr lang="en-US" altLang="zh-CN" sz="2000" dirty="0">
                <a:solidFill>
                  <a:srgbClr val="660066"/>
                </a:solidFill>
                <a:latin typeface="+mn-lt"/>
                <a:ea typeface="仿宋" panose="02010609060101010101" pitchFamily="49" charset="-122"/>
                <a:sym typeface="Symbol" pitchFamily="18" charset="2"/>
              </a:rPr>
              <a:t>(</a:t>
            </a:r>
            <a:r>
              <a:rPr lang="en-US" altLang="zh-CN" sz="2000" i="1" dirty="0">
                <a:solidFill>
                  <a:srgbClr val="660066"/>
                </a:solidFill>
                <a:latin typeface="+mn-lt"/>
                <a:ea typeface="仿宋" panose="02010609060101010101" pitchFamily="49" charset="-122"/>
              </a:rPr>
              <a:t>θ</a:t>
            </a:r>
            <a:r>
              <a:rPr lang="en-US" altLang="zh-CN" sz="2000" baseline="-25000" dirty="0">
                <a:solidFill>
                  <a:srgbClr val="660066"/>
                </a:solidFill>
                <a:latin typeface="+mn-lt"/>
                <a:ea typeface="仿宋" panose="02010609060101010101" pitchFamily="49" charset="-122"/>
                <a:cs typeface="Times New Roman" pitchFamily="18" charset="0"/>
              </a:rPr>
              <a:t>c</a:t>
            </a:r>
            <a:r>
              <a:rPr lang="en-US" altLang="zh-CN" sz="2000" dirty="0">
                <a:solidFill>
                  <a:srgbClr val="660066"/>
                </a:solidFill>
                <a:latin typeface="+mn-lt"/>
                <a:ea typeface="仿宋" panose="02010609060101010101" pitchFamily="49" charset="-122"/>
                <a:sym typeface="Symbol" pitchFamily="18" charset="2"/>
              </a:rPr>
              <a:t>)</a:t>
            </a:r>
            <a:r>
              <a:rPr lang="zh-CN" altLang="en-US" sz="2000" dirty="0">
                <a:solidFill>
                  <a:srgbClr val="660066"/>
                </a:solidFill>
                <a:latin typeface="+mn-lt"/>
                <a:ea typeface="仿宋" panose="02010609060101010101" pitchFamily="49" charset="-122"/>
              </a:rPr>
              <a:t> </a:t>
            </a:r>
            <a:r>
              <a:rPr lang="zh-CN" altLang="en-US" sz="2000" dirty="0">
                <a:solidFill>
                  <a:srgbClr val="CC3300"/>
                </a:solidFill>
                <a:latin typeface="+mn-lt"/>
                <a:ea typeface="仿宋" panose="02010609060101010101" pitchFamily="49" charset="-122"/>
              </a:rPr>
              <a:t>极值</a:t>
            </a:r>
            <a:r>
              <a:rPr lang="en-US" altLang="zh-CN" sz="2000" dirty="0">
                <a:solidFill>
                  <a:srgbClr val="CC3300"/>
                </a:solidFill>
                <a:latin typeface="+mn-lt"/>
                <a:ea typeface="仿宋" panose="02010609060101010101" pitchFamily="49" charset="-122"/>
              </a:rPr>
              <a:t>,</a:t>
            </a:r>
            <a:r>
              <a:rPr lang="en-US" altLang="zh-CN" sz="2000" dirty="0">
                <a:solidFill>
                  <a:schemeClr val="bg1"/>
                </a:solidFill>
                <a:latin typeface="+mn-lt"/>
                <a:ea typeface="仿宋" panose="02010609060101010101" pitchFamily="49" charset="-122"/>
              </a:rPr>
              <a:t> </a:t>
            </a:r>
            <a:r>
              <a:rPr lang="en-US" altLang="zh-CN" sz="2000" i="1" dirty="0">
                <a:solidFill>
                  <a:srgbClr val="660066"/>
                </a:solidFill>
                <a:latin typeface="+mn-lt"/>
                <a:ea typeface="仿宋" panose="02010609060101010101" pitchFamily="49" charset="-122"/>
              </a:rPr>
              <a:t>I</a:t>
            </a:r>
            <a:r>
              <a:rPr lang="en-US" altLang="zh-CN" sz="2000" baseline="-25000" dirty="0">
                <a:solidFill>
                  <a:srgbClr val="660066"/>
                </a:solidFill>
                <a:latin typeface="+mn-lt"/>
                <a:ea typeface="仿宋" panose="02010609060101010101" pitchFamily="49" charset="-122"/>
              </a:rPr>
              <a:t>cm</a:t>
            </a:r>
            <a:r>
              <a:rPr lang="en-US" altLang="zh-CN" sz="2000" baseline="-25000" dirty="0">
                <a:solidFill>
                  <a:srgbClr val="660066"/>
                </a:solidFill>
                <a:latin typeface="+mn-lt"/>
                <a:ea typeface="仿宋" panose="02010609060101010101" pitchFamily="49" charset="-122"/>
                <a:sym typeface="Symbol" pitchFamily="18" charset="2"/>
              </a:rPr>
              <a:t>2</a:t>
            </a:r>
            <a:r>
              <a:rPr lang="en-US" altLang="zh-CN" sz="2000" dirty="0">
                <a:solidFill>
                  <a:srgbClr val="660066"/>
                </a:solidFill>
                <a:latin typeface="+mn-lt"/>
                <a:ea typeface="仿宋" panose="02010609060101010101" pitchFamily="49" charset="-122"/>
              </a:rPr>
              <a:t>=</a:t>
            </a:r>
            <a:r>
              <a:rPr lang="zh-CN" altLang="en-US" sz="2000" i="1" dirty="0">
                <a:solidFill>
                  <a:srgbClr val="660066"/>
                </a:solidFill>
                <a:latin typeface="+mn-lt"/>
                <a:ea typeface="仿宋" panose="02010609060101010101" pitchFamily="49" charset="-122"/>
                <a:sym typeface="Symbol" pitchFamily="18" charset="2"/>
              </a:rPr>
              <a:t></a:t>
            </a:r>
            <a:r>
              <a:rPr lang="en-US" altLang="zh-CN" sz="2000" baseline="-25000" dirty="0">
                <a:solidFill>
                  <a:srgbClr val="660066"/>
                </a:solidFill>
                <a:latin typeface="+mn-lt"/>
                <a:ea typeface="仿宋" panose="02010609060101010101" pitchFamily="49" charset="-122"/>
                <a:sym typeface="Symbol" pitchFamily="18" charset="2"/>
              </a:rPr>
              <a:t>2</a:t>
            </a:r>
            <a:r>
              <a:rPr lang="en-US" altLang="zh-CN" sz="2000" dirty="0">
                <a:solidFill>
                  <a:srgbClr val="660066"/>
                </a:solidFill>
                <a:latin typeface="+mn-lt"/>
                <a:ea typeface="仿宋" panose="02010609060101010101" pitchFamily="49" charset="-122"/>
                <a:sym typeface="Symbol" pitchFamily="18" charset="2"/>
              </a:rPr>
              <a:t>(</a:t>
            </a:r>
            <a:r>
              <a:rPr lang="en-US" altLang="zh-CN" sz="2000" i="1" dirty="0">
                <a:solidFill>
                  <a:srgbClr val="660066"/>
                </a:solidFill>
                <a:latin typeface="+mn-lt"/>
                <a:ea typeface="仿宋" panose="02010609060101010101" pitchFamily="49" charset="-122"/>
              </a:rPr>
              <a:t>θ</a:t>
            </a:r>
            <a:r>
              <a:rPr lang="en-US" altLang="zh-CN" sz="2000" baseline="-25000" dirty="0">
                <a:solidFill>
                  <a:srgbClr val="660066"/>
                </a:solidFill>
                <a:latin typeface="+mn-lt"/>
                <a:ea typeface="仿宋" panose="02010609060101010101" pitchFamily="49" charset="-122"/>
                <a:cs typeface="Times New Roman" pitchFamily="18" charset="0"/>
              </a:rPr>
              <a:t>c</a:t>
            </a:r>
            <a:r>
              <a:rPr lang="en-US" altLang="zh-CN" sz="2000" dirty="0">
                <a:solidFill>
                  <a:srgbClr val="660066"/>
                </a:solidFill>
                <a:latin typeface="+mn-lt"/>
                <a:ea typeface="仿宋" panose="02010609060101010101" pitchFamily="49" charset="-122"/>
                <a:sym typeface="Symbol" pitchFamily="18" charset="2"/>
              </a:rPr>
              <a:t>) </a:t>
            </a:r>
            <a:r>
              <a:rPr lang="en-US" altLang="zh-CN" sz="2000" i="1" dirty="0">
                <a:solidFill>
                  <a:srgbClr val="660066"/>
                </a:solidFill>
                <a:latin typeface="+mn-lt"/>
                <a:ea typeface="仿宋" panose="02010609060101010101" pitchFamily="49" charset="-122"/>
              </a:rPr>
              <a:t>i</a:t>
            </a:r>
            <a:r>
              <a:rPr lang="en-US" altLang="zh-CN" sz="2000" baseline="-25000" dirty="0">
                <a:solidFill>
                  <a:srgbClr val="660066"/>
                </a:solidFill>
                <a:latin typeface="+mn-lt"/>
                <a:ea typeface="仿宋" panose="02010609060101010101" pitchFamily="49" charset="-122"/>
              </a:rPr>
              <a:t>cmax</a:t>
            </a:r>
            <a:r>
              <a:rPr lang="zh-CN" altLang="en-US" sz="2000" dirty="0">
                <a:solidFill>
                  <a:srgbClr val="660066"/>
                </a:solidFill>
                <a:latin typeface="+mn-lt"/>
                <a:ea typeface="仿宋" panose="02010609060101010101" pitchFamily="49" charset="-122"/>
              </a:rPr>
              <a:t> 最大</a:t>
            </a:r>
            <a:r>
              <a:rPr lang="en-US" altLang="zh-CN" sz="2000" dirty="0">
                <a:solidFill>
                  <a:srgbClr val="660066"/>
                </a:solidFill>
                <a:latin typeface="+mn-lt"/>
                <a:ea typeface="仿宋" panose="02010609060101010101" pitchFamily="49" charset="-122"/>
              </a:rPr>
              <a:t>, </a:t>
            </a:r>
            <a:r>
              <a:rPr lang="zh-CN" altLang="en-US" sz="2000" dirty="0">
                <a:solidFill>
                  <a:srgbClr val="660066"/>
                </a:solidFill>
                <a:latin typeface="+mn-lt"/>
                <a:ea typeface="仿宋" panose="02010609060101010101" pitchFamily="49" charset="-122"/>
              </a:rPr>
              <a:t>可以用来</a:t>
            </a:r>
            <a:r>
              <a:rPr lang="zh-CN" altLang="en-US" sz="2000" dirty="0">
                <a:solidFill>
                  <a:srgbClr val="CC3300"/>
                </a:solidFill>
                <a:latin typeface="+mn-lt"/>
                <a:ea typeface="仿宋" panose="02010609060101010101" pitchFamily="49" charset="-122"/>
              </a:rPr>
              <a:t>实现二倍频</a:t>
            </a:r>
            <a:r>
              <a:rPr lang="zh-CN" altLang="en-US" sz="2000" dirty="0">
                <a:solidFill>
                  <a:srgbClr val="660066"/>
                </a:solidFill>
                <a:latin typeface="+mn-lt"/>
                <a:ea typeface="仿宋" panose="02010609060101010101" pitchFamily="49" charset="-122"/>
              </a:rPr>
              <a:t>。</a:t>
            </a:r>
          </a:p>
          <a:p>
            <a:pPr eaLnBrk="1" hangingPunct="1">
              <a:spcBef>
                <a:spcPct val="20000"/>
              </a:spcBef>
              <a:defRPr/>
            </a:pPr>
            <a:r>
              <a:rPr lang="zh-CN" altLang="en-US" sz="2400" dirty="0">
                <a:solidFill>
                  <a:srgbClr val="660066"/>
                </a:solidFill>
                <a:latin typeface="+mn-lt"/>
                <a:ea typeface="仿宋" panose="02010609060101010101" pitchFamily="49" charset="-122"/>
              </a:rPr>
              <a:t>③ </a:t>
            </a:r>
            <a:r>
              <a:rPr lang="en-US" altLang="zh-CN" sz="2000" i="1" dirty="0">
                <a:solidFill>
                  <a:srgbClr val="660066"/>
                </a:solidFill>
                <a:latin typeface="+mn-lt"/>
                <a:ea typeface="仿宋" panose="02010609060101010101" pitchFamily="49" charset="-122"/>
              </a:rPr>
              <a:t>θ</a:t>
            </a:r>
            <a:r>
              <a:rPr lang="en-US" altLang="zh-CN" sz="2000" baseline="-25000" dirty="0">
                <a:solidFill>
                  <a:srgbClr val="660066"/>
                </a:solidFill>
                <a:latin typeface="+mn-lt"/>
                <a:ea typeface="仿宋" panose="02010609060101010101" pitchFamily="49" charset="-122"/>
                <a:cs typeface="Times New Roman" pitchFamily="18" charset="0"/>
              </a:rPr>
              <a:t>c</a:t>
            </a:r>
            <a:r>
              <a:rPr lang="zh-CN" altLang="en-US" sz="2000" dirty="0">
                <a:solidFill>
                  <a:srgbClr val="660066"/>
                </a:solidFill>
                <a:latin typeface="+mn-lt"/>
                <a:ea typeface="仿宋" panose="02010609060101010101" pitchFamily="49" charset="-122"/>
              </a:rPr>
              <a:t>＝</a:t>
            </a:r>
            <a:r>
              <a:rPr lang="en-US" altLang="zh-CN" sz="2000" dirty="0">
                <a:solidFill>
                  <a:srgbClr val="0000FF"/>
                </a:solidFill>
                <a:latin typeface="+mn-lt"/>
                <a:ea typeface="仿宋" panose="02010609060101010101" pitchFamily="49" charset="-122"/>
              </a:rPr>
              <a:t>40</a:t>
            </a:r>
            <a:r>
              <a:rPr lang="en-US" altLang="zh-CN" sz="2000" dirty="0">
                <a:solidFill>
                  <a:srgbClr val="660066"/>
                </a:solidFill>
                <a:latin typeface="+mn-lt"/>
                <a:ea typeface="仿宋" panose="02010609060101010101" pitchFamily="49" charset="-122"/>
                <a:sym typeface="Symbol" pitchFamily="18" charset="2"/>
              </a:rPr>
              <a:t> </a:t>
            </a:r>
            <a:r>
              <a:rPr lang="zh-CN" altLang="en-US" sz="2000" dirty="0">
                <a:solidFill>
                  <a:srgbClr val="660066"/>
                </a:solidFill>
                <a:latin typeface="+mn-lt"/>
                <a:ea typeface="仿宋" panose="02010609060101010101" pitchFamily="49" charset="-122"/>
              </a:rPr>
              <a:t>时</a:t>
            </a:r>
            <a:r>
              <a:rPr lang="en-US" altLang="zh-CN" sz="2000" dirty="0">
                <a:solidFill>
                  <a:srgbClr val="660066"/>
                </a:solidFill>
                <a:latin typeface="+mn-lt"/>
                <a:ea typeface="仿宋" panose="02010609060101010101" pitchFamily="49" charset="-122"/>
              </a:rPr>
              <a:t>, </a:t>
            </a:r>
            <a:r>
              <a:rPr lang="zh-CN" altLang="en-US" sz="2000" i="1" dirty="0">
                <a:solidFill>
                  <a:srgbClr val="660066"/>
                </a:solidFill>
                <a:latin typeface="+mn-lt"/>
                <a:ea typeface="仿宋" panose="02010609060101010101" pitchFamily="49" charset="-122"/>
                <a:sym typeface="Symbol" pitchFamily="18" charset="2"/>
              </a:rPr>
              <a:t></a:t>
            </a:r>
            <a:r>
              <a:rPr lang="en-US" altLang="zh-CN" sz="2000" baseline="-25000" dirty="0">
                <a:solidFill>
                  <a:srgbClr val="660066"/>
                </a:solidFill>
                <a:latin typeface="+mn-lt"/>
                <a:ea typeface="仿宋" panose="02010609060101010101" pitchFamily="49" charset="-122"/>
                <a:sym typeface="Symbol" pitchFamily="18" charset="2"/>
              </a:rPr>
              <a:t>3</a:t>
            </a:r>
            <a:r>
              <a:rPr lang="en-US" altLang="zh-CN" sz="2000" dirty="0">
                <a:solidFill>
                  <a:srgbClr val="660066"/>
                </a:solidFill>
                <a:latin typeface="+mn-lt"/>
                <a:ea typeface="仿宋" panose="02010609060101010101" pitchFamily="49" charset="-122"/>
                <a:sym typeface="Symbol" pitchFamily="18" charset="2"/>
              </a:rPr>
              <a:t>(</a:t>
            </a:r>
            <a:r>
              <a:rPr lang="en-US" altLang="zh-CN" sz="2000" i="1" dirty="0">
                <a:solidFill>
                  <a:srgbClr val="660066"/>
                </a:solidFill>
                <a:latin typeface="+mn-lt"/>
                <a:ea typeface="仿宋" panose="02010609060101010101" pitchFamily="49" charset="-122"/>
              </a:rPr>
              <a:t>θ</a:t>
            </a:r>
            <a:r>
              <a:rPr lang="en-US" altLang="zh-CN" sz="2000" baseline="-25000" dirty="0">
                <a:solidFill>
                  <a:srgbClr val="660066"/>
                </a:solidFill>
                <a:latin typeface="+mn-lt"/>
                <a:ea typeface="仿宋" panose="02010609060101010101" pitchFamily="49" charset="-122"/>
                <a:cs typeface="Times New Roman" pitchFamily="18" charset="0"/>
              </a:rPr>
              <a:t>c</a:t>
            </a:r>
            <a:r>
              <a:rPr lang="en-US" altLang="zh-CN" sz="2000" dirty="0">
                <a:solidFill>
                  <a:srgbClr val="660066"/>
                </a:solidFill>
                <a:latin typeface="+mn-lt"/>
                <a:ea typeface="仿宋" panose="02010609060101010101" pitchFamily="49" charset="-122"/>
                <a:sym typeface="Symbol" pitchFamily="18" charset="2"/>
              </a:rPr>
              <a:t>)</a:t>
            </a:r>
            <a:r>
              <a:rPr lang="zh-CN" altLang="en-US" sz="2000" dirty="0">
                <a:solidFill>
                  <a:srgbClr val="660066"/>
                </a:solidFill>
                <a:latin typeface="+mn-lt"/>
                <a:ea typeface="仿宋" panose="02010609060101010101" pitchFamily="49" charset="-122"/>
              </a:rPr>
              <a:t> </a:t>
            </a:r>
            <a:r>
              <a:rPr lang="zh-CN" altLang="en-US" sz="2000" dirty="0">
                <a:solidFill>
                  <a:srgbClr val="CC3300"/>
                </a:solidFill>
                <a:latin typeface="+mn-lt"/>
                <a:ea typeface="仿宋" panose="02010609060101010101" pitchFamily="49" charset="-122"/>
              </a:rPr>
              <a:t>极值</a:t>
            </a:r>
            <a:r>
              <a:rPr lang="en-US" altLang="zh-CN" sz="2000" dirty="0">
                <a:solidFill>
                  <a:srgbClr val="660066"/>
                </a:solidFill>
                <a:latin typeface="+mn-lt"/>
                <a:ea typeface="仿宋" panose="02010609060101010101" pitchFamily="49" charset="-122"/>
              </a:rPr>
              <a:t>, </a:t>
            </a:r>
            <a:r>
              <a:rPr lang="zh-CN" altLang="en-US" sz="2000" dirty="0">
                <a:solidFill>
                  <a:srgbClr val="660066"/>
                </a:solidFill>
                <a:latin typeface="+mn-lt"/>
                <a:ea typeface="仿宋" panose="02010609060101010101" pitchFamily="49" charset="-122"/>
              </a:rPr>
              <a:t> </a:t>
            </a:r>
            <a:r>
              <a:rPr lang="en-US" altLang="zh-CN" sz="2000" i="1" dirty="0">
                <a:solidFill>
                  <a:srgbClr val="660066"/>
                </a:solidFill>
                <a:latin typeface="+mn-lt"/>
                <a:ea typeface="仿宋" panose="02010609060101010101" pitchFamily="49" charset="-122"/>
              </a:rPr>
              <a:t>I</a:t>
            </a:r>
            <a:r>
              <a:rPr lang="en-US" altLang="zh-CN" sz="2000" baseline="-25000" dirty="0">
                <a:solidFill>
                  <a:srgbClr val="660066"/>
                </a:solidFill>
                <a:latin typeface="+mn-lt"/>
                <a:ea typeface="仿宋" panose="02010609060101010101" pitchFamily="49" charset="-122"/>
              </a:rPr>
              <a:t>cm</a:t>
            </a:r>
            <a:r>
              <a:rPr lang="en-US" altLang="zh-CN" sz="2000" baseline="-25000" dirty="0">
                <a:solidFill>
                  <a:srgbClr val="660066"/>
                </a:solidFill>
                <a:latin typeface="+mn-lt"/>
                <a:ea typeface="仿宋" panose="02010609060101010101" pitchFamily="49" charset="-122"/>
                <a:sym typeface="Symbol" pitchFamily="18" charset="2"/>
              </a:rPr>
              <a:t>3</a:t>
            </a:r>
            <a:r>
              <a:rPr lang="en-US" altLang="zh-CN" sz="2000" dirty="0">
                <a:solidFill>
                  <a:srgbClr val="660066"/>
                </a:solidFill>
                <a:latin typeface="+mn-lt"/>
                <a:ea typeface="仿宋" panose="02010609060101010101" pitchFamily="49" charset="-122"/>
              </a:rPr>
              <a:t>=</a:t>
            </a:r>
            <a:r>
              <a:rPr lang="zh-CN" altLang="en-US" sz="2000" i="1" dirty="0">
                <a:solidFill>
                  <a:srgbClr val="660066"/>
                </a:solidFill>
                <a:latin typeface="+mn-lt"/>
                <a:ea typeface="仿宋" panose="02010609060101010101" pitchFamily="49" charset="-122"/>
                <a:sym typeface="Symbol" pitchFamily="18" charset="2"/>
              </a:rPr>
              <a:t></a:t>
            </a:r>
            <a:r>
              <a:rPr lang="en-US" altLang="zh-CN" sz="2000" baseline="-25000" dirty="0">
                <a:solidFill>
                  <a:srgbClr val="660066"/>
                </a:solidFill>
                <a:latin typeface="+mn-lt"/>
                <a:ea typeface="仿宋" panose="02010609060101010101" pitchFamily="49" charset="-122"/>
                <a:sym typeface="Symbol" pitchFamily="18" charset="2"/>
              </a:rPr>
              <a:t>3</a:t>
            </a:r>
            <a:r>
              <a:rPr lang="en-US" altLang="zh-CN" sz="2000" dirty="0">
                <a:solidFill>
                  <a:srgbClr val="660066"/>
                </a:solidFill>
                <a:latin typeface="+mn-lt"/>
                <a:ea typeface="仿宋" panose="02010609060101010101" pitchFamily="49" charset="-122"/>
                <a:sym typeface="Symbol" pitchFamily="18" charset="2"/>
              </a:rPr>
              <a:t>(</a:t>
            </a:r>
            <a:r>
              <a:rPr lang="en-US" altLang="zh-CN" sz="2000" i="1" dirty="0">
                <a:solidFill>
                  <a:srgbClr val="660066"/>
                </a:solidFill>
                <a:latin typeface="+mn-lt"/>
                <a:ea typeface="仿宋" panose="02010609060101010101" pitchFamily="49" charset="-122"/>
              </a:rPr>
              <a:t>θ</a:t>
            </a:r>
            <a:r>
              <a:rPr lang="en-US" altLang="zh-CN" sz="2000" baseline="-25000" dirty="0">
                <a:solidFill>
                  <a:srgbClr val="660066"/>
                </a:solidFill>
                <a:latin typeface="+mn-lt"/>
                <a:ea typeface="仿宋" panose="02010609060101010101" pitchFamily="49" charset="-122"/>
                <a:cs typeface="Times New Roman" pitchFamily="18" charset="0"/>
              </a:rPr>
              <a:t>c</a:t>
            </a:r>
            <a:r>
              <a:rPr lang="en-US" altLang="zh-CN" sz="2000" dirty="0">
                <a:solidFill>
                  <a:srgbClr val="660066"/>
                </a:solidFill>
                <a:latin typeface="+mn-lt"/>
                <a:ea typeface="仿宋" panose="02010609060101010101" pitchFamily="49" charset="-122"/>
                <a:sym typeface="Symbol" pitchFamily="18" charset="2"/>
              </a:rPr>
              <a:t>) </a:t>
            </a:r>
            <a:r>
              <a:rPr lang="en-US" altLang="zh-CN" sz="2000" i="1" dirty="0">
                <a:solidFill>
                  <a:srgbClr val="660066"/>
                </a:solidFill>
                <a:latin typeface="+mn-lt"/>
                <a:ea typeface="仿宋" panose="02010609060101010101" pitchFamily="49" charset="-122"/>
              </a:rPr>
              <a:t>i</a:t>
            </a:r>
            <a:r>
              <a:rPr lang="en-US" altLang="zh-CN" sz="2000" baseline="-25000" dirty="0">
                <a:solidFill>
                  <a:srgbClr val="660066"/>
                </a:solidFill>
                <a:latin typeface="+mn-lt"/>
                <a:ea typeface="仿宋" panose="02010609060101010101" pitchFamily="49" charset="-122"/>
              </a:rPr>
              <a:t>cmax</a:t>
            </a:r>
            <a:r>
              <a:rPr lang="zh-CN" altLang="en-US" sz="2000" dirty="0">
                <a:solidFill>
                  <a:srgbClr val="660066"/>
                </a:solidFill>
                <a:latin typeface="+mn-lt"/>
                <a:ea typeface="仿宋" panose="02010609060101010101" pitchFamily="49" charset="-122"/>
              </a:rPr>
              <a:t> 最大，可以用来</a:t>
            </a:r>
            <a:r>
              <a:rPr lang="zh-CN" altLang="en-US" sz="2000" dirty="0">
                <a:solidFill>
                  <a:srgbClr val="CC3300"/>
                </a:solidFill>
                <a:latin typeface="+mn-lt"/>
                <a:ea typeface="仿宋" panose="02010609060101010101" pitchFamily="49" charset="-122"/>
              </a:rPr>
              <a:t>实现三倍频</a:t>
            </a:r>
            <a:r>
              <a:rPr lang="zh-CN" altLang="en-US" sz="2400" dirty="0">
                <a:solidFill>
                  <a:srgbClr val="660066"/>
                </a:solidFill>
                <a:latin typeface="+mn-lt"/>
                <a:ea typeface="仿宋" panose="02010609060101010101" pitchFamily="49" charset="-122"/>
              </a:rPr>
              <a:t>。</a:t>
            </a:r>
          </a:p>
        </p:txBody>
      </p:sp>
      <p:sp>
        <p:nvSpPr>
          <p:cNvPr id="14342" name="Rectangle 3">
            <a:extLst>
              <a:ext uri="{FF2B5EF4-FFF2-40B4-BE49-F238E27FC236}">
                <a16:creationId xmlns:a16="http://schemas.microsoft.com/office/drawing/2014/main" id="{D22FC5DA-CD1B-4692-B2C2-51C2ABA82711}"/>
              </a:ext>
            </a:extLst>
          </p:cNvPr>
          <p:cNvSpPr>
            <a:spLocks noChangeArrowheads="1"/>
          </p:cNvSpPr>
          <p:nvPr/>
        </p:nvSpPr>
        <p:spPr bwMode="auto">
          <a:xfrm>
            <a:off x="223414" y="2899598"/>
            <a:ext cx="5644729"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000" dirty="0">
                <a:solidFill>
                  <a:srgbClr val="0000FF"/>
                </a:solidFill>
                <a:latin typeface="+mn-lt"/>
                <a:ea typeface="仿宋" panose="02010609060101010101" pitchFamily="49" charset="-122"/>
              </a:rPr>
              <a:t>余弦脉冲电流分解系数</a:t>
            </a:r>
            <a:r>
              <a:rPr lang="en-US" altLang="zh-CN" sz="2000" i="1" dirty="0">
                <a:solidFill>
                  <a:srgbClr val="0000FF"/>
                </a:solidFill>
                <a:latin typeface="+mn-lt"/>
                <a:ea typeface="仿宋" panose="02010609060101010101" pitchFamily="49" charset="-122"/>
                <a:cs typeface="Times New Roman" panose="02020603050405020304" pitchFamily="18" charset="0"/>
              </a:rPr>
              <a:t>α</a:t>
            </a:r>
            <a:r>
              <a:rPr lang="en-US" altLang="zh-CN" sz="2000" dirty="0">
                <a:solidFill>
                  <a:srgbClr val="0000FF"/>
                </a:solidFill>
                <a:latin typeface="+mn-lt"/>
                <a:ea typeface="仿宋" panose="02010609060101010101" pitchFamily="49" charset="-122"/>
              </a:rPr>
              <a:t>(</a:t>
            </a:r>
            <a:r>
              <a:rPr lang="en-US" altLang="zh-CN" sz="2000" i="1" dirty="0">
                <a:solidFill>
                  <a:srgbClr val="0000FF"/>
                </a:solidFill>
                <a:latin typeface="+mn-lt"/>
                <a:ea typeface="仿宋" panose="02010609060101010101" pitchFamily="49" charset="-122"/>
              </a:rPr>
              <a:t>θ</a:t>
            </a:r>
            <a:r>
              <a:rPr lang="en-US" altLang="zh-CN" sz="2000" baseline="-25000" dirty="0">
                <a:solidFill>
                  <a:srgbClr val="0000FF"/>
                </a:solidFill>
                <a:latin typeface="+mn-lt"/>
                <a:ea typeface="仿宋" panose="02010609060101010101" pitchFamily="49" charset="-122"/>
              </a:rPr>
              <a:t>c</a:t>
            </a:r>
            <a:r>
              <a:rPr lang="en-US" altLang="zh-CN" sz="2000" dirty="0">
                <a:solidFill>
                  <a:srgbClr val="0000FF"/>
                </a:solidFill>
                <a:latin typeface="+mn-lt"/>
                <a:ea typeface="仿宋" panose="02010609060101010101" pitchFamily="49" charset="-122"/>
              </a:rPr>
              <a:t>)</a:t>
            </a:r>
            <a:r>
              <a:rPr lang="zh-CN" altLang="en-US" sz="2000" dirty="0">
                <a:solidFill>
                  <a:srgbClr val="0000FF"/>
                </a:solidFill>
                <a:latin typeface="+mn-lt"/>
                <a:ea typeface="仿宋" panose="02010609060101010101" pitchFamily="49" charset="-122"/>
              </a:rPr>
              <a:t>可以通过上式计算得到，见</a:t>
            </a:r>
            <a:r>
              <a:rPr lang="en-US" altLang="zh-CN" sz="2400" b="1" dirty="0">
                <a:solidFill>
                  <a:srgbClr val="00B050"/>
                </a:solidFill>
                <a:latin typeface="+mn-lt"/>
                <a:ea typeface="仿宋" panose="02010609060101010101" pitchFamily="49" charset="-122"/>
              </a:rPr>
              <a:t>P372    </a:t>
            </a:r>
            <a:r>
              <a:rPr lang="en-US" altLang="zh-CN" sz="2400" dirty="0">
                <a:solidFill>
                  <a:srgbClr val="FF0000"/>
                </a:solidFill>
                <a:latin typeface="+mn-lt"/>
                <a:ea typeface="仿宋" panose="02010609060101010101" pitchFamily="49" charset="-122"/>
              </a:rPr>
              <a:t>P434   </a:t>
            </a:r>
            <a:r>
              <a:rPr lang="en-US" altLang="zh-CN" sz="2000" dirty="0">
                <a:solidFill>
                  <a:srgbClr val="0000FF"/>
                </a:solidFill>
                <a:latin typeface="+mn-lt"/>
                <a:ea typeface="仿宋" panose="02010609060101010101" pitchFamily="49" charset="-122"/>
              </a:rPr>
              <a:t>  P442</a:t>
            </a:r>
            <a:r>
              <a:rPr lang="zh-CN" altLang="en-US" sz="2000" dirty="0">
                <a:solidFill>
                  <a:srgbClr val="0000FF"/>
                </a:solidFill>
                <a:latin typeface="+mn-lt"/>
                <a:ea typeface="仿宋" panose="02010609060101010101" pitchFamily="49" charset="-122"/>
              </a:rPr>
              <a:t>附录</a:t>
            </a:r>
            <a:r>
              <a:rPr lang="en-US" altLang="zh-CN" sz="2000" dirty="0">
                <a:solidFill>
                  <a:srgbClr val="0000FF"/>
                </a:solidFill>
                <a:latin typeface="+mn-lt"/>
                <a:ea typeface="仿宋" panose="02010609060101010101" pitchFamily="49" charset="-122"/>
              </a:rPr>
              <a:t>2</a:t>
            </a:r>
            <a:r>
              <a:rPr lang="zh-CN" altLang="en-US" sz="2000" dirty="0">
                <a:solidFill>
                  <a:srgbClr val="0000FF"/>
                </a:solidFill>
                <a:latin typeface="+mn-lt"/>
                <a:ea typeface="仿宋" panose="02010609060101010101" pitchFamily="49" charset="-122"/>
              </a:rPr>
              <a:t>，查表获得。</a:t>
            </a:r>
          </a:p>
        </p:txBody>
      </p:sp>
      <p:graphicFrame>
        <p:nvGraphicFramePr>
          <p:cNvPr id="14343" name="Object 1024">
            <a:extLst>
              <a:ext uri="{FF2B5EF4-FFF2-40B4-BE49-F238E27FC236}">
                <a16:creationId xmlns:a16="http://schemas.microsoft.com/office/drawing/2014/main" id="{41656A10-24D2-46FB-87A9-51920A68DD12}"/>
              </a:ext>
            </a:extLst>
          </p:cNvPr>
          <p:cNvGraphicFramePr>
            <a:graphicFrameLocks noChangeAspect="1"/>
          </p:cNvGraphicFramePr>
          <p:nvPr>
            <p:extLst>
              <p:ext uri="{D42A27DB-BD31-4B8C-83A1-F6EECF244321}">
                <p14:modId xmlns:p14="http://schemas.microsoft.com/office/powerpoint/2010/main" val="1970667124"/>
              </p:ext>
            </p:extLst>
          </p:nvPr>
        </p:nvGraphicFramePr>
        <p:xfrm>
          <a:off x="66676" y="1054698"/>
          <a:ext cx="5510212" cy="1806575"/>
        </p:xfrm>
        <a:graphic>
          <a:graphicData uri="http://schemas.openxmlformats.org/presentationml/2006/ole">
            <mc:AlternateContent xmlns:mc="http://schemas.openxmlformats.org/markup-compatibility/2006">
              <mc:Choice xmlns:v="urn:schemas-microsoft-com:vml" Requires="v">
                <p:oleObj spid="_x0000_s14743" name="Equation" r:id="rId4" imgW="4435047" imgH="1440180" progId="Equation.DSMT4">
                  <p:embed/>
                </p:oleObj>
              </mc:Choice>
              <mc:Fallback>
                <p:oleObj name="Equation" r:id="rId4" imgW="4435047" imgH="1440180" progId="Equation.DSMT4">
                  <p:embed/>
                  <p:pic>
                    <p:nvPicPr>
                      <p:cNvPr id="0" name="Object 10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6" y="1054698"/>
                        <a:ext cx="5510212" cy="18065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44" name="Rectangle 2">
            <a:extLst>
              <a:ext uri="{FF2B5EF4-FFF2-40B4-BE49-F238E27FC236}">
                <a16:creationId xmlns:a16="http://schemas.microsoft.com/office/drawing/2014/main" id="{9E2B5A84-B78B-4862-8BD9-2BA2E017C290}"/>
              </a:ext>
            </a:extLst>
          </p:cNvPr>
          <p:cNvSpPr>
            <a:spLocks noChangeArrowheads="1"/>
          </p:cNvSpPr>
          <p:nvPr/>
        </p:nvSpPr>
        <p:spPr bwMode="auto">
          <a:xfrm>
            <a:off x="6372200" y="349379"/>
            <a:ext cx="2268314"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lvl="1" eaLnBrk="1" hangingPunct="1">
              <a:spcBef>
                <a:spcPct val="0"/>
              </a:spcBef>
              <a:buFontTx/>
              <a:buNone/>
            </a:pPr>
            <a:r>
              <a:rPr lang="en-US" altLang="zh-CN" sz="2400" b="1" dirty="0">
                <a:solidFill>
                  <a:srgbClr val="00B050"/>
                </a:solidFill>
                <a:latin typeface="+mn-lt"/>
                <a:ea typeface="仿宋" panose="02010609060101010101" pitchFamily="49" charset="-122"/>
              </a:rPr>
              <a:t>P82    </a:t>
            </a:r>
            <a:r>
              <a:rPr lang="en-US" altLang="zh-CN" sz="2400" dirty="0">
                <a:solidFill>
                  <a:srgbClr val="FF0000"/>
                </a:solidFill>
                <a:latin typeface="+mn-lt"/>
                <a:ea typeface="仿宋" panose="02010609060101010101" pitchFamily="49" charset="-122"/>
              </a:rPr>
              <a:t>P89    </a:t>
            </a:r>
            <a:r>
              <a:rPr lang="en-US" altLang="zh-CN" sz="2400" dirty="0">
                <a:solidFill>
                  <a:schemeClr val="accent2"/>
                </a:solidFill>
                <a:latin typeface="+mn-lt"/>
                <a:ea typeface="仿宋" panose="02010609060101010101" pitchFamily="49" charset="-122"/>
              </a:rPr>
              <a:t>P95</a:t>
            </a:r>
            <a:endParaRPr lang="zh-CN" altLang="en-US" sz="2400" dirty="0">
              <a:solidFill>
                <a:schemeClr val="accent2"/>
              </a:solidFill>
              <a:latin typeface="+mn-lt"/>
              <a:ea typeface="仿宋" panose="02010609060101010101" pitchFamily="49" charset="-122"/>
            </a:endParaRPr>
          </a:p>
        </p:txBody>
      </p:sp>
      <p:sp>
        <p:nvSpPr>
          <p:cNvPr id="2" name="椭圆 1">
            <a:extLst>
              <a:ext uri="{FF2B5EF4-FFF2-40B4-BE49-F238E27FC236}">
                <a16:creationId xmlns:a16="http://schemas.microsoft.com/office/drawing/2014/main" id="{C72246BE-ECBE-4F32-BAF9-496AC84CC929}"/>
              </a:ext>
            </a:extLst>
          </p:cNvPr>
          <p:cNvSpPr/>
          <p:nvPr/>
        </p:nvSpPr>
        <p:spPr bwMode="auto">
          <a:xfrm>
            <a:off x="1063272" y="6115308"/>
            <a:ext cx="504056" cy="475298"/>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1" lang="zh-CN" altLang="en-US" sz="2800" b="1" i="0" u="none" strike="noStrike" cap="none" normalizeH="0" baseline="0">
              <a:ln>
                <a:solidFill>
                  <a:srgbClr val="FF0000"/>
                </a:solidFill>
              </a:ln>
              <a:solidFill>
                <a:srgbClr val="336600"/>
              </a:solidFill>
              <a:effectLst/>
              <a:latin typeface="+mn-lt"/>
              <a:ea typeface="仿宋" panose="02010609060101010101" pitchFamily="49" charset="-122"/>
            </a:endParaRPr>
          </a:p>
        </p:txBody>
      </p:sp>
      <p:sp>
        <p:nvSpPr>
          <p:cNvPr id="10" name="Rectangle 2">
            <a:extLst>
              <a:ext uri="{FF2B5EF4-FFF2-40B4-BE49-F238E27FC236}">
                <a16:creationId xmlns:a16="http://schemas.microsoft.com/office/drawing/2014/main" id="{ED86CC90-E194-439A-B01F-60E066A2D4E4}"/>
              </a:ext>
            </a:extLst>
          </p:cNvPr>
          <p:cNvSpPr>
            <a:spLocks noChangeArrowheads="1"/>
          </p:cNvSpPr>
          <p:nvPr/>
        </p:nvSpPr>
        <p:spPr bwMode="auto">
          <a:xfrm>
            <a:off x="6156176" y="3232152"/>
            <a:ext cx="576062" cy="226039"/>
          </a:xfrm>
          <a:prstGeom prst="rect">
            <a:avLst/>
          </a:prstGeom>
          <a:solidFill>
            <a:schemeClr val="bg1"/>
          </a:solidFill>
          <a:ln>
            <a:noFill/>
          </a:ln>
        </p:spPr>
        <p:txBody>
          <a:bodyPr lIns="0" tIns="0" rIns="0" bIns="0" anchor="ct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lvl="1" eaLnBrk="1" hangingPunct="1">
              <a:spcBef>
                <a:spcPct val="0"/>
              </a:spcBef>
              <a:buFontTx/>
              <a:buNone/>
            </a:pPr>
            <a:r>
              <a:rPr lang="zh-CN" altLang="en-US" sz="1400" dirty="0">
                <a:latin typeface="+mn-lt"/>
                <a:ea typeface="仿宋" panose="02010609060101010101" pitchFamily="49" charset="-122"/>
              </a:rPr>
              <a:t>图 </a:t>
            </a:r>
            <a:r>
              <a:rPr lang="en-US" altLang="zh-CN" sz="1400" dirty="0">
                <a:latin typeface="+mn-lt"/>
                <a:ea typeface="仿宋" panose="02010609060101010101" pitchFamily="49" charset="-122"/>
              </a:rPr>
              <a:t>4-9</a:t>
            </a:r>
            <a:endParaRPr lang="zh-CN" altLang="en-US" sz="1400" dirty="0">
              <a:latin typeface="+mn-lt"/>
              <a:ea typeface="仿宋" panose="02010609060101010101" pitchFamily="49"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6973F1D1-FBED-4675-89D9-2CE660EF0FFD}"/>
              </a:ext>
            </a:extLst>
          </p:cNvPr>
          <p:cNvSpPr>
            <a:spLocks noGrp="1" noChangeArrowheads="1"/>
          </p:cNvSpPr>
          <p:nvPr>
            <p:ph type="title" idx="4294967295"/>
          </p:nvPr>
        </p:nvSpPr>
        <p:spPr>
          <a:xfrm>
            <a:off x="228600" y="228600"/>
            <a:ext cx="8159824" cy="381000"/>
          </a:xfrm>
        </p:spPr>
        <p:txBody>
          <a:bodyPr/>
          <a:lstStyle/>
          <a:p>
            <a:pPr algn="l" eaLnBrk="1" hangingPunct="1"/>
            <a:r>
              <a:rPr lang="en-US" altLang="zh-CN" sz="2800" b="1" dirty="0">
                <a:solidFill>
                  <a:srgbClr val="0000FF"/>
                </a:solidFill>
                <a:latin typeface="+mn-lt"/>
                <a:ea typeface="仿宋" panose="02010609060101010101" pitchFamily="49" charset="-122"/>
              </a:rPr>
              <a:t>3.2 </a:t>
            </a:r>
            <a:r>
              <a:rPr lang="zh-CN" altLang="en-US" sz="2800" b="1" dirty="0">
                <a:solidFill>
                  <a:srgbClr val="0000FF"/>
                </a:solidFill>
                <a:latin typeface="+mn-lt"/>
                <a:ea typeface="仿宋" panose="02010609060101010101" pitchFamily="49" charset="-122"/>
              </a:rPr>
              <a:t>高频功放动态特性和负载特性 </a:t>
            </a:r>
            <a:r>
              <a:rPr lang="en-US" altLang="zh-CN" sz="2800" b="1" dirty="0">
                <a:solidFill>
                  <a:srgbClr val="00B050"/>
                </a:solidFill>
                <a:latin typeface="+mn-lt"/>
                <a:ea typeface="仿宋" panose="02010609060101010101" pitchFamily="49" charset="-122"/>
              </a:rPr>
              <a:t>P87    </a:t>
            </a:r>
            <a:r>
              <a:rPr lang="en-US" altLang="zh-CN" sz="2800" b="1" dirty="0">
                <a:solidFill>
                  <a:srgbClr val="FF0000"/>
                </a:solidFill>
                <a:latin typeface="+mn-lt"/>
                <a:ea typeface="仿宋" panose="02010609060101010101" pitchFamily="49" charset="-122"/>
              </a:rPr>
              <a:t>P89</a:t>
            </a:r>
            <a:r>
              <a:rPr lang="en-US" altLang="zh-CN" sz="2800" b="1" dirty="0">
                <a:solidFill>
                  <a:srgbClr val="0000FF"/>
                </a:solidFill>
                <a:latin typeface="+mn-lt"/>
                <a:ea typeface="仿宋" panose="02010609060101010101" pitchFamily="49" charset="-122"/>
              </a:rPr>
              <a:t>   </a:t>
            </a:r>
            <a:r>
              <a:rPr lang="zh-CN" altLang="en-US" sz="2800" b="1" dirty="0">
                <a:solidFill>
                  <a:srgbClr val="0000FF"/>
                </a:solidFill>
                <a:latin typeface="+mn-lt"/>
                <a:ea typeface="仿宋" panose="02010609060101010101" pitchFamily="49" charset="-122"/>
              </a:rPr>
              <a:t> </a:t>
            </a:r>
            <a:r>
              <a:rPr lang="en-US" altLang="zh-CN" sz="2800" b="1" dirty="0">
                <a:solidFill>
                  <a:srgbClr val="0000FF"/>
                </a:solidFill>
                <a:latin typeface="+mn-lt"/>
                <a:ea typeface="仿宋" panose="02010609060101010101" pitchFamily="49" charset="-122"/>
              </a:rPr>
              <a:t>P95</a:t>
            </a:r>
            <a:endParaRPr lang="zh-CN" altLang="en-US" sz="2800" b="1" dirty="0">
              <a:solidFill>
                <a:srgbClr val="0000FF"/>
              </a:solidFill>
              <a:latin typeface="+mn-lt"/>
              <a:ea typeface="仿宋" panose="02010609060101010101" pitchFamily="49" charset="-122"/>
            </a:endParaRPr>
          </a:p>
        </p:txBody>
      </p:sp>
      <p:sp>
        <p:nvSpPr>
          <p:cNvPr id="15363" name="Rectangle 3">
            <a:extLst>
              <a:ext uri="{FF2B5EF4-FFF2-40B4-BE49-F238E27FC236}">
                <a16:creationId xmlns:a16="http://schemas.microsoft.com/office/drawing/2014/main" id="{E7E3AC70-777E-4B60-A18B-EE80B242FD08}"/>
              </a:ext>
            </a:extLst>
          </p:cNvPr>
          <p:cNvSpPr>
            <a:spLocks noChangeArrowheads="1"/>
          </p:cNvSpPr>
          <p:nvPr/>
        </p:nvSpPr>
        <p:spPr bwMode="auto">
          <a:xfrm>
            <a:off x="107504" y="974737"/>
            <a:ext cx="8928992" cy="864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6223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400" dirty="0">
                <a:solidFill>
                  <a:srgbClr val="0000FF"/>
                </a:solidFill>
                <a:latin typeface="+mn-lt"/>
                <a:ea typeface="仿宋" panose="02010609060101010101" pitchFamily="49" charset="-122"/>
              </a:rPr>
              <a:t>以上用折线法分析了高频功放的原理，说明在大信号的情况下，丙类工作状态可获得大功率，高效率，谐振输出，不失真。</a:t>
            </a:r>
          </a:p>
        </p:txBody>
      </p:sp>
      <p:sp>
        <p:nvSpPr>
          <p:cNvPr id="48132" name="Rectangle 3">
            <a:extLst>
              <a:ext uri="{FF2B5EF4-FFF2-40B4-BE49-F238E27FC236}">
                <a16:creationId xmlns:a16="http://schemas.microsoft.com/office/drawing/2014/main" id="{A7A270E5-F685-4992-927D-ABEBA3529E2D}"/>
              </a:ext>
            </a:extLst>
          </p:cNvPr>
          <p:cNvSpPr>
            <a:spLocks noChangeArrowheads="1"/>
          </p:cNvSpPr>
          <p:nvPr/>
        </p:nvSpPr>
        <p:spPr bwMode="auto">
          <a:xfrm>
            <a:off x="179512" y="2204864"/>
            <a:ext cx="8856984" cy="4320480"/>
          </a:xfrm>
          <a:prstGeom prst="rect">
            <a:avLst/>
          </a:prstGeom>
          <a:noFill/>
          <a:ln w="9525">
            <a:noFill/>
            <a:miter lim="800000"/>
            <a:headEnd/>
            <a:tailEnd/>
          </a:ln>
        </p:spPr>
        <p:txBody>
          <a:bodyPr/>
          <a:lstStyle/>
          <a:p>
            <a:pPr indent="622300" eaLnBrk="1" hangingPunct="1">
              <a:spcBef>
                <a:spcPct val="20000"/>
              </a:spcBef>
              <a:defRPr/>
            </a:pPr>
            <a:r>
              <a:rPr lang="zh-CN" altLang="en-US" sz="2400" dirty="0">
                <a:solidFill>
                  <a:srgbClr val="0000FF"/>
                </a:solidFill>
                <a:latin typeface="+mn-lt"/>
                <a:ea typeface="仿宋" panose="02010609060101010101" pitchFamily="49" charset="-122"/>
              </a:rPr>
              <a:t>高频功放的工作状态取决于以下</a:t>
            </a:r>
            <a:r>
              <a:rPr lang="en-US" altLang="zh-CN" sz="2400" dirty="0">
                <a:solidFill>
                  <a:srgbClr val="0000FF"/>
                </a:solidFill>
                <a:latin typeface="+mn-lt"/>
                <a:ea typeface="仿宋" panose="02010609060101010101" pitchFamily="49" charset="-122"/>
              </a:rPr>
              <a:t>4</a:t>
            </a:r>
            <a:r>
              <a:rPr lang="zh-CN" altLang="en-US" sz="2400" dirty="0">
                <a:solidFill>
                  <a:srgbClr val="0000FF"/>
                </a:solidFill>
                <a:latin typeface="+mn-lt"/>
                <a:ea typeface="仿宋" panose="02010609060101010101" pitchFamily="49" charset="-122"/>
              </a:rPr>
              <a:t>个参数：</a:t>
            </a:r>
            <a:endParaRPr lang="en-US" altLang="zh-CN" sz="2400" dirty="0">
              <a:solidFill>
                <a:srgbClr val="0000FF"/>
              </a:solidFill>
              <a:latin typeface="+mn-lt"/>
              <a:ea typeface="仿宋" panose="02010609060101010101" pitchFamily="49" charset="-122"/>
            </a:endParaRPr>
          </a:p>
          <a:p>
            <a:pPr indent="622300" eaLnBrk="1" hangingPunct="1">
              <a:spcBef>
                <a:spcPct val="20000"/>
              </a:spcBef>
              <a:defRPr/>
            </a:pPr>
            <a:r>
              <a:rPr lang="zh-CN" altLang="zh-CN" sz="2400" dirty="0">
                <a:solidFill>
                  <a:srgbClr val="CC3300"/>
                </a:solidFill>
                <a:latin typeface="+mn-lt"/>
                <a:ea typeface="仿宋" panose="02010609060101010101" pitchFamily="49" charset="-122"/>
              </a:rPr>
              <a:t>①</a:t>
            </a:r>
            <a:r>
              <a:rPr lang="zh-CN" altLang="en-US" sz="2400" dirty="0">
                <a:solidFill>
                  <a:srgbClr val="CC3300"/>
                </a:solidFill>
                <a:latin typeface="+mn-lt"/>
                <a:ea typeface="仿宋" panose="02010609060101010101" pitchFamily="49" charset="-122"/>
              </a:rPr>
              <a:t>信号源激励幅度</a:t>
            </a:r>
            <a:r>
              <a:rPr lang="en-US" altLang="zh-CN" sz="2400" i="1" dirty="0">
                <a:solidFill>
                  <a:srgbClr val="CC3300"/>
                </a:solidFill>
                <a:latin typeface="+mn-lt"/>
                <a:ea typeface="仿宋" panose="02010609060101010101" pitchFamily="49" charset="-122"/>
              </a:rPr>
              <a:t>V</a:t>
            </a:r>
            <a:r>
              <a:rPr lang="en-US" altLang="zh-CN" sz="2400" baseline="-25000" dirty="0">
                <a:solidFill>
                  <a:srgbClr val="CC3300"/>
                </a:solidFill>
                <a:latin typeface="+mn-lt"/>
                <a:ea typeface="仿宋" panose="02010609060101010101" pitchFamily="49" charset="-122"/>
              </a:rPr>
              <a:t>bm</a:t>
            </a:r>
            <a:endParaRPr lang="en-US" altLang="zh-CN" sz="2400" dirty="0">
              <a:solidFill>
                <a:srgbClr val="CC3300"/>
              </a:solidFill>
              <a:latin typeface="+mn-lt"/>
              <a:ea typeface="仿宋" panose="02010609060101010101" pitchFamily="49" charset="-122"/>
            </a:endParaRPr>
          </a:p>
          <a:p>
            <a:pPr indent="622300" eaLnBrk="1" hangingPunct="1">
              <a:spcBef>
                <a:spcPct val="20000"/>
              </a:spcBef>
              <a:defRPr/>
            </a:pPr>
            <a:r>
              <a:rPr lang="zh-CN" altLang="en-US" sz="2400" dirty="0">
                <a:solidFill>
                  <a:srgbClr val="CC3300"/>
                </a:solidFill>
                <a:latin typeface="+mn-lt"/>
                <a:ea typeface="仿宋" panose="02010609060101010101" pitchFamily="49" charset="-122"/>
              </a:rPr>
              <a:t>② 偏置电压</a:t>
            </a:r>
            <a:r>
              <a:rPr lang="en-US" altLang="zh-CN" sz="2400" i="1" dirty="0">
                <a:solidFill>
                  <a:srgbClr val="CC3300"/>
                </a:solidFill>
                <a:latin typeface="+mn-lt"/>
                <a:ea typeface="仿宋" panose="02010609060101010101" pitchFamily="49" charset="-122"/>
              </a:rPr>
              <a:t>V</a:t>
            </a:r>
            <a:r>
              <a:rPr lang="en-US" altLang="zh-CN" sz="2400" baseline="-25000" dirty="0">
                <a:solidFill>
                  <a:srgbClr val="CC3300"/>
                </a:solidFill>
                <a:latin typeface="+mn-lt"/>
                <a:ea typeface="仿宋" panose="02010609060101010101" pitchFamily="49" charset="-122"/>
              </a:rPr>
              <a:t>BB</a:t>
            </a:r>
            <a:r>
              <a:rPr lang="zh-CN" altLang="en-US" sz="2400" dirty="0">
                <a:solidFill>
                  <a:srgbClr val="CC3300"/>
                </a:solidFill>
                <a:latin typeface="+mn-lt"/>
                <a:ea typeface="仿宋" panose="02010609060101010101" pitchFamily="49" charset="-122"/>
              </a:rPr>
              <a:t> </a:t>
            </a:r>
            <a:endParaRPr lang="en-US" altLang="zh-CN" sz="2400" dirty="0">
              <a:solidFill>
                <a:srgbClr val="CC3300"/>
              </a:solidFill>
              <a:latin typeface="+mn-lt"/>
              <a:ea typeface="仿宋" panose="02010609060101010101" pitchFamily="49" charset="-122"/>
            </a:endParaRPr>
          </a:p>
          <a:p>
            <a:pPr indent="622300" eaLnBrk="1" hangingPunct="1">
              <a:spcBef>
                <a:spcPct val="20000"/>
              </a:spcBef>
              <a:defRPr/>
            </a:pPr>
            <a:endParaRPr lang="en-US" altLang="zh-CN" sz="800" dirty="0">
              <a:solidFill>
                <a:srgbClr val="CC3300"/>
              </a:solidFill>
              <a:latin typeface="+mn-lt"/>
              <a:ea typeface="仿宋" panose="02010609060101010101" pitchFamily="49" charset="-122"/>
            </a:endParaRPr>
          </a:p>
          <a:p>
            <a:pPr indent="622300" eaLnBrk="1" hangingPunct="1">
              <a:spcBef>
                <a:spcPct val="20000"/>
              </a:spcBef>
              <a:defRPr/>
            </a:pPr>
            <a:r>
              <a:rPr lang="zh-CN" altLang="en-US" sz="2400" dirty="0">
                <a:solidFill>
                  <a:srgbClr val="CC3300"/>
                </a:solidFill>
                <a:latin typeface="+mn-lt"/>
                <a:ea typeface="仿宋" panose="02010609060101010101" pitchFamily="49" charset="-122"/>
              </a:rPr>
              <a:t>③ 电源电压</a:t>
            </a:r>
            <a:r>
              <a:rPr lang="en-US" altLang="zh-CN" sz="2400" i="1" dirty="0">
                <a:solidFill>
                  <a:srgbClr val="CC3300"/>
                </a:solidFill>
                <a:latin typeface="+mn-lt"/>
                <a:ea typeface="仿宋" panose="02010609060101010101" pitchFamily="49" charset="-122"/>
              </a:rPr>
              <a:t>V</a:t>
            </a:r>
            <a:r>
              <a:rPr lang="en-US" altLang="zh-CN" sz="2400" baseline="-25000" dirty="0">
                <a:solidFill>
                  <a:srgbClr val="CC3300"/>
                </a:solidFill>
                <a:latin typeface="+mn-lt"/>
                <a:ea typeface="仿宋" panose="02010609060101010101" pitchFamily="49" charset="-122"/>
              </a:rPr>
              <a:t>cc</a:t>
            </a:r>
            <a:r>
              <a:rPr lang="zh-CN" altLang="en-US" sz="2400" dirty="0">
                <a:solidFill>
                  <a:srgbClr val="CC3300"/>
                </a:solidFill>
                <a:latin typeface="+mn-lt"/>
                <a:ea typeface="仿宋" panose="02010609060101010101" pitchFamily="49" charset="-122"/>
              </a:rPr>
              <a:t> </a:t>
            </a:r>
            <a:endParaRPr lang="en-US" altLang="zh-CN" sz="2400" dirty="0">
              <a:solidFill>
                <a:srgbClr val="CC3300"/>
              </a:solidFill>
              <a:latin typeface="+mn-lt"/>
              <a:ea typeface="仿宋" panose="02010609060101010101" pitchFamily="49" charset="-122"/>
            </a:endParaRPr>
          </a:p>
          <a:p>
            <a:pPr indent="622300" eaLnBrk="1" hangingPunct="1">
              <a:spcBef>
                <a:spcPct val="20000"/>
              </a:spcBef>
              <a:defRPr/>
            </a:pPr>
            <a:r>
              <a:rPr lang="zh-CN" altLang="en-US" sz="2400" dirty="0">
                <a:solidFill>
                  <a:srgbClr val="CC3300"/>
                </a:solidFill>
                <a:latin typeface="+mn-lt"/>
                <a:ea typeface="仿宋" panose="02010609060101010101" pitchFamily="49" charset="-122"/>
              </a:rPr>
              <a:t>④ 负载阻抗</a:t>
            </a:r>
            <a:r>
              <a:rPr lang="en-US" altLang="zh-CN" sz="2400" i="1" dirty="0">
                <a:solidFill>
                  <a:srgbClr val="CC3300"/>
                </a:solidFill>
                <a:latin typeface="+mn-lt"/>
                <a:ea typeface="仿宋" panose="02010609060101010101" pitchFamily="49" charset="-122"/>
              </a:rPr>
              <a:t>R</a:t>
            </a:r>
            <a:r>
              <a:rPr lang="en-US" altLang="zh-CN" sz="2400" baseline="-25000" dirty="0">
                <a:solidFill>
                  <a:srgbClr val="CC3300"/>
                </a:solidFill>
                <a:latin typeface="+mn-lt"/>
                <a:ea typeface="仿宋" panose="02010609060101010101" pitchFamily="49" charset="-122"/>
              </a:rPr>
              <a:t>p</a:t>
            </a:r>
            <a:r>
              <a:rPr lang="zh-CN" altLang="en-US" sz="2400" dirty="0">
                <a:solidFill>
                  <a:srgbClr val="CC3300"/>
                </a:solidFill>
                <a:latin typeface="+mn-lt"/>
                <a:ea typeface="仿宋" panose="02010609060101010101" pitchFamily="49" charset="-122"/>
              </a:rPr>
              <a:t> </a:t>
            </a:r>
            <a:endParaRPr lang="en-US" altLang="zh-CN" sz="2400" dirty="0">
              <a:solidFill>
                <a:srgbClr val="CC3300"/>
              </a:solidFill>
              <a:latin typeface="+mn-lt"/>
              <a:ea typeface="仿宋" panose="02010609060101010101" pitchFamily="49" charset="-122"/>
            </a:endParaRPr>
          </a:p>
          <a:p>
            <a:pPr indent="622300" eaLnBrk="1" hangingPunct="1">
              <a:spcBef>
                <a:spcPct val="20000"/>
              </a:spcBef>
              <a:defRPr/>
            </a:pPr>
            <a:r>
              <a:rPr lang="zh-CN" altLang="en-US" sz="2400" dirty="0">
                <a:solidFill>
                  <a:srgbClr val="0000FF"/>
                </a:solidFill>
                <a:latin typeface="+mn-lt"/>
                <a:ea typeface="仿宋" panose="02010609060101010101" pitchFamily="49" charset="-122"/>
              </a:rPr>
              <a:t>这些参数变化时，放大器会出现不同的工作状态。</a:t>
            </a:r>
            <a:endParaRPr lang="en-US" altLang="zh-CN" sz="2400" dirty="0">
              <a:solidFill>
                <a:srgbClr val="0000FF"/>
              </a:solidFill>
              <a:latin typeface="+mn-lt"/>
              <a:ea typeface="仿宋" panose="02010609060101010101" pitchFamily="49" charset="-122"/>
            </a:endParaRPr>
          </a:p>
          <a:p>
            <a:pPr indent="622300" eaLnBrk="1" hangingPunct="1">
              <a:spcBef>
                <a:spcPct val="20000"/>
              </a:spcBef>
              <a:defRPr/>
            </a:pPr>
            <a:endParaRPr lang="en-US" altLang="zh-CN" sz="2400" dirty="0">
              <a:solidFill>
                <a:srgbClr val="0000FF"/>
              </a:solidFill>
              <a:latin typeface="+mn-lt"/>
              <a:ea typeface="仿宋" panose="02010609060101010101" pitchFamily="49" charset="-122"/>
            </a:endParaRPr>
          </a:p>
          <a:p>
            <a:pPr indent="622300" eaLnBrk="1" hangingPunct="1">
              <a:spcBef>
                <a:spcPct val="20000"/>
              </a:spcBef>
              <a:defRPr/>
            </a:pPr>
            <a:r>
              <a:rPr lang="zh-CN" altLang="en-US" sz="2400" dirty="0">
                <a:solidFill>
                  <a:srgbClr val="0000FF"/>
                </a:solidFill>
                <a:latin typeface="+mn-lt"/>
                <a:ea typeface="仿宋" panose="02010609060101010101" pitchFamily="49" charset="-122"/>
              </a:rPr>
              <a:t>为了正确选用和调整放大器的工作状态，讨论其动态特性和负载特性。</a:t>
            </a:r>
            <a:endParaRPr lang="zh-CN" altLang="en-US" sz="2400" b="0" dirty="0">
              <a:solidFill>
                <a:srgbClr val="0000FF"/>
              </a:solidFill>
              <a:latin typeface="+mn-lt"/>
              <a:ea typeface="仿宋" panose="02010609060101010101" pitchFamily="49"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BA7A45D3-4530-4E1D-9EA3-5340569A2FF5}"/>
              </a:ext>
            </a:extLst>
          </p:cNvPr>
          <p:cNvSpPr>
            <a:spLocks noGrp="1" noChangeArrowheads="1"/>
          </p:cNvSpPr>
          <p:nvPr>
            <p:ph type="title" idx="4294967295"/>
          </p:nvPr>
        </p:nvSpPr>
        <p:spPr>
          <a:xfrm>
            <a:off x="228600" y="228600"/>
            <a:ext cx="8843962" cy="381000"/>
          </a:xfrm>
        </p:spPr>
        <p:txBody>
          <a:bodyPr/>
          <a:lstStyle/>
          <a:p>
            <a:pPr algn="l" eaLnBrk="1" hangingPunct="1"/>
            <a:r>
              <a:rPr lang="en-US" altLang="zh-CN" sz="2400" b="1" dirty="0">
                <a:solidFill>
                  <a:srgbClr val="0000FF"/>
                </a:solidFill>
                <a:latin typeface="+mn-lt"/>
                <a:ea typeface="仿宋" panose="02010609060101010101" pitchFamily="49" charset="-122"/>
              </a:rPr>
              <a:t>3.2.1</a:t>
            </a:r>
            <a:r>
              <a:rPr lang="zh-CN" altLang="en-US" sz="2400" b="1" dirty="0">
                <a:solidFill>
                  <a:srgbClr val="0000FF"/>
                </a:solidFill>
                <a:latin typeface="+mn-lt"/>
                <a:ea typeface="仿宋" panose="02010609060101010101" pitchFamily="49" charset="-122"/>
              </a:rPr>
              <a:t>  高频功放的动态特性</a:t>
            </a:r>
            <a:r>
              <a:rPr lang="en-US" altLang="zh-CN" sz="2400" b="1" dirty="0">
                <a:solidFill>
                  <a:srgbClr val="0000FF"/>
                </a:solidFill>
                <a:latin typeface="+mn-lt"/>
                <a:ea typeface="仿宋" panose="02010609060101010101" pitchFamily="49" charset="-122"/>
              </a:rPr>
              <a:t>——</a:t>
            </a:r>
            <a:r>
              <a:rPr lang="zh-CN" altLang="en-US" sz="2400" b="1" dirty="0">
                <a:solidFill>
                  <a:srgbClr val="0000FF"/>
                </a:solidFill>
                <a:latin typeface="+mn-lt"/>
                <a:ea typeface="仿宋" panose="02010609060101010101" pitchFamily="49" charset="-122"/>
              </a:rPr>
              <a:t> </a:t>
            </a:r>
            <a:r>
              <a:rPr lang="en-US" altLang="zh-CN" sz="2400" b="1" i="1" dirty="0">
                <a:solidFill>
                  <a:srgbClr val="0000FF"/>
                </a:solidFill>
                <a:latin typeface="+mn-lt"/>
                <a:ea typeface="仿宋" panose="02010609060101010101" pitchFamily="49" charset="-122"/>
              </a:rPr>
              <a:t>i</a:t>
            </a:r>
            <a:r>
              <a:rPr lang="en-US" altLang="zh-CN" sz="2400" b="1" baseline="-25000" dirty="0">
                <a:solidFill>
                  <a:srgbClr val="0000FF"/>
                </a:solidFill>
                <a:latin typeface="+mn-lt"/>
                <a:ea typeface="仿宋" panose="02010609060101010101" pitchFamily="49" charset="-122"/>
              </a:rPr>
              <a:t>C</a:t>
            </a:r>
            <a:r>
              <a:rPr lang="zh-CN" altLang="en-US" sz="2400" b="1" dirty="0">
                <a:solidFill>
                  <a:srgbClr val="0000FF"/>
                </a:solidFill>
                <a:latin typeface="+mn-lt"/>
                <a:ea typeface="仿宋" panose="02010609060101010101" pitchFamily="49" charset="-122"/>
              </a:rPr>
              <a:t>与</a:t>
            </a:r>
            <a:r>
              <a:rPr lang="en-US" altLang="zh-CN" sz="2400" b="1" i="1" dirty="0">
                <a:solidFill>
                  <a:srgbClr val="0000FF"/>
                </a:solidFill>
                <a:latin typeface="+mn-lt"/>
                <a:ea typeface="仿宋" panose="02010609060101010101" pitchFamily="49" charset="-122"/>
              </a:rPr>
              <a:t>v</a:t>
            </a:r>
            <a:r>
              <a:rPr lang="en-US" altLang="zh-CN" sz="2400" b="1" baseline="-25000" dirty="0">
                <a:solidFill>
                  <a:srgbClr val="0000FF"/>
                </a:solidFill>
                <a:latin typeface="+mn-lt"/>
                <a:ea typeface="仿宋" panose="02010609060101010101" pitchFamily="49" charset="-122"/>
              </a:rPr>
              <a:t>CE</a:t>
            </a:r>
            <a:r>
              <a:rPr lang="zh-CN" altLang="en-US" sz="2400" b="1" dirty="0">
                <a:solidFill>
                  <a:srgbClr val="0000FF"/>
                </a:solidFill>
                <a:latin typeface="+mn-lt"/>
                <a:ea typeface="仿宋" panose="02010609060101010101" pitchFamily="49" charset="-122"/>
              </a:rPr>
              <a:t>之间的关系 </a:t>
            </a:r>
            <a:r>
              <a:rPr lang="en-US" altLang="zh-CN" sz="2400" b="1" dirty="0">
                <a:solidFill>
                  <a:srgbClr val="00B050"/>
                </a:solidFill>
                <a:latin typeface="+mn-lt"/>
                <a:ea typeface="仿宋" panose="02010609060101010101" pitchFamily="49" charset="-122"/>
              </a:rPr>
              <a:t>P87</a:t>
            </a:r>
            <a:r>
              <a:rPr lang="zh-CN" altLang="en-US" sz="2400" b="1" dirty="0">
                <a:solidFill>
                  <a:srgbClr val="0000FF"/>
                </a:solidFill>
                <a:latin typeface="+mn-lt"/>
                <a:ea typeface="仿宋" panose="02010609060101010101" pitchFamily="49" charset="-122"/>
              </a:rPr>
              <a:t>  </a:t>
            </a:r>
            <a:r>
              <a:rPr lang="en-US" altLang="zh-CN" sz="2400" b="1" dirty="0">
                <a:solidFill>
                  <a:srgbClr val="FF0000"/>
                </a:solidFill>
                <a:latin typeface="+mn-lt"/>
                <a:ea typeface="仿宋" panose="02010609060101010101" pitchFamily="49" charset="-122"/>
              </a:rPr>
              <a:t>P89</a:t>
            </a:r>
            <a:r>
              <a:rPr lang="en-US" altLang="zh-CN" sz="2400" b="1" dirty="0">
                <a:solidFill>
                  <a:srgbClr val="0000FF"/>
                </a:solidFill>
                <a:latin typeface="+mn-lt"/>
                <a:ea typeface="仿宋" panose="02010609060101010101" pitchFamily="49" charset="-122"/>
              </a:rPr>
              <a:t>  P95</a:t>
            </a:r>
            <a:endParaRPr lang="zh-CN" altLang="en-US" sz="2400" b="1" dirty="0">
              <a:solidFill>
                <a:srgbClr val="0000FF"/>
              </a:solidFill>
              <a:latin typeface="+mn-lt"/>
              <a:ea typeface="仿宋" panose="02010609060101010101" pitchFamily="49" charset="-122"/>
            </a:endParaRPr>
          </a:p>
        </p:txBody>
      </p:sp>
      <p:sp>
        <p:nvSpPr>
          <p:cNvPr id="16387" name="Rectangle 3">
            <a:extLst>
              <a:ext uri="{FF2B5EF4-FFF2-40B4-BE49-F238E27FC236}">
                <a16:creationId xmlns:a16="http://schemas.microsoft.com/office/drawing/2014/main" id="{1547BE54-3C47-42A0-B07B-EA74B1148BBD}"/>
              </a:ext>
            </a:extLst>
          </p:cNvPr>
          <p:cNvSpPr>
            <a:spLocks noChangeArrowheads="1"/>
          </p:cNvSpPr>
          <p:nvPr/>
        </p:nvSpPr>
        <p:spPr bwMode="auto">
          <a:xfrm>
            <a:off x="71438" y="601186"/>
            <a:ext cx="8572500" cy="955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5334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1800" dirty="0">
                <a:solidFill>
                  <a:srgbClr val="660066"/>
                </a:solidFill>
                <a:latin typeface="+mn-lt"/>
                <a:ea typeface="仿宋" panose="02010609060101010101" pitchFamily="49" charset="-122"/>
              </a:rPr>
              <a:t>在高频功放的讨论中，功率和效率与尖顶余弦脉冲的</a:t>
            </a:r>
            <a:r>
              <a:rPr lang="en-US" altLang="zh-CN" sz="1800" i="1" dirty="0">
                <a:solidFill>
                  <a:srgbClr val="660066"/>
                </a:solidFill>
                <a:latin typeface="+mn-lt"/>
                <a:ea typeface="仿宋" panose="02010609060101010101" pitchFamily="49" charset="-122"/>
              </a:rPr>
              <a:t>I</a:t>
            </a:r>
            <a:r>
              <a:rPr lang="en-US" altLang="zh-CN" sz="1800" baseline="-25000" dirty="0">
                <a:solidFill>
                  <a:srgbClr val="660066"/>
                </a:solidFill>
                <a:latin typeface="+mn-lt"/>
                <a:ea typeface="仿宋" panose="02010609060101010101" pitchFamily="49" charset="-122"/>
              </a:rPr>
              <a:t>c</a:t>
            </a:r>
            <a:r>
              <a:rPr lang="en-US" altLang="zh-CN" sz="1800" baseline="-25000" dirty="0">
                <a:solidFill>
                  <a:srgbClr val="660066"/>
                </a:solidFill>
                <a:latin typeface="+mn-lt"/>
                <a:ea typeface="仿宋" panose="02010609060101010101" pitchFamily="49" charset="-122"/>
                <a:sym typeface="Symbol" panose="05050102010706020507" pitchFamily="18" charset="2"/>
              </a:rPr>
              <a:t>0</a:t>
            </a:r>
            <a:r>
              <a:rPr lang="zh-CN" altLang="en-US" sz="1800" dirty="0">
                <a:solidFill>
                  <a:srgbClr val="660066"/>
                </a:solidFill>
                <a:latin typeface="+mn-lt"/>
                <a:ea typeface="仿宋" panose="02010609060101010101" pitchFamily="49" charset="-122"/>
              </a:rPr>
              <a:t>和</a:t>
            </a:r>
            <a:r>
              <a:rPr lang="en-US" altLang="zh-CN" sz="1800" i="1" dirty="0">
                <a:solidFill>
                  <a:srgbClr val="660066"/>
                </a:solidFill>
                <a:latin typeface="+mn-lt"/>
                <a:ea typeface="仿宋" panose="02010609060101010101" pitchFamily="49" charset="-122"/>
              </a:rPr>
              <a:t>I</a:t>
            </a:r>
            <a:r>
              <a:rPr lang="en-US" altLang="zh-CN" sz="1800" baseline="-25000" dirty="0">
                <a:solidFill>
                  <a:srgbClr val="660066"/>
                </a:solidFill>
                <a:latin typeface="+mn-lt"/>
                <a:ea typeface="仿宋" panose="02010609060101010101" pitchFamily="49" charset="-122"/>
              </a:rPr>
              <a:t>c</a:t>
            </a:r>
            <a:r>
              <a:rPr lang="en-US" altLang="zh-CN" sz="1800" baseline="-25000" dirty="0">
                <a:solidFill>
                  <a:srgbClr val="660066"/>
                </a:solidFill>
                <a:latin typeface="+mn-lt"/>
                <a:ea typeface="仿宋" panose="02010609060101010101" pitchFamily="49" charset="-122"/>
                <a:sym typeface="Symbol" panose="05050102010706020507" pitchFamily="18" charset="2"/>
              </a:rPr>
              <a:t>1</a:t>
            </a:r>
            <a:r>
              <a:rPr lang="zh-CN" altLang="en-US" sz="1800" dirty="0">
                <a:solidFill>
                  <a:srgbClr val="660066"/>
                </a:solidFill>
                <a:latin typeface="+mn-lt"/>
                <a:ea typeface="仿宋" panose="02010609060101010101" pitchFamily="49" charset="-122"/>
              </a:rPr>
              <a:t>有关。</a:t>
            </a:r>
            <a:endParaRPr lang="en-US" altLang="zh-CN" sz="1800" dirty="0">
              <a:solidFill>
                <a:srgbClr val="660066"/>
              </a:solidFill>
              <a:latin typeface="+mn-lt"/>
              <a:ea typeface="仿宋" panose="02010609060101010101" pitchFamily="49" charset="-122"/>
            </a:endParaRPr>
          </a:p>
          <a:p>
            <a:pPr eaLnBrk="1" hangingPunct="1">
              <a:buFontTx/>
              <a:buNone/>
            </a:pPr>
            <a:r>
              <a:rPr lang="zh-CN" altLang="en-US" sz="1800" dirty="0">
                <a:solidFill>
                  <a:srgbClr val="660066"/>
                </a:solidFill>
                <a:latin typeface="+mn-lt"/>
                <a:ea typeface="仿宋" panose="02010609060101010101" pitchFamily="49" charset="-122"/>
              </a:rPr>
              <a:t>而</a:t>
            </a:r>
            <a:r>
              <a:rPr lang="en-US" altLang="zh-CN" sz="1800" i="1" dirty="0">
                <a:solidFill>
                  <a:srgbClr val="660066"/>
                </a:solidFill>
                <a:latin typeface="+mn-lt"/>
                <a:ea typeface="仿宋" panose="02010609060101010101" pitchFamily="49" charset="-122"/>
              </a:rPr>
              <a:t>I</a:t>
            </a:r>
            <a:r>
              <a:rPr lang="en-US" altLang="zh-CN" sz="1800" baseline="-25000" dirty="0">
                <a:solidFill>
                  <a:srgbClr val="660066"/>
                </a:solidFill>
                <a:latin typeface="+mn-lt"/>
                <a:ea typeface="仿宋" panose="02010609060101010101" pitchFamily="49" charset="-122"/>
              </a:rPr>
              <a:t>c</a:t>
            </a:r>
            <a:r>
              <a:rPr lang="en-US" altLang="zh-CN" sz="1800" baseline="-25000" dirty="0">
                <a:solidFill>
                  <a:srgbClr val="660066"/>
                </a:solidFill>
                <a:latin typeface="+mn-lt"/>
                <a:ea typeface="仿宋" panose="02010609060101010101" pitchFamily="49" charset="-122"/>
                <a:sym typeface="Symbol" panose="05050102010706020507" pitchFamily="18" charset="2"/>
              </a:rPr>
              <a:t>0</a:t>
            </a:r>
            <a:r>
              <a:rPr lang="zh-CN" altLang="en-US" sz="1800" dirty="0">
                <a:solidFill>
                  <a:srgbClr val="660066"/>
                </a:solidFill>
                <a:latin typeface="+mn-lt"/>
                <a:ea typeface="仿宋" panose="02010609060101010101" pitchFamily="49" charset="-122"/>
              </a:rPr>
              <a:t>和</a:t>
            </a:r>
            <a:r>
              <a:rPr lang="en-US" altLang="zh-CN" sz="1800" i="1" dirty="0">
                <a:solidFill>
                  <a:srgbClr val="660066"/>
                </a:solidFill>
                <a:latin typeface="+mn-lt"/>
                <a:ea typeface="仿宋" panose="02010609060101010101" pitchFamily="49" charset="-122"/>
              </a:rPr>
              <a:t>I</a:t>
            </a:r>
            <a:r>
              <a:rPr lang="en-US" altLang="zh-CN" sz="1800" baseline="-25000" dirty="0">
                <a:solidFill>
                  <a:srgbClr val="660066"/>
                </a:solidFill>
                <a:latin typeface="+mn-lt"/>
                <a:ea typeface="仿宋" panose="02010609060101010101" pitchFamily="49" charset="-122"/>
              </a:rPr>
              <a:t>c</a:t>
            </a:r>
            <a:r>
              <a:rPr lang="en-US" altLang="zh-CN" sz="1800" baseline="-25000" dirty="0">
                <a:solidFill>
                  <a:srgbClr val="660066"/>
                </a:solidFill>
                <a:latin typeface="+mn-lt"/>
                <a:ea typeface="仿宋" panose="02010609060101010101" pitchFamily="49" charset="-122"/>
                <a:sym typeface="Symbol" panose="05050102010706020507" pitchFamily="18" charset="2"/>
              </a:rPr>
              <a:t>1</a:t>
            </a:r>
            <a:r>
              <a:rPr lang="zh-CN" altLang="en-US" sz="1800" dirty="0">
                <a:solidFill>
                  <a:srgbClr val="660066"/>
                </a:solidFill>
                <a:latin typeface="+mn-lt"/>
                <a:ea typeface="仿宋" panose="02010609060101010101" pitchFamily="49" charset="-122"/>
              </a:rPr>
              <a:t>又取决于</a:t>
            </a:r>
            <a:r>
              <a:rPr lang="en-US" altLang="zh-CN" sz="1800" i="1" dirty="0">
                <a:solidFill>
                  <a:srgbClr val="660066"/>
                </a:solidFill>
                <a:latin typeface="+mn-lt"/>
                <a:ea typeface="仿宋" panose="02010609060101010101" pitchFamily="49" charset="-122"/>
              </a:rPr>
              <a:t>i</a:t>
            </a:r>
            <a:r>
              <a:rPr lang="en-US" altLang="zh-CN" sz="1800" baseline="-25000" dirty="0">
                <a:solidFill>
                  <a:srgbClr val="660066"/>
                </a:solidFill>
                <a:latin typeface="+mn-lt"/>
                <a:ea typeface="仿宋" panose="02010609060101010101" pitchFamily="49" charset="-122"/>
              </a:rPr>
              <a:t>c</a:t>
            </a:r>
            <a:r>
              <a:rPr lang="zh-CN" altLang="en-US" sz="1800" dirty="0">
                <a:solidFill>
                  <a:srgbClr val="660066"/>
                </a:solidFill>
                <a:latin typeface="+mn-lt"/>
                <a:ea typeface="仿宋" panose="02010609060101010101" pitchFamily="49" charset="-122"/>
              </a:rPr>
              <a:t>的波形。所以必须掌握</a:t>
            </a:r>
            <a:r>
              <a:rPr lang="en-US" altLang="zh-CN" sz="1800" i="1" dirty="0">
                <a:solidFill>
                  <a:srgbClr val="660066"/>
                </a:solidFill>
                <a:latin typeface="+mn-lt"/>
                <a:ea typeface="仿宋" panose="02010609060101010101" pitchFamily="49" charset="-122"/>
              </a:rPr>
              <a:t>i</a:t>
            </a:r>
            <a:r>
              <a:rPr lang="en-US" altLang="zh-CN" sz="1800" baseline="-25000" dirty="0">
                <a:solidFill>
                  <a:srgbClr val="660066"/>
                </a:solidFill>
                <a:latin typeface="+mn-lt"/>
                <a:ea typeface="仿宋" panose="02010609060101010101" pitchFamily="49" charset="-122"/>
              </a:rPr>
              <a:t>C</a:t>
            </a:r>
            <a:r>
              <a:rPr lang="zh-CN" altLang="en-US" sz="1800" dirty="0">
                <a:solidFill>
                  <a:srgbClr val="660066"/>
                </a:solidFill>
                <a:latin typeface="+mn-lt"/>
                <a:ea typeface="仿宋" panose="02010609060101010101" pitchFamily="49" charset="-122"/>
              </a:rPr>
              <a:t>的工作情况。</a:t>
            </a:r>
          </a:p>
          <a:p>
            <a:pPr eaLnBrk="1" hangingPunct="1">
              <a:buFontTx/>
              <a:buNone/>
            </a:pPr>
            <a:r>
              <a:rPr lang="zh-CN" altLang="en-US" sz="1800" dirty="0">
                <a:solidFill>
                  <a:srgbClr val="660066"/>
                </a:solidFill>
                <a:latin typeface="+mn-lt"/>
                <a:ea typeface="仿宋" panose="02010609060101010101" pitchFamily="49" charset="-122"/>
              </a:rPr>
              <a:t>结合晶体管的内部特性和外部电路特性： </a:t>
            </a:r>
            <a:r>
              <a:rPr lang="zh-CN" altLang="en-US" sz="1800" dirty="0">
                <a:solidFill>
                  <a:schemeClr val="bg1"/>
                </a:solidFill>
                <a:latin typeface="+mn-lt"/>
                <a:ea typeface="仿宋" panose="02010609060101010101" pitchFamily="49" charset="-122"/>
              </a:rPr>
              <a:t>                   </a:t>
            </a:r>
          </a:p>
        </p:txBody>
      </p:sp>
      <p:sp>
        <p:nvSpPr>
          <p:cNvPr id="16388" name="Rectangle 3">
            <a:extLst>
              <a:ext uri="{FF2B5EF4-FFF2-40B4-BE49-F238E27FC236}">
                <a16:creationId xmlns:a16="http://schemas.microsoft.com/office/drawing/2014/main" id="{F223A645-FAD2-4C85-ACDD-815B422DFEC1}"/>
              </a:ext>
            </a:extLst>
          </p:cNvPr>
          <p:cNvSpPr>
            <a:spLocks noChangeArrowheads="1"/>
          </p:cNvSpPr>
          <p:nvPr/>
        </p:nvSpPr>
        <p:spPr bwMode="auto">
          <a:xfrm>
            <a:off x="4804569" y="1590607"/>
            <a:ext cx="180022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000" dirty="0">
                <a:solidFill>
                  <a:srgbClr val="CC3300"/>
                </a:solidFill>
                <a:latin typeface="+mn-lt"/>
                <a:ea typeface="仿宋" panose="02010609060101010101" pitchFamily="49" charset="-122"/>
              </a:rPr>
              <a:t>内部特性</a:t>
            </a:r>
          </a:p>
        </p:txBody>
      </p:sp>
      <p:sp>
        <p:nvSpPr>
          <p:cNvPr id="16389" name="Rectangle 3">
            <a:extLst>
              <a:ext uri="{FF2B5EF4-FFF2-40B4-BE49-F238E27FC236}">
                <a16:creationId xmlns:a16="http://schemas.microsoft.com/office/drawing/2014/main" id="{059AA660-81DF-496A-BBB5-1802B5967BCE}"/>
              </a:ext>
            </a:extLst>
          </p:cNvPr>
          <p:cNvSpPr>
            <a:spLocks noChangeArrowheads="1"/>
          </p:cNvSpPr>
          <p:nvPr/>
        </p:nvSpPr>
        <p:spPr bwMode="auto">
          <a:xfrm>
            <a:off x="4137025" y="2852738"/>
            <a:ext cx="49355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400" dirty="0">
                <a:solidFill>
                  <a:srgbClr val="0000FF"/>
                </a:solidFill>
                <a:latin typeface="+mn-lt"/>
                <a:ea typeface="仿宋" panose="02010609060101010101" pitchFamily="49" charset="-122"/>
              </a:rPr>
              <a:t>内、外特性的结合就是动态特性。</a:t>
            </a:r>
          </a:p>
        </p:txBody>
      </p:sp>
      <p:sp>
        <p:nvSpPr>
          <p:cNvPr id="16390" name="AutoShape 11">
            <a:extLst>
              <a:ext uri="{FF2B5EF4-FFF2-40B4-BE49-F238E27FC236}">
                <a16:creationId xmlns:a16="http://schemas.microsoft.com/office/drawing/2014/main" id="{90B9D36C-CABE-42E8-AEB6-E953499D7311}"/>
              </a:ext>
            </a:extLst>
          </p:cNvPr>
          <p:cNvSpPr>
            <a:spLocks/>
          </p:cNvSpPr>
          <p:nvPr/>
        </p:nvSpPr>
        <p:spPr bwMode="auto">
          <a:xfrm>
            <a:off x="3997325" y="2324100"/>
            <a:ext cx="144463" cy="609600"/>
          </a:xfrm>
          <a:prstGeom prst="rightBrace">
            <a:avLst>
              <a:gd name="adj1" fmla="val 35165"/>
              <a:gd name="adj2" fmla="val 50000"/>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1800" b="0">
              <a:latin typeface="+mn-lt"/>
              <a:ea typeface="仿宋" panose="02010609060101010101" pitchFamily="49" charset="-122"/>
            </a:endParaRPr>
          </a:p>
        </p:txBody>
      </p:sp>
      <p:sp>
        <p:nvSpPr>
          <p:cNvPr id="16391" name="Rectangle 3">
            <a:extLst>
              <a:ext uri="{FF2B5EF4-FFF2-40B4-BE49-F238E27FC236}">
                <a16:creationId xmlns:a16="http://schemas.microsoft.com/office/drawing/2014/main" id="{685C04DB-C5E4-4A77-AF9C-30C9E1289E26}"/>
              </a:ext>
            </a:extLst>
          </p:cNvPr>
          <p:cNvSpPr>
            <a:spLocks noChangeArrowheads="1"/>
          </p:cNvSpPr>
          <p:nvPr/>
        </p:nvSpPr>
        <p:spPr bwMode="auto">
          <a:xfrm>
            <a:off x="3950015" y="2391568"/>
            <a:ext cx="194468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000" dirty="0">
                <a:solidFill>
                  <a:srgbClr val="CC3300"/>
                </a:solidFill>
                <a:latin typeface="+mn-lt"/>
                <a:ea typeface="仿宋" panose="02010609060101010101" pitchFamily="49" charset="-122"/>
              </a:rPr>
              <a:t>外部特性</a:t>
            </a:r>
          </a:p>
        </p:txBody>
      </p:sp>
      <p:sp>
        <p:nvSpPr>
          <p:cNvPr id="16392" name="Rectangle 3">
            <a:extLst>
              <a:ext uri="{FF2B5EF4-FFF2-40B4-BE49-F238E27FC236}">
                <a16:creationId xmlns:a16="http://schemas.microsoft.com/office/drawing/2014/main" id="{520CB165-FC0F-4DC5-A5F1-7EC510FA6C36}"/>
              </a:ext>
            </a:extLst>
          </p:cNvPr>
          <p:cNvSpPr>
            <a:spLocks noChangeArrowheads="1"/>
          </p:cNvSpPr>
          <p:nvPr/>
        </p:nvSpPr>
        <p:spPr bwMode="auto">
          <a:xfrm>
            <a:off x="165815" y="3245712"/>
            <a:ext cx="8609013"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en-US" altLang="zh-CN" sz="2000" dirty="0">
                <a:solidFill>
                  <a:srgbClr val="660033"/>
                </a:solidFill>
                <a:latin typeface="+mn-lt"/>
                <a:ea typeface="仿宋" panose="02010609060101010101" pitchFamily="49" charset="-122"/>
              </a:rPr>
              <a:t>    </a:t>
            </a:r>
            <a:r>
              <a:rPr lang="zh-CN" altLang="en-US" sz="2000" dirty="0">
                <a:solidFill>
                  <a:srgbClr val="660033"/>
                </a:solidFill>
                <a:latin typeface="+mn-lt"/>
                <a:ea typeface="仿宋" panose="02010609060101010101" pitchFamily="49" charset="-122"/>
              </a:rPr>
              <a:t>内特性</a:t>
            </a:r>
            <a:r>
              <a:rPr lang="en-US" altLang="zh-CN" sz="2000" i="1" dirty="0">
                <a:solidFill>
                  <a:srgbClr val="660033"/>
                </a:solidFill>
                <a:latin typeface="+mn-lt"/>
                <a:ea typeface="仿宋" panose="02010609060101010101" pitchFamily="49" charset="-122"/>
              </a:rPr>
              <a:t>i</a:t>
            </a:r>
            <a:r>
              <a:rPr lang="en-US" altLang="zh-CN" sz="2000" baseline="-25000" dirty="0">
                <a:solidFill>
                  <a:srgbClr val="660066"/>
                </a:solidFill>
                <a:latin typeface="+mn-lt"/>
                <a:ea typeface="仿宋" panose="02010609060101010101" pitchFamily="49" charset="-122"/>
              </a:rPr>
              <a:t>C</a:t>
            </a:r>
            <a:r>
              <a:rPr lang="en-US" altLang="zh-CN" sz="2000" dirty="0">
                <a:solidFill>
                  <a:srgbClr val="660033"/>
                </a:solidFill>
                <a:latin typeface="+mn-lt"/>
                <a:ea typeface="仿宋" panose="02010609060101010101" pitchFamily="49" charset="-122"/>
              </a:rPr>
              <a:t>=</a:t>
            </a:r>
            <a:r>
              <a:rPr lang="en-US" altLang="zh-CN" sz="2000" i="1" dirty="0">
                <a:solidFill>
                  <a:srgbClr val="660033"/>
                </a:solidFill>
                <a:latin typeface="+mn-lt"/>
                <a:ea typeface="仿宋" panose="02010609060101010101" pitchFamily="49" charset="-122"/>
              </a:rPr>
              <a:t>f </a:t>
            </a:r>
            <a:r>
              <a:rPr lang="en-US" altLang="zh-CN" sz="2000" dirty="0">
                <a:solidFill>
                  <a:srgbClr val="660033"/>
                </a:solidFill>
                <a:latin typeface="+mn-lt"/>
                <a:ea typeface="仿宋" panose="02010609060101010101" pitchFamily="49" charset="-122"/>
              </a:rPr>
              <a:t>(</a:t>
            </a:r>
            <a:r>
              <a:rPr lang="en-US" altLang="zh-CN" sz="2000" i="1" dirty="0">
                <a:solidFill>
                  <a:srgbClr val="660033"/>
                </a:solidFill>
                <a:latin typeface="+mn-lt"/>
                <a:ea typeface="仿宋" panose="02010609060101010101" pitchFamily="49" charset="-122"/>
              </a:rPr>
              <a:t>v</a:t>
            </a:r>
            <a:r>
              <a:rPr lang="en-US" altLang="zh-CN" sz="2000" baseline="-25000" dirty="0">
                <a:solidFill>
                  <a:srgbClr val="660033"/>
                </a:solidFill>
                <a:latin typeface="+mn-lt"/>
                <a:ea typeface="仿宋" panose="02010609060101010101" pitchFamily="49" charset="-122"/>
              </a:rPr>
              <a:t>BE</a:t>
            </a:r>
            <a:r>
              <a:rPr lang="en-US" altLang="zh-CN" sz="2000" dirty="0">
                <a:solidFill>
                  <a:srgbClr val="660033"/>
                </a:solidFill>
                <a:latin typeface="+mn-lt"/>
                <a:ea typeface="仿宋" panose="02010609060101010101" pitchFamily="49" charset="-122"/>
              </a:rPr>
              <a:t>, </a:t>
            </a:r>
            <a:r>
              <a:rPr lang="en-US" altLang="zh-CN" sz="2000" i="1" dirty="0">
                <a:solidFill>
                  <a:srgbClr val="660033"/>
                </a:solidFill>
                <a:latin typeface="+mn-lt"/>
                <a:ea typeface="仿宋" panose="02010609060101010101" pitchFamily="49" charset="-122"/>
              </a:rPr>
              <a:t>v</a:t>
            </a:r>
            <a:r>
              <a:rPr lang="en-US" altLang="zh-CN" sz="2000" baseline="-25000" dirty="0">
                <a:solidFill>
                  <a:srgbClr val="660033"/>
                </a:solidFill>
                <a:latin typeface="+mn-lt"/>
                <a:ea typeface="仿宋" panose="02010609060101010101" pitchFamily="49" charset="-122"/>
              </a:rPr>
              <a:t>CE</a:t>
            </a:r>
            <a:r>
              <a:rPr lang="en-US" altLang="zh-CN" sz="2000" dirty="0">
                <a:solidFill>
                  <a:srgbClr val="660033"/>
                </a:solidFill>
                <a:latin typeface="+mn-lt"/>
                <a:ea typeface="仿宋" panose="02010609060101010101" pitchFamily="49" charset="-122"/>
              </a:rPr>
              <a:t>) </a:t>
            </a:r>
            <a:r>
              <a:rPr lang="zh-CN" altLang="en-US" sz="2000" dirty="0">
                <a:solidFill>
                  <a:srgbClr val="660033"/>
                </a:solidFill>
                <a:latin typeface="+mn-lt"/>
                <a:ea typeface="仿宋" panose="02010609060101010101" pitchFamily="49" charset="-122"/>
              </a:rPr>
              <a:t>是无负载情况下，把晶体管的</a:t>
            </a:r>
            <a:r>
              <a:rPr lang="en-US" altLang="zh-CN" sz="2000" i="1" dirty="0">
                <a:solidFill>
                  <a:srgbClr val="660033"/>
                </a:solidFill>
                <a:latin typeface="+mn-lt"/>
                <a:ea typeface="仿宋" panose="02010609060101010101" pitchFamily="49" charset="-122"/>
              </a:rPr>
              <a:t>v</a:t>
            </a:r>
            <a:r>
              <a:rPr lang="en-US" altLang="zh-CN" sz="2000" baseline="-25000" dirty="0">
                <a:solidFill>
                  <a:srgbClr val="660033"/>
                </a:solidFill>
                <a:latin typeface="+mn-lt"/>
                <a:ea typeface="仿宋" panose="02010609060101010101" pitchFamily="49" charset="-122"/>
              </a:rPr>
              <a:t>BE</a:t>
            </a:r>
            <a:r>
              <a:rPr lang="zh-CN" altLang="en-US" sz="2000" dirty="0">
                <a:solidFill>
                  <a:srgbClr val="660033"/>
                </a:solidFill>
                <a:latin typeface="+mn-lt"/>
                <a:ea typeface="仿宋" panose="02010609060101010101" pitchFamily="49" charset="-122"/>
              </a:rPr>
              <a:t>或</a:t>
            </a:r>
            <a:r>
              <a:rPr lang="en-US" altLang="zh-CN" sz="2000" i="1" dirty="0">
                <a:solidFill>
                  <a:srgbClr val="660033"/>
                </a:solidFill>
                <a:latin typeface="+mn-lt"/>
                <a:ea typeface="仿宋" panose="02010609060101010101" pitchFamily="49" charset="-122"/>
              </a:rPr>
              <a:t>v</a:t>
            </a:r>
            <a:r>
              <a:rPr lang="en-US" altLang="zh-CN" sz="2000" baseline="-25000" dirty="0">
                <a:solidFill>
                  <a:srgbClr val="660033"/>
                </a:solidFill>
                <a:latin typeface="+mn-lt"/>
                <a:ea typeface="仿宋" panose="02010609060101010101" pitchFamily="49" charset="-122"/>
              </a:rPr>
              <a:t>CE</a:t>
            </a:r>
            <a:r>
              <a:rPr lang="zh-CN" altLang="en-US" sz="2000" dirty="0">
                <a:solidFill>
                  <a:srgbClr val="660033"/>
                </a:solidFill>
                <a:latin typeface="+mn-lt"/>
                <a:ea typeface="仿宋" panose="02010609060101010101" pitchFamily="49" charset="-122"/>
              </a:rPr>
              <a:t> 之一作为参变量，另一个做变量，影响</a:t>
            </a:r>
            <a:r>
              <a:rPr lang="en-US" altLang="zh-CN" sz="2000" i="1" dirty="0">
                <a:solidFill>
                  <a:srgbClr val="660033"/>
                </a:solidFill>
                <a:latin typeface="+mn-lt"/>
                <a:ea typeface="仿宋" panose="02010609060101010101" pitchFamily="49" charset="-122"/>
              </a:rPr>
              <a:t>i</a:t>
            </a:r>
            <a:r>
              <a:rPr lang="en-US" altLang="zh-CN" sz="2000" baseline="-25000" dirty="0">
                <a:solidFill>
                  <a:srgbClr val="660066"/>
                </a:solidFill>
                <a:latin typeface="+mn-lt"/>
                <a:ea typeface="仿宋" panose="02010609060101010101" pitchFamily="49" charset="-122"/>
              </a:rPr>
              <a:t>C</a:t>
            </a:r>
            <a:r>
              <a:rPr lang="zh-CN" altLang="en-US" sz="2000" dirty="0">
                <a:solidFill>
                  <a:srgbClr val="660033"/>
                </a:solidFill>
                <a:latin typeface="+mn-lt"/>
                <a:ea typeface="仿宋" panose="02010609060101010101" pitchFamily="49" charset="-122"/>
              </a:rPr>
              <a:t> 的变化。</a:t>
            </a:r>
          </a:p>
          <a:p>
            <a:pPr eaLnBrk="1" hangingPunct="1">
              <a:buFontTx/>
              <a:buNone/>
            </a:pPr>
            <a:r>
              <a:rPr lang="zh-CN" altLang="en-US" sz="2000" dirty="0">
                <a:solidFill>
                  <a:srgbClr val="660033"/>
                </a:solidFill>
                <a:latin typeface="+mn-lt"/>
                <a:ea typeface="仿宋" panose="02010609060101010101" pitchFamily="49" charset="-122"/>
              </a:rPr>
              <a:t>    先看输出特性和转移特性</a:t>
            </a:r>
            <a:r>
              <a:rPr lang="en-US" altLang="zh-CN" sz="2000" dirty="0">
                <a:solidFill>
                  <a:srgbClr val="660033"/>
                </a:solidFill>
                <a:latin typeface="+mn-lt"/>
                <a:ea typeface="仿宋" panose="02010609060101010101" pitchFamily="49" charset="-122"/>
              </a:rPr>
              <a:t>(</a:t>
            </a:r>
            <a:r>
              <a:rPr lang="zh-CN" altLang="en-US" sz="2000" dirty="0">
                <a:solidFill>
                  <a:srgbClr val="660033"/>
                </a:solidFill>
                <a:latin typeface="+mn-lt"/>
                <a:ea typeface="仿宋" panose="02010609060101010101" pitchFamily="49" charset="-122"/>
              </a:rPr>
              <a:t>也是静态特性）。        </a:t>
            </a:r>
          </a:p>
        </p:txBody>
      </p:sp>
      <p:sp>
        <p:nvSpPr>
          <p:cNvPr id="16393" name="Text Box 5">
            <a:extLst>
              <a:ext uri="{FF2B5EF4-FFF2-40B4-BE49-F238E27FC236}">
                <a16:creationId xmlns:a16="http://schemas.microsoft.com/office/drawing/2014/main" id="{E836FBF3-A137-4D03-9976-1C905AD7862A}"/>
              </a:ext>
            </a:extLst>
          </p:cNvPr>
          <p:cNvSpPr txBox="1">
            <a:spLocks noChangeArrowheads="1"/>
          </p:cNvSpPr>
          <p:nvPr/>
        </p:nvSpPr>
        <p:spPr bwMode="auto">
          <a:xfrm>
            <a:off x="6000750" y="4645025"/>
            <a:ext cx="3071813"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000" dirty="0">
                <a:solidFill>
                  <a:srgbClr val="000099"/>
                </a:solidFill>
                <a:latin typeface="+mn-lt"/>
                <a:ea typeface="仿宋" panose="02010609060101010101" pitchFamily="49" charset="-122"/>
              </a:rPr>
              <a:t>胡见堂，谭博文，余德泉</a:t>
            </a:r>
            <a:r>
              <a:rPr lang="en-US" altLang="zh-CN" sz="2000" dirty="0">
                <a:solidFill>
                  <a:srgbClr val="000099"/>
                </a:solidFill>
                <a:latin typeface="+mn-lt"/>
                <a:ea typeface="仿宋" panose="02010609060101010101" pitchFamily="49" charset="-122"/>
              </a:rPr>
              <a:t>. </a:t>
            </a:r>
            <a:r>
              <a:rPr lang="zh-CN" altLang="en-US" sz="2000" dirty="0">
                <a:solidFill>
                  <a:srgbClr val="000099"/>
                </a:solidFill>
                <a:latin typeface="+mn-lt"/>
                <a:ea typeface="仿宋" panose="02010609060101010101" pitchFamily="49" charset="-122"/>
              </a:rPr>
              <a:t>固态高频电路</a:t>
            </a:r>
            <a:r>
              <a:rPr lang="en-US" altLang="zh-CN" sz="2000" dirty="0">
                <a:solidFill>
                  <a:srgbClr val="000099"/>
                </a:solidFill>
                <a:latin typeface="+mn-lt"/>
                <a:ea typeface="仿宋" panose="02010609060101010101" pitchFamily="49" charset="-122"/>
              </a:rPr>
              <a:t>(</a:t>
            </a:r>
            <a:r>
              <a:rPr lang="zh-CN" altLang="en-US" sz="2000" dirty="0">
                <a:solidFill>
                  <a:srgbClr val="000099"/>
                </a:solidFill>
                <a:latin typeface="+mn-lt"/>
                <a:ea typeface="仿宋" panose="02010609060101010101" pitchFamily="49" charset="-122"/>
              </a:rPr>
              <a:t>第</a:t>
            </a:r>
            <a:r>
              <a:rPr lang="en-US" altLang="zh-CN" sz="2000" dirty="0">
                <a:solidFill>
                  <a:srgbClr val="000099"/>
                </a:solidFill>
                <a:latin typeface="+mn-lt"/>
                <a:ea typeface="仿宋" panose="02010609060101010101" pitchFamily="49" charset="-122"/>
              </a:rPr>
              <a:t>2</a:t>
            </a:r>
            <a:r>
              <a:rPr lang="zh-CN" altLang="en-US" sz="2000" dirty="0">
                <a:solidFill>
                  <a:srgbClr val="000099"/>
                </a:solidFill>
                <a:latin typeface="+mn-lt"/>
                <a:ea typeface="仿宋" panose="02010609060101010101" pitchFamily="49" charset="-122"/>
              </a:rPr>
              <a:t>版</a:t>
            </a:r>
            <a:r>
              <a:rPr lang="en-US" altLang="zh-CN" sz="2000" dirty="0">
                <a:solidFill>
                  <a:srgbClr val="000099"/>
                </a:solidFill>
                <a:latin typeface="+mn-lt"/>
                <a:ea typeface="仿宋" panose="02010609060101010101" pitchFamily="49" charset="-122"/>
              </a:rPr>
              <a:t>). </a:t>
            </a:r>
            <a:r>
              <a:rPr lang="zh-CN" altLang="en-US" sz="2000" dirty="0">
                <a:solidFill>
                  <a:srgbClr val="000099"/>
                </a:solidFill>
                <a:latin typeface="+mn-lt"/>
                <a:ea typeface="仿宋" panose="02010609060101010101" pitchFamily="49" charset="-122"/>
              </a:rPr>
              <a:t>长沙：国防科技大学出版社</a:t>
            </a:r>
            <a:r>
              <a:rPr lang="en-US" altLang="zh-CN" sz="2000" dirty="0">
                <a:solidFill>
                  <a:srgbClr val="000099"/>
                </a:solidFill>
                <a:latin typeface="+mn-lt"/>
                <a:ea typeface="仿宋" panose="02010609060101010101" pitchFamily="49" charset="-122"/>
              </a:rPr>
              <a:t>,1999.</a:t>
            </a:r>
            <a:endParaRPr lang="zh-CN" altLang="en-US" sz="2000" dirty="0">
              <a:solidFill>
                <a:srgbClr val="000099"/>
              </a:solidFill>
              <a:latin typeface="+mn-lt"/>
              <a:ea typeface="仿宋" panose="02010609060101010101" pitchFamily="49" charset="-122"/>
            </a:endParaRPr>
          </a:p>
        </p:txBody>
      </p:sp>
      <p:graphicFrame>
        <p:nvGraphicFramePr>
          <p:cNvPr id="16395" name="Object 13">
            <a:extLst>
              <a:ext uri="{FF2B5EF4-FFF2-40B4-BE49-F238E27FC236}">
                <a16:creationId xmlns:a16="http://schemas.microsoft.com/office/drawing/2014/main" id="{E0BC9160-64DA-4A3F-920D-E136AC707B7E}"/>
              </a:ext>
            </a:extLst>
          </p:cNvPr>
          <p:cNvGraphicFramePr>
            <a:graphicFrameLocks noChangeAspect="1"/>
          </p:cNvGraphicFramePr>
          <p:nvPr>
            <p:extLst>
              <p:ext uri="{D42A27DB-BD31-4B8C-83A1-F6EECF244321}">
                <p14:modId xmlns:p14="http://schemas.microsoft.com/office/powerpoint/2010/main" val="1307935154"/>
              </p:ext>
            </p:extLst>
          </p:nvPr>
        </p:nvGraphicFramePr>
        <p:xfrm>
          <a:off x="2915816" y="1634264"/>
          <a:ext cx="1808163" cy="415925"/>
        </p:xfrm>
        <a:graphic>
          <a:graphicData uri="http://schemas.openxmlformats.org/presentationml/2006/ole">
            <mc:AlternateContent xmlns:mc="http://schemas.openxmlformats.org/markup-compatibility/2006">
              <mc:Choice xmlns:v="urn:schemas-microsoft-com:vml" Requires="v">
                <p:oleObj spid="_x0000_s17160" name="Equation" r:id="rId4" imgW="1074316" imgH="236010" progId="Equation.DSMT4">
                  <p:embed/>
                </p:oleObj>
              </mc:Choice>
              <mc:Fallback>
                <p:oleObj name="Equation" r:id="rId4" imgW="1074316" imgH="236010" progId="Equation.DSMT4">
                  <p:embed/>
                  <p:pic>
                    <p:nvPicPr>
                      <p:cNvPr id="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5816" y="1634264"/>
                        <a:ext cx="1808163" cy="4159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 name="图片 2">
            <a:extLst>
              <a:ext uri="{FF2B5EF4-FFF2-40B4-BE49-F238E27FC236}">
                <a16:creationId xmlns:a16="http://schemas.microsoft.com/office/drawing/2014/main" id="{1E840FE3-12D5-4CFB-93B5-CB3E98CE40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5487" y="4331749"/>
            <a:ext cx="5279504" cy="2418054"/>
          </a:xfrm>
          <a:prstGeom prst="rect">
            <a:avLst/>
          </a:prstGeom>
        </p:spPr>
      </p:pic>
      <p:sp>
        <p:nvSpPr>
          <p:cNvPr id="22" name="Rectangle 3">
            <a:extLst>
              <a:ext uri="{FF2B5EF4-FFF2-40B4-BE49-F238E27FC236}">
                <a16:creationId xmlns:a16="http://schemas.microsoft.com/office/drawing/2014/main" id="{1C2EB22A-A618-4E8D-9CAD-E30D8A75C7AF}"/>
              </a:ext>
            </a:extLst>
          </p:cNvPr>
          <p:cNvSpPr>
            <a:spLocks noChangeArrowheads="1"/>
          </p:cNvSpPr>
          <p:nvPr/>
        </p:nvSpPr>
        <p:spPr bwMode="auto">
          <a:xfrm>
            <a:off x="2123728" y="4941168"/>
            <a:ext cx="138768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en-US" altLang="zh-CN" sz="2000" b="1" dirty="0">
                <a:solidFill>
                  <a:srgbClr val="00B050"/>
                </a:solidFill>
                <a:latin typeface="+mn-lt"/>
                <a:ea typeface="仿宋" panose="02010609060101010101" pitchFamily="49" charset="-122"/>
              </a:rPr>
              <a:t>P87 </a:t>
            </a:r>
            <a:r>
              <a:rPr lang="en-US" altLang="zh-CN" sz="2000" dirty="0">
                <a:solidFill>
                  <a:srgbClr val="FF0000"/>
                </a:solidFill>
                <a:latin typeface="+mn-lt"/>
                <a:ea typeface="仿宋" panose="02010609060101010101" pitchFamily="49" charset="-122"/>
              </a:rPr>
              <a:t>P86</a:t>
            </a:r>
            <a:endParaRPr lang="zh-CN" altLang="en-US" sz="2000" dirty="0">
              <a:solidFill>
                <a:srgbClr val="FF0000"/>
              </a:solidFill>
              <a:latin typeface="+mn-lt"/>
              <a:ea typeface="仿宋" panose="02010609060101010101" pitchFamily="49" charset="-122"/>
            </a:endParaRPr>
          </a:p>
        </p:txBody>
      </p:sp>
      <p:sp>
        <p:nvSpPr>
          <p:cNvPr id="16" name="Rectangle 2">
            <a:extLst>
              <a:ext uri="{FF2B5EF4-FFF2-40B4-BE49-F238E27FC236}">
                <a16:creationId xmlns:a16="http://schemas.microsoft.com/office/drawing/2014/main" id="{49FED2BC-374F-4CD4-BA95-236CEEDCDA06}"/>
              </a:ext>
            </a:extLst>
          </p:cNvPr>
          <p:cNvSpPr txBox="1">
            <a:spLocks noChangeArrowheads="1"/>
          </p:cNvSpPr>
          <p:nvPr/>
        </p:nvSpPr>
        <p:spPr bwMode="auto">
          <a:xfrm>
            <a:off x="876672" y="2141738"/>
            <a:ext cx="3695328" cy="859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r>
              <a:rPr lang="en-US" altLang="zh-CN" sz="2400" i="1" dirty="0">
                <a:solidFill>
                  <a:srgbClr val="000099"/>
                </a:solidFill>
                <a:latin typeface="+mn-lt"/>
                <a:ea typeface="仿宋" panose="02010609060101010101" pitchFamily="49" charset="-122"/>
              </a:rPr>
              <a:t>v</a:t>
            </a:r>
            <a:r>
              <a:rPr lang="en-US" altLang="zh-CN" sz="2400" baseline="-25000" dirty="0">
                <a:solidFill>
                  <a:srgbClr val="000099"/>
                </a:solidFill>
                <a:latin typeface="+mn-lt"/>
                <a:ea typeface="仿宋" panose="02010609060101010101" pitchFamily="49" charset="-122"/>
              </a:rPr>
              <a:t>BE </a:t>
            </a:r>
            <a:r>
              <a:rPr lang="en-US" altLang="zh-CN" sz="2400" b="1" kern="0" dirty="0">
                <a:solidFill>
                  <a:srgbClr val="000099"/>
                </a:solidFill>
                <a:latin typeface="+mn-lt"/>
                <a:ea typeface="仿宋" panose="02010609060101010101" pitchFamily="49" charset="-122"/>
              </a:rPr>
              <a:t>=</a:t>
            </a:r>
            <a:r>
              <a:rPr lang="en-US" altLang="zh-CN" sz="2400" i="1" dirty="0">
                <a:solidFill>
                  <a:srgbClr val="000099"/>
                </a:solidFill>
                <a:latin typeface="+mn-lt"/>
                <a:ea typeface="仿宋" panose="02010609060101010101" pitchFamily="49" charset="-122"/>
              </a:rPr>
              <a:t> V</a:t>
            </a:r>
            <a:r>
              <a:rPr lang="en-US" altLang="zh-CN" sz="2400" baseline="-25000" dirty="0">
                <a:solidFill>
                  <a:srgbClr val="000099"/>
                </a:solidFill>
                <a:latin typeface="+mn-lt"/>
                <a:ea typeface="仿宋" panose="02010609060101010101" pitchFamily="49" charset="-122"/>
              </a:rPr>
              <a:t>BB </a:t>
            </a:r>
            <a:r>
              <a:rPr lang="en-US" altLang="zh-CN" sz="2400" b="1" kern="0" dirty="0">
                <a:solidFill>
                  <a:srgbClr val="000099"/>
                </a:solidFill>
                <a:latin typeface="+mn-lt"/>
                <a:ea typeface="仿宋" panose="02010609060101010101" pitchFamily="49" charset="-122"/>
              </a:rPr>
              <a:t>+</a:t>
            </a:r>
            <a:r>
              <a:rPr lang="en-US" altLang="zh-CN" sz="2400" i="1" dirty="0">
                <a:solidFill>
                  <a:srgbClr val="000099"/>
                </a:solidFill>
                <a:latin typeface="+mn-lt"/>
                <a:ea typeface="仿宋" panose="02010609060101010101" pitchFamily="49" charset="-122"/>
              </a:rPr>
              <a:t>V</a:t>
            </a:r>
            <a:r>
              <a:rPr lang="en-US" altLang="zh-CN" sz="2400" baseline="-25000" dirty="0">
                <a:solidFill>
                  <a:srgbClr val="000099"/>
                </a:solidFill>
                <a:latin typeface="+mn-lt"/>
                <a:ea typeface="仿宋" panose="02010609060101010101" pitchFamily="49" charset="-122"/>
              </a:rPr>
              <a:t>bm</a:t>
            </a:r>
            <a:r>
              <a:rPr lang="en-US" altLang="zh-CN" sz="2400" b="1" kern="0" dirty="0">
                <a:solidFill>
                  <a:srgbClr val="000099"/>
                </a:solidFill>
                <a:latin typeface="Cambria Math" panose="02040503050406030204" pitchFamily="18" charset="0"/>
                <a:ea typeface="Cambria Math" panose="02040503050406030204" pitchFamily="18" charset="0"/>
              </a:rPr>
              <a:t>⋅</a:t>
            </a:r>
            <a:r>
              <a:rPr lang="en-US" altLang="zh-CN" sz="2400" b="1" kern="0" dirty="0">
                <a:solidFill>
                  <a:srgbClr val="000099"/>
                </a:solidFill>
                <a:latin typeface="+mn-lt"/>
                <a:ea typeface="仿宋" panose="02010609060101010101" pitchFamily="49" charset="-122"/>
              </a:rPr>
              <a:t>cos(</a:t>
            </a:r>
            <a:r>
              <a:rPr lang="en-US" altLang="zh-CN" sz="2400" b="1" i="1" kern="0" dirty="0">
                <a:solidFill>
                  <a:srgbClr val="000099"/>
                </a:solidFill>
                <a:latin typeface="+mn-lt"/>
                <a:ea typeface="仿宋" panose="02010609060101010101" pitchFamily="49" charset="-122"/>
                <a:sym typeface="Symbol" panose="05050102010706020507" pitchFamily="18" charset="2"/>
              </a:rPr>
              <a:t> t</a:t>
            </a:r>
            <a:r>
              <a:rPr lang="en-US" altLang="zh-CN" sz="2400" b="1" kern="0" dirty="0">
                <a:solidFill>
                  <a:srgbClr val="000099"/>
                </a:solidFill>
                <a:latin typeface="+mn-lt"/>
                <a:ea typeface="仿宋" panose="02010609060101010101" pitchFamily="49" charset="-122"/>
              </a:rPr>
              <a:t>)</a:t>
            </a:r>
          </a:p>
          <a:p>
            <a:pPr algn="l" eaLnBrk="1" hangingPunct="1"/>
            <a:r>
              <a:rPr lang="en-US" altLang="zh-CN" sz="2400" i="1" dirty="0">
                <a:solidFill>
                  <a:srgbClr val="000099"/>
                </a:solidFill>
                <a:latin typeface="+mn-lt"/>
                <a:ea typeface="仿宋" panose="02010609060101010101" pitchFamily="49" charset="-122"/>
              </a:rPr>
              <a:t>v</a:t>
            </a:r>
            <a:r>
              <a:rPr lang="en-US" altLang="zh-CN" sz="2400" baseline="-25000" dirty="0">
                <a:solidFill>
                  <a:srgbClr val="000099"/>
                </a:solidFill>
                <a:latin typeface="+mn-lt"/>
                <a:ea typeface="仿宋" panose="02010609060101010101" pitchFamily="49" charset="-122"/>
              </a:rPr>
              <a:t>CE </a:t>
            </a:r>
            <a:r>
              <a:rPr lang="en-US" altLang="zh-CN" sz="2400" b="1" kern="0" dirty="0">
                <a:solidFill>
                  <a:srgbClr val="000099"/>
                </a:solidFill>
                <a:latin typeface="+mn-lt"/>
                <a:ea typeface="仿宋" panose="02010609060101010101" pitchFamily="49" charset="-122"/>
              </a:rPr>
              <a:t>=</a:t>
            </a:r>
            <a:r>
              <a:rPr lang="en-US" altLang="zh-CN" sz="2400" i="1" dirty="0">
                <a:solidFill>
                  <a:srgbClr val="000099"/>
                </a:solidFill>
                <a:latin typeface="+mn-lt"/>
                <a:ea typeface="仿宋" panose="02010609060101010101" pitchFamily="49" charset="-122"/>
              </a:rPr>
              <a:t> V</a:t>
            </a:r>
            <a:r>
              <a:rPr lang="en-US" altLang="zh-CN" sz="2400" baseline="-25000" dirty="0">
                <a:solidFill>
                  <a:srgbClr val="000099"/>
                </a:solidFill>
                <a:latin typeface="+mn-lt"/>
                <a:ea typeface="仿宋" panose="02010609060101010101" pitchFamily="49" charset="-122"/>
              </a:rPr>
              <a:t>cc </a:t>
            </a:r>
            <a:r>
              <a:rPr lang="en-US" altLang="zh-CN" sz="2400" b="1" kern="0" dirty="0">
                <a:solidFill>
                  <a:srgbClr val="000099"/>
                </a:solidFill>
                <a:latin typeface="+mn-lt"/>
                <a:ea typeface="仿宋" panose="02010609060101010101" pitchFamily="49" charset="-122"/>
                <a:sym typeface="Symbol" panose="05050102010706020507" pitchFamily="18" charset="2"/>
              </a:rPr>
              <a:t></a:t>
            </a:r>
            <a:r>
              <a:rPr lang="en-US" altLang="zh-CN" sz="2400" i="1" dirty="0">
                <a:solidFill>
                  <a:srgbClr val="000099"/>
                </a:solidFill>
                <a:latin typeface="+mn-lt"/>
                <a:ea typeface="仿宋" panose="02010609060101010101" pitchFamily="49" charset="-122"/>
              </a:rPr>
              <a:t> V</a:t>
            </a:r>
            <a:r>
              <a:rPr lang="en-US" altLang="zh-CN" sz="2400" baseline="-25000" dirty="0">
                <a:solidFill>
                  <a:srgbClr val="000099"/>
                </a:solidFill>
                <a:latin typeface="+mn-lt"/>
                <a:ea typeface="仿宋" panose="02010609060101010101" pitchFamily="49" charset="-122"/>
              </a:rPr>
              <a:t>cm</a:t>
            </a:r>
            <a:r>
              <a:rPr lang="en-US" altLang="zh-CN" sz="2400" b="1" kern="0" dirty="0">
                <a:solidFill>
                  <a:srgbClr val="000099"/>
                </a:solidFill>
                <a:latin typeface="Cambria Math" panose="02040503050406030204" pitchFamily="18" charset="0"/>
                <a:ea typeface="Cambria Math" panose="02040503050406030204" pitchFamily="18" charset="0"/>
              </a:rPr>
              <a:t>⋅</a:t>
            </a:r>
            <a:r>
              <a:rPr lang="en-US" altLang="zh-CN" sz="2400" b="1" kern="0" dirty="0">
                <a:solidFill>
                  <a:srgbClr val="000099"/>
                </a:solidFill>
                <a:latin typeface="+mn-lt"/>
                <a:ea typeface="仿宋" panose="02010609060101010101" pitchFamily="49" charset="-122"/>
              </a:rPr>
              <a:t>cos(</a:t>
            </a:r>
            <a:r>
              <a:rPr lang="en-US" altLang="zh-CN" sz="2400" b="1" i="1" kern="0" dirty="0">
                <a:solidFill>
                  <a:srgbClr val="000099"/>
                </a:solidFill>
                <a:latin typeface="+mn-lt"/>
                <a:ea typeface="仿宋" panose="02010609060101010101" pitchFamily="49" charset="-122"/>
                <a:sym typeface="Symbol" panose="05050102010706020507" pitchFamily="18" charset="2"/>
              </a:rPr>
              <a:t> t</a:t>
            </a:r>
            <a:r>
              <a:rPr lang="en-US" altLang="zh-CN" sz="2400" b="1" kern="0" dirty="0">
                <a:solidFill>
                  <a:srgbClr val="000099"/>
                </a:solidFill>
                <a:latin typeface="+mn-lt"/>
                <a:ea typeface="仿宋" panose="02010609060101010101" pitchFamily="49" charset="-122"/>
              </a:rPr>
              <a:t>)</a:t>
            </a:r>
            <a:endParaRPr lang="zh-CN" altLang="en-US" sz="2400" b="1" kern="0" dirty="0">
              <a:solidFill>
                <a:srgbClr val="000099"/>
              </a:solidFill>
              <a:latin typeface="+mn-lt"/>
              <a:ea typeface="仿宋" panose="02010609060101010101" pitchFamily="49"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95FECE2A-B6C1-455E-BABB-3CD7F34CA97C}"/>
              </a:ext>
            </a:extLst>
          </p:cNvPr>
          <p:cNvSpPr>
            <a:spLocks noGrp="1" noChangeArrowheads="1"/>
          </p:cNvSpPr>
          <p:nvPr>
            <p:ph type="title" idx="4294967295"/>
          </p:nvPr>
        </p:nvSpPr>
        <p:spPr>
          <a:xfrm>
            <a:off x="249113" y="160337"/>
            <a:ext cx="8804400" cy="381000"/>
          </a:xfrm>
        </p:spPr>
        <p:txBody>
          <a:bodyPr/>
          <a:lstStyle/>
          <a:p>
            <a:pPr algn="l" eaLnBrk="1" hangingPunct="1"/>
            <a:r>
              <a:rPr lang="en-US" altLang="zh-CN" sz="2400" b="1" dirty="0">
                <a:solidFill>
                  <a:srgbClr val="0000FF"/>
                </a:solidFill>
                <a:latin typeface="+mn-lt"/>
                <a:ea typeface="仿宋" panose="02010609060101010101" pitchFamily="49" charset="-122"/>
              </a:rPr>
              <a:t>3.2.1</a:t>
            </a:r>
            <a:r>
              <a:rPr lang="zh-CN" altLang="en-US" sz="2400" b="1" dirty="0">
                <a:solidFill>
                  <a:srgbClr val="0000FF"/>
                </a:solidFill>
                <a:latin typeface="+mn-lt"/>
                <a:ea typeface="仿宋" panose="02010609060101010101" pitchFamily="49" charset="-122"/>
              </a:rPr>
              <a:t>  高频功放的动态特性        </a:t>
            </a:r>
            <a:r>
              <a:rPr lang="en-US" altLang="zh-CN" sz="2400" b="1" i="1" dirty="0">
                <a:solidFill>
                  <a:srgbClr val="0000FF"/>
                </a:solidFill>
                <a:latin typeface="+mn-lt"/>
                <a:ea typeface="仿宋" panose="02010609060101010101" pitchFamily="49" charset="-122"/>
              </a:rPr>
              <a:t>i</a:t>
            </a:r>
            <a:r>
              <a:rPr lang="en-US" altLang="zh-CN" sz="2400" b="1" baseline="-25000" dirty="0">
                <a:solidFill>
                  <a:srgbClr val="0000FF"/>
                </a:solidFill>
                <a:latin typeface="+mn-lt"/>
                <a:ea typeface="仿宋" panose="02010609060101010101" pitchFamily="49" charset="-122"/>
              </a:rPr>
              <a:t>C</a:t>
            </a:r>
            <a:r>
              <a:rPr lang="zh-CN" altLang="en-US" sz="2400" b="1" dirty="0">
                <a:solidFill>
                  <a:srgbClr val="0000FF"/>
                </a:solidFill>
                <a:latin typeface="+mn-lt"/>
                <a:ea typeface="仿宋" panose="02010609060101010101" pitchFamily="49" charset="-122"/>
              </a:rPr>
              <a:t>与</a:t>
            </a:r>
            <a:r>
              <a:rPr lang="en-US" altLang="zh-CN" sz="2400" b="1" i="1" dirty="0">
                <a:solidFill>
                  <a:srgbClr val="0000FF"/>
                </a:solidFill>
                <a:latin typeface="+mn-lt"/>
                <a:ea typeface="仿宋" panose="02010609060101010101" pitchFamily="49" charset="-122"/>
              </a:rPr>
              <a:t>v</a:t>
            </a:r>
            <a:r>
              <a:rPr lang="en-US" altLang="zh-CN" sz="2400" baseline="-25000" dirty="0">
                <a:solidFill>
                  <a:srgbClr val="0000FF"/>
                </a:solidFill>
                <a:latin typeface="+mn-lt"/>
                <a:ea typeface="仿宋" panose="02010609060101010101" pitchFamily="49" charset="-122"/>
              </a:rPr>
              <a:t>CE</a:t>
            </a:r>
            <a:r>
              <a:rPr lang="zh-CN" altLang="en-US" sz="2400" b="1" dirty="0">
                <a:solidFill>
                  <a:srgbClr val="0000FF"/>
                </a:solidFill>
                <a:latin typeface="+mn-lt"/>
                <a:ea typeface="仿宋" panose="02010609060101010101" pitchFamily="49" charset="-122"/>
              </a:rPr>
              <a:t>之间的关系  </a:t>
            </a:r>
            <a:r>
              <a:rPr lang="en-US" altLang="zh-CN" sz="2400" b="1" dirty="0">
                <a:solidFill>
                  <a:srgbClr val="FF0000"/>
                </a:solidFill>
                <a:latin typeface="+mn-lt"/>
                <a:ea typeface="仿宋" panose="02010609060101010101" pitchFamily="49" charset="-122"/>
              </a:rPr>
              <a:t>P89</a:t>
            </a:r>
            <a:r>
              <a:rPr lang="en-US" altLang="zh-CN" sz="2400" b="1" dirty="0">
                <a:solidFill>
                  <a:srgbClr val="0000FF"/>
                </a:solidFill>
                <a:latin typeface="+mn-lt"/>
                <a:ea typeface="仿宋" panose="02010609060101010101" pitchFamily="49" charset="-122"/>
              </a:rPr>
              <a:t>  P95</a:t>
            </a:r>
            <a:endParaRPr lang="zh-CN" altLang="en-US" sz="2400" b="1" dirty="0">
              <a:solidFill>
                <a:srgbClr val="0000FF"/>
              </a:solidFill>
              <a:latin typeface="+mn-lt"/>
              <a:ea typeface="仿宋" panose="02010609060101010101" pitchFamily="49" charset="-122"/>
            </a:endParaRPr>
          </a:p>
        </p:txBody>
      </p:sp>
      <p:sp>
        <p:nvSpPr>
          <p:cNvPr id="18435" name="Rectangle 3">
            <a:extLst>
              <a:ext uri="{FF2B5EF4-FFF2-40B4-BE49-F238E27FC236}">
                <a16:creationId xmlns:a16="http://schemas.microsoft.com/office/drawing/2014/main" id="{A3078B77-D582-4F90-8506-7DDD74C51EE7}"/>
              </a:ext>
            </a:extLst>
          </p:cNvPr>
          <p:cNvSpPr>
            <a:spLocks noChangeArrowheads="1"/>
          </p:cNvSpPr>
          <p:nvPr/>
        </p:nvSpPr>
        <p:spPr bwMode="auto">
          <a:xfrm>
            <a:off x="179388" y="1268413"/>
            <a:ext cx="4897437"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000" dirty="0">
                <a:solidFill>
                  <a:srgbClr val="660066"/>
                </a:solidFill>
                <a:latin typeface="+mn-lt"/>
                <a:ea typeface="仿宋" panose="02010609060101010101" pitchFamily="49" charset="-122"/>
              </a:rPr>
              <a:t>    先求输出特性曲线中的动态特性：</a:t>
            </a:r>
          </a:p>
        </p:txBody>
      </p:sp>
      <p:sp>
        <p:nvSpPr>
          <p:cNvPr id="18436" name="Text Box 7">
            <a:extLst>
              <a:ext uri="{FF2B5EF4-FFF2-40B4-BE49-F238E27FC236}">
                <a16:creationId xmlns:a16="http://schemas.microsoft.com/office/drawing/2014/main" id="{90F78C28-CBA0-42F7-88DB-DCDD6AE0B721}"/>
              </a:ext>
            </a:extLst>
          </p:cNvPr>
          <p:cNvSpPr txBox="1">
            <a:spLocks noChangeArrowheads="1"/>
          </p:cNvSpPr>
          <p:nvPr/>
        </p:nvSpPr>
        <p:spPr bwMode="auto">
          <a:xfrm>
            <a:off x="179388" y="549275"/>
            <a:ext cx="596423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kumimoji="0" lang="zh-CN" altLang="en-US" sz="2000" dirty="0">
                <a:solidFill>
                  <a:srgbClr val="660066"/>
                </a:solidFill>
                <a:latin typeface="+mn-lt"/>
                <a:ea typeface="仿宋" panose="02010609060101010101" pitchFamily="49" charset="-122"/>
              </a:rPr>
              <a:t>在输出特性中，饱和区 </a:t>
            </a:r>
            <a:r>
              <a:rPr kumimoji="0" lang="en-US" altLang="zh-CN" sz="2000" i="1" dirty="0">
                <a:solidFill>
                  <a:srgbClr val="660066"/>
                </a:solidFill>
                <a:latin typeface="+mn-lt"/>
                <a:ea typeface="仿宋" panose="02010609060101010101" pitchFamily="49" charset="-122"/>
              </a:rPr>
              <a:t>i</a:t>
            </a:r>
            <a:r>
              <a:rPr kumimoji="0" lang="en-US" altLang="zh-CN" sz="2000" baseline="-25000" dirty="0">
                <a:solidFill>
                  <a:srgbClr val="660066"/>
                </a:solidFill>
                <a:latin typeface="+mn-lt"/>
                <a:ea typeface="仿宋" panose="02010609060101010101" pitchFamily="49" charset="-122"/>
              </a:rPr>
              <a:t>C </a:t>
            </a:r>
            <a:r>
              <a:rPr kumimoji="0" lang="zh-CN" altLang="en-US" sz="2000" dirty="0">
                <a:solidFill>
                  <a:srgbClr val="660066"/>
                </a:solidFill>
                <a:latin typeface="+mn-lt"/>
                <a:ea typeface="仿宋" panose="02010609060101010101" pitchFamily="49" charset="-122"/>
              </a:rPr>
              <a:t>只随</a:t>
            </a:r>
            <a:r>
              <a:rPr kumimoji="0" lang="en-US" altLang="zh-CN" sz="2000" i="1" dirty="0">
                <a:solidFill>
                  <a:srgbClr val="660066"/>
                </a:solidFill>
                <a:latin typeface="+mn-lt"/>
                <a:ea typeface="仿宋" panose="02010609060101010101" pitchFamily="49" charset="-122"/>
              </a:rPr>
              <a:t>v</a:t>
            </a:r>
            <a:r>
              <a:rPr kumimoji="0" lang="en-US" altLang="zh-CN" sz="2000" baseline="-25000" dirty="0">
                <a:solidFill>
                  <a:srgbClr val="660066"/>
                </a:solidFill>
                <a:latin typeface="+mn-lt"/>
                <a:ea typeface="仿宋" panose="02010609060101010101" pitchFamily="49" charset="-122"/>
              </a:rPr>
              <a:t>CE</a:t>
            </a:r>
            <a:r>
              <a:rPr kumimoji="0" lang="zh-CN" altLang="en-US" sz="2000" dirty="0">
                <a:solidFill>
                  <a:srgbClr val="660066"/>
                </a:solidFill>
                <a:latin typeface="+mn-lt"/>
                <a:ea typeface="仿宋" panose="02010609060101010101" pitchFamily="49" charset="-122"/>
              </a:rPr>
              <a:t>变化，和 </a:t>
            </a:r>
            <a:r>
              <a:rPr kumimoji="0" lang="en-US" altLang="zh-CN" sz="2000" i="1" dirty="0">
                <a:solidFill>
                  <a:srgbClr val="660066"/>
                </a:solidFill>
                <a:latin typeface="+mn-lt"/>
                <a:ea typeface="仿宋" panose="02010609060101010101" pitchFamily="49" charset="-122"/>
              </a:rPr>
              <a:t>v</a:t>
            </a:r>
            <a:r>
              <a:rPr kumimoji="0" lang="en-US" altLang="zh-CN" sz="2000" baseline="-25000" dirty="0">
                <a:solidFill>
                  <a:srgbClr val="660066"/>
                </a:solidFill>
                <a:latin typeface="+mn-lt"/>
                <a:ea typeface="仿宋" panose="02010609060101010101" pitchFamily="49" charset="-122"/>
              </a:rPr>
              <a:t>BE</a:t>
            </a:r>
            <a:r>
              <a:rPr kumimoji="0" lang="zh-CN" altLang="en-US" sz="2000" dirty="0">
                <a:solidFill>
                  <a:srgbClr val="660066"/>
                </a:solidFill>
                <a:latin typeface="+mn-lt"/>
                <a:ea typeface="仿宋" panose="02010609060101010101" pitchFamily="49" charset="-122"/>
              </a:rPr>
              <a:t>无关；</a:t>
            </a:r>
          </a:p>
          <a:p>
            <a:pPr eaLnBrk="1" hangingPunct="1">
              <a:buFontTx/>
              <a:buNone/>
            </a:pPr>
            <a:r>
              <a:rPr kumimoji="0" lang="zh-CN" altLang="en-US" sz="2000" dirty="0">
                <a:solidFill>
                  <a:srgbClr val="660066"/>
                </a:solidFill>
                <a:latin typeface="+mn-lt"/>
                <a:ea typeface="仿宋" panose="02010609060101010101" pitchFamily="49" charset="-122"/>
              </a:rPr>
              <a:t>在转移特性中，</a:t>
            </a:r>
            <a:r>
              <a:rPr kumimoji="0" lang="en-US" altLang="zh-CN" sz="2000" i="1" dirty="0">
                <a:solidFill>
                  <a:srgbClr val="660066"/>
                </a:solidFill>
                <a:latin typeface="+mn-lt"/>
                <a:ea typeface="仿宋" panose="02010609060101010101" pitchFamily="49" charset="-122"/>
              </a:rPr>
              <a:t>i</a:t>
            </a:r>
            <a:r>
              <a:rPr kumimoji="0" lang="en-US" altLang="zh-CN" sz="2000" baseline="-25000" dirty="0">
                <a:solidFill>
                  <a:srgbClr val="660066"/>
                </a:solidFill>
                <a:latin typeface="+mn-lt"/>
                <a:ea typeface="仿宋" panose="02010609060101010101" pitchFamily="49" charset="-122"/>
              </a:rPr>
              <a:t>C</a:t>
            </a:r>
            <a:r>
              <a:rPr kumimoji="0" lang="zh-CN" altLang="en-US" sz="2000" dirty="0">
                <a:solidFill>
                  <a:srgbClr val="660066"/>
                </a:solidFill>
                <a:latin typeface="+mn-lt"/>
                <a:ea typeface="仿宋" panose="02010609060101010101" pitchFamily="49" charset="-122"/>
              </a:rPr>
              <a:t>只随</a:t>
            </a:r>
            <a:r>
              <a:rPr kumimoji="0" lang="en-US" altLang="zh-CN" sz="2000" i="1" dirty="0">
                <a:solidFill>
                  <a:srgbClr val="660066"/>
                </a:solidFill>
                <a:latin typeface="+mn-lt"/>
                <a:ea typeface="仿宋" panose="02010609060101010101" pitchFamily="49" charset="-122"/>
              </a:rPr>
              <a:t>v</a:t>
            </a:r>
            <a:r>
              <a:rPr kumimoji="0" lang="en-US" altLang="zh-CN" sz="2000" baseline="-25000" dirty="0">
                <a:solidFill>
                  <a:srgbClr val="660066"/>
                </a:solidFill>
                <a:latin typeface="+mn-lt"/>
                <a:ea typeface="仿宋" panose="02010609060101010101" pitchFamily="49" charset="-122"/>
              </a:rPr>
              <a:t>BE</a:t>
            </a:r>
            <a:r>
              <a:rPr kumimoji="0" lang="zh-CN" altLang="en-US" sz="2000" dirty="0">
                <a:solidFill>
                  <a:srgbClr val="660066"/>
                </a:solidFill>
                <a:latin typeface="+mn-lt"/>
                <a:ea typeface="仿宋" panose="02010609060101010101" pitchFamily="49" charset="-122"/>
              </a:rPr>
              <a:t>变化，和 </a:t>
            </a:r>
            <a:r>
              <a:rPr kumimoji="0" lang="en-US" altLang="zh-CN" sz="2000" i="1" dirty="0">
                <a:solidFill>
                  <a:srgbClr val="660066"/>
                </a:solidFill>
                <a:latin typeface="+mn-lt"/>
                <a:ea typeface="仿宋" panose="02010609060101010101" pitchFamily="49" charset="-122"/>
              </a:rPr>
              <a:t>v</a:t>
            </a:r>
            <a:r>
              <a:rPr kumimoji="0" lang="en-US" altLang="zh-CN" sz="2000" baseline="-25000" dirty="0">
                <a:solidFill>
                  <a:srgbClr val="660066"/>
                </a:solidFill>
                <a:latin typeface="+mn-lt"/>
                <a:ea typeface="仿宋" panose="02010609060101010101" pitchFamily="49" charset="-122"/>
              </a:rPr>
              <a:t>CE</a:t>
            </a:r>
            <a:r>
              <a:rPr kumimoji="0" lang="zh-CN" altLang="en-US" sz="2000" dirty="0">
                <a:solidFill>
                  <a:srgbClr val="660066"/>
                </a:solidFill>
                <a:latin typeface="+mn-lt"/>
                <a:ea typeface="仿宋" panose="02010609060101010101" pitchFamily="49" charset="-122"/>
              </a:rPr>
              <a:t>无关。</a:t>
            </a:r>
            <a:endParaRPr kumimoji="0" lang="zh-CN" altLang="en-US" sz="2000" b="0" dirty="0">
              <a:solidFill>
                <a:srgbClr val="660066"/>
              </a:solidFill>
              <a:latin typeface="+mn-lt"/>
              <a:ea typeface="仿宋" panose="02010609060101010101" pitchFamily="49" charset="-122"/>
            </a:endParaRPr>
          </a:p>
        </p:txBody>
      </p:sp>
      <p:sp>
        <p:nvSpPr>
          <p:cNvPr id="18437" name="Rectangle 3">
            <a:extLst>
              <a:ext uri="{FF2B5EF4-FFF2-40B4-BE49-F238E27FC236}">
                <a16:creationId xmlns:a16="http://schemas.microsoft.com/office/drawing/2014/main" id="{301490C2-2651-479A-B40D-C202DB928893}"/>
              </a:ext>
            </a:extLst>
          </p:cNvPr>
          <p:cNvSpPr>
            <a:spLocks noChangeArrowheads="1"/>
          </p:cNvSpPr>
          <p:nvPr/>
        </p:nvSpPr>
        <p:spPr bwMode="auto">
          <a:xfrm>
            <a:off x="500063" y="2928938"/>
            <a:ext cx="28797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000">
                <a:solidFill>
                  <a:srgbClr val="660066"/>
                </a:solidFill>
                <a:latin typeface="+mn-lt"/>
                <a:ea typeface="仿宋" panose="02010609060101010101" pitchFamily="49" charset="-122"/>
              </a:rPr>
              <a:t>由式</a:t>
            </a:r>
            <a:r>
              <a:rPr lang="en-US" altLang="zh-CN" sz="2000">
                <a:solidFill>
                  <a:srgbClr val="660066"/>
                </a:solidFill>
                <a:latin typeface="+mn-lt"/>
                <a:ea typeface="仿宋" panose="02010609060101010101" pitchFamily="49" charset="-122"/>
              </a:rPr>
              <a:t>(1)</a:t>
            </a:r>
            <a:r>
              <a:rPr lang="zh-CN" altLang="en-US" sz="2000">
                <a:solidFill>
                  <a:srgbClr val="660066"/>
                </a:solidFill>
                <a:latin typeface="+mn-lt"/>
                <a:ea typeface="仿宋" panose="02010609060101010101" pitchFamily="49" charset="-122"/>
              </a:rPr>
              <a:t>、式</a:t>
            </a:r>
            <a:r>
              <a:rPr lang="en-US" altLang="zh-CN" sz="2000">
                <a:solidFill>
                  <a:srgbClr val="660066"/>
                </a:solidFill>
                <a:latin typeface="+mn-lt"/>
                <a:ea typeface="仿宋" panose="02010609060101010101" pitchFamily="49" charset="-122"/>
              </a:rPr>
              <a:t>(2)</a:t>
            </a:r>
            <a:r>
              <a:rPr lang="zh-CN" altLang="en-US" sz="2000">
                <a:solidFill>
                  <a:srgbClr val="660066"/>
                </a:solidFill>
                <a:latin typeface="+mn-lt"/>
                <a:ea typeface="仿宋" panose="02010609060101010101" pitchFamily="49" charset="-122"/>
              </a:rPr>
              <a:t>求出：</a:t>
            </a:r>
          </a:p>
        </p:txBody>
      </p:sp>
      <p:sp>
        <p:nvSpPr>
          <p:cNvPr id="18438" name="Rectangle 3">
            <a:extLst>
              <a:ext uri="{FF2B5EF4-FFF2-40B4-BE49-F238E27FC236}">
                <a16:creationId xmlns:a16="http://schemas.microsoft.com/office/drawing/2014/main" id="{5AE297FF-B47C-4C11-8099-DBE25B6F770E}"/>
              </a:ext>
            </a:extLst>
          </p:cNvPr>
          <p:cNvSpPr>
            <a:spLocks noChangeArrowheads="1"/>
          </p:cNvSpPr>
          <p:nvPr/>
        </p:nvSpPr>
        <p:spPr bwMode="auto">
          <a:xfrm>
            <a:off x="4839736" y="2341563"/>
            <a:ext cx="3234354"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en-US" altLang="zh-CN" sz="2000" i="1" dirty="0">
                <a:solidFill>
                  <a:srgbClr val="660066"/>
                </a:solidFill>
                <a:latin typeface="+mn-lt"/>
                <a:ea typeface="仿宋" panose="02010609060101010101" pitchFamily="49" charset="-122"/>
              </a:rPr>
              <a:t>g</a:t>
            </a:r>
            <a:r>
              <a:rPr lang="en-US" altLang="zh-CN" sz="2000" baseline="-25000" dirty="0">
                <a:solidFill>
                  <a:srgbClr val="660066"/>
                </a:solidFill>
                <a:latin typeface="+mn-lt"/>
                <a:ea typeface="仿宋" panose="02010609060101010101" pitchFamily="49" charset="-122"/>
              </a:rPr>
              <a:t>c</a:t>
            </a:r>
            <a:r>
              <a:rPr lang="zh-CN" altLang="en-US" sz="2000" dirty="0">
                <a:solidFill>
                  <a:srgbClr val="660066"/>
                </a:solidFill>
                <a:latin typeface="+mn-lt"/>
                <a:ea typeface="仿宋" panose="02010609060101010101" pitchFamily="49" charset="-122"/>
              </a:rPr>
              <a:t>为转移特性斜率</a:t>
            </a:r>
          </a:p>
        </p:txBody>
      </p:sp>
      <p:sp>
        <p:nvSpPr>
          <p:cNvPr id="18439" name="AutoShape 11">
            <a:extLst>
              <a:ext uri="{FF2B5EF4-FFF2-40B4-BE49-F238E27FC236}">
                <a16:creationId xmlns:a16="http://schemas.microsoft.com/office/drawing/2014/main" id="{8CB042BF-1D51-4BEA-AFE9-B91BD9B6BDE9}"/>
              </a:ext>
            </a:extLst>
          </p:cNvPr>
          <p:cNvSpPr>
            <a:spLocks/>
          </p:cNvSpPr>
          <p:nvPr/>
        </p:nvSpPr>
        <p:spPr bwMode="auto">
          <a:xfrm>
            <a:off x="5072063" y="1714500"/>
            <a:ext cx="142875" cy="571500"/>
          </a:xfrm>
          <a:prstGeom prst="rightBrace">
            <a:avLst>
              <a:gd name="adj1" fmla="val 29407"/>
              <a:gd name="adj2" fmla="val 50000"/>
            </a:avLst>
          </a:prstGeom>
          <a:noFill/>
          <a:ln w="2222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000" b="0">
              <a:solidFill>
                <a:schemeClr val="bg1"/>
              </a:solidFill>
              <a:latin typeface="+mn-lt"/>
              <a:ea typeface="仿宋" panose="02010609060101010101" pitchFamily="49" charset="-122"/>
            </a:endParaRPr>
          </a:p>
        </p:txBody>
      </p:sp>
      <p:sp>
        <p:nvSpPr>
          <p:cNvPr id="18440" name="Rectangle 3">
            <a:extLst>
              <a:ext uri="{FF2B5EF4-FFF2-40B4-BE49-F238E27FC236}">
                <a16:creationId xmlns:a16="http://schemas.microsoft.com/office/drawing/2014/main" id="{D5AF66D6-21B5-49F0-A1EE-14C855329B22}"/>
              </a:ext>
            </a:extLst>
          </p:cNvPr>
          <p:cNvSpPr>
            <a:spLocks noChangeArrowheads="1"/>
          </p:cNvSpPr>
          <p:nvPr/>
        </p:nvSpPr>
        <p:spPr bwMode="auto">
          <a:xfrm>
            <a:off x="5357813" y="1785938"/>
            <a:ext cx="2520950"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000">
                <a:solidFill>
                  <a:srgbClr val="660066"/>
                </a:solidFill>
                <a:latin typeface="+mn-lt"/>
                <a:ea typeface="仿宋" panose="02010609060101010101" pitchFamily="49" charset="-122"/>
              </a:rPr>
              <a:t>谐振时的外部特性</a:t>
            </a:r>
          </a:p>
        </p:txBody>
      </p:sp>
      <p:sp>
        <p:nvSpPr>
          <p:cNvPr id="18441" name="Rectangle 3">
            <a:extLst>
              <a:ext uri="{FF2B5EF4-FFF2-40B4-BE49-F238E27FC236}">
                <a16:creationId xmlns:a16="http://schemas.microsoft.com/office/drawing/2014/main" id="{887AC32C-857E-402B-8445-34087E99C20C}"/>
              </a:ext>
            </a:extLst>
          </p:cNvPr>
          <p:cNvSpPr>
            <a:spLocks noChangeArrowheads="1"/>
          </p:cNvSpPr>
          <p:nvPr/>
        </p:nvSpPr>
        <p:spPr bwMode="auto">
          <a:xfrm>
            <a:off x="560854" y="1639888"/>
            <a:ext cx="2160587"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000" dirty="0">
                <a:solidFill>
                  <a:srgbClr val="660066"/>
                </a:solidFill>
                <a:latin typeface="+mn-lt"/>
                <a:ea typeface="仿宋" panose="02010609060101010101" pitchFamily="49" charset="-122"/>
              </a:rPr>
              <a:t>在放大区，</a:t>
            </a:r>
          </a:p>
        </p:txBody>
      </p:sp>
      <p:sp>
        <p:nvSpPr>
          <p:cNvPr id="18442" name="Rectangle 3">
            <a:extLst>
              <a:ext uri="{FF2B5EF4-FFF2-40B4-BE49-F238E27FC236}">
                <a16:creationId xmlns:a16="http://schemas.microsoft.com/office/drawing/2014/main" id="{AD90E6A0-83B6-4E16-AF65-6DACCC2ED76F}"/>
              </a:ext>
            </a:extLst>
          </p:cNvPr>
          <p:cNvSpPr>
            <a:spLocks noChangeArrowheads="1"/>
          </p:cNvSpPr>
          <p:nvPr/>
        </p:nvSpPr>
        <p:spPr bwMode="auto">
          <a:xfrm>
            <a:off x="4500563" y="1571625"/>
            <a:ext cx="6477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en-US" altLang="zh-CN" sz="2000" dirty="0">
                <a:solidFill>
                  <a:srgbClr val="0000FF"/>
                </a:solidFill>
                <a:latin typeface="+mn-lt"/>
                <a:ea typeface="仿宋" panose="02010609060101010101" pitchFamily="49" charset="-122"/>
              </a:rPr>
              <a:t>(1)</a:t>
            </a:r>
          </a:p>
        </p:txBody>
      </p:sp>
      <p:sp>
        <p:nvSpPr>
          <p:cNvPr id="18443" name="Rectangle 3">
            <a:extLst>
              <a:ext uri="{FF2B5EF4-FFF2-40B4-BE49-F238E27FC236}">
                <a16:creationId xmlns:a16="http://schemas.microsoft.com/office/drawing/2014/main" id="{E52D0A08-EAFB-47DA-8643-AF20C732015D}"/>
              </a:ext>
            </a:extLst>
          </p:cNvPr>
          <p:cNvSpPr>
            <a:spLocks noChangeArrowheads="1"/>
          </p:cNvSpPr>
          <p:nvPr/>
        </p:nvSpPr>
        <p:spPr bwMode="auto">
          <a:xfrm>
            <a:off x="4500563" y="1995488"/>
            <a:ext cx="6477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en-US" altLang="zh-CN" sz="2000">
                <a:solidFill>
                  <a:srgbClr val="0000FF"/>
                </a:solidFill>
                <a:latin typeface="+mn-lt"/>
                <a:ea typeface="仿宋" panose="02010609060101010101" pitchFamily="49" charset="-122"/>
              </a:rPr>
              <a:t>(2)</a:t>
            </a:r>
          </a:p>
        </p:txBody>
      </p:sp>
      <p:sp>
        <p:nvSpPr>
          <p:cNvPr id="18444" name="Rectangle 3">
            <a:extLst>
              <a:ext uri="{FF2B5EF4-FFF2-40B4-BE49-F238E27FC236}">
                <a16:creationId xmlns:a16="http://schemas.microsoft.com/office/drawing/2014/main" id="{F7384DAE-6682-4A73-AD8E-CA52A589BDE1}"/>
              </a:ext>
            </a:extLst>
          </p:cNvPr>
          <p:cNvSpPr>
            <a:spLocks noChangeArrowheads="1"/>
          </p:cNvSpPr>
          <p:nvPr/>
        </p:nvSpPr>
        <p:spPr bwMode="auto">
          <a:xfrm>
            <a:off x="4503985" y="2366588"/>
            <a:ext cx="6477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en-US" altLang="zh-CN" sz="2000" dirty="0">
                <a:solidFill>
                  <a:srgbClr val="0000FF"/>
                </a:solidFill>
                <a:latin typeface="+mn-lt"/>
                <a:ea typeface="仿宋" panose="02010609060101010101" pitchFamily="49" charset="-122"/>
              </a:rPr>
              <a:t>(3)</a:t>
            </a:r>
          </a:p>
        </p:txBody>
      </p:sp>
      <p:sp>
        <p:nvSpPr>
          <p:cNvPr id="18445" name="Text Box 15">
            <a:extLst>
              <a:ext uri="{FF2B5EF4-FFF2-40B4-BE49-F238E27FC236}">
                <a16:creationId xmlns:a16="http://schemas.microsoft.com/office/drawing/2014/main" id="{4DDA2485-7226-4D58-BE93-82BDDAD0EB0F}"/>
              </a:ext>
            </a:extLst>
          </p:cNvPr>
          <p:cNvSpPr txBox="1">
            <a:spLocks noChangeArrowheads="1"/>
          </p:cNvSpPr>
          <p:nvPr/>
        </p:nvSpPr>
        <p:spPr bwMode="auto">
          <a:xfrm>
            <a:off x="71438" y="3571875"/>
            <a:ext cx="3500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solidFill>
                  <a:srgbClr val="660066"/>
                </a:solidFill>
                <a:latin typeface="+mn-lt"/>
                <a:ea typeface="仿宋" panose="02010609060101010101" pitchFamily="49" charset="-122"/>
              </a:rPr>
              <a:t>代入式</a:t>
            </a:r>
            <a:r>
              <a:rPr lang="en-US" altLang="zh-CN" sz="2000" dirty="0">
                <a:solidFill>
                  <a:srgbClr val="660066"/>
                </a:solidFill>
                <a:latin typeface="+mn-lt"/>
                <a:ea typeface="仿宋" panose="02010609060101010101" pitchFamily="49" charset="-122"/>
              </a:rPr>
              <a:t>(3)</a:t>
            </a:r>
            <a:r>
              <a:rPr lang="zh-CN" altLang="en-US" sz="2000" dirty="0">
                <a:solidFill>
                  <a:srgbClr val="660066"/>
                </a:solidFill>
                <a:latin typeface="+mn-lt"/>
                <a:ea typeface="仿宋" panose="02010609060101010101" pitchFamily="49" charset="-122"/>
              </a:rPr>
              <a:t>，得</a:t>
            </a:r>
            <a:r>
              <a:rPr lang="en-US" altLang="zh-CN" sz="2000" i="1" dirty="0">
                <a:solidFill>
                  <a:srgbClr val="660066"/>
                </a:solidFill>
                <a:latin typeface="+mn-lt"/>
                <a:ea typeface="仿宋" panose="02010609060101010101" pitchFamily="49" charset="-122"/>
              </a:rPr>
              <a:t>i</a:t>
            </a:r>
            <a:r>
              <a:rPr lang="en-US" altLang="zh-CN" sz="2000" baseline="-25000" dirty="0">
                <a:solidFill>
                  <a:srgbClr val="660066"/>
                </a:solidFill>
                <a:latin typeface="+mn-lt"/>
                <a:ea typeface="仿宋" panose="02010609060101010101" pitchFamily="49" charset="-122"/>
              </a:rPr>
              <a:t>c</a:t>
            </a:r>
            <a:r>
              <a:rPr lang="zh-CN" altLang="en-US" sz="2000" dirty="0">
                <a:solidFill>
                  <a:srgbClr val="660066"/>
                </a:solidFill>
                <a:latin typeface="+mn-lt"/>
                <a:ea typeface="仿宋" panose="02010609060101010101" pitchFamily="49" charset="-122"/>
              </a:rPr>
              <a:t>和</a:t>
            </a:r>
            <a:r>
              <a:rPr kumimoji="0" lang="en-US" altLang="zh-CN" sz="2000" i="1" dirty="0">
                <a:solidFill>
                  <a:srgbClr val="660066"/>
                </a:solidFill>
                <a:latin typeface="+mn-lt"/>
                <a:ea typeface="仿宋" panose="02010609060101010101" pitchFamily="49" charset="-122"/>
              </a:rPr>
              <a:t>v</a:t>
            </a:r>
            <a:r>
              <a:rPr kumimoji="0" lang="en-US" altLang="zh-CN" sz="2000" baseline="-25000" dirty="0">
                <a:solidFill>
                  <a:srgbClr val="660066"/>
                </a:solidFill>
                <a:latin typeface="+mn-lt"/>
                <a:ea typeface="仿宋" panose="02010609060101010101" pitchFamily="49" charset="-122"/>
              </a:rPr>
              <a:t>CE</a:t>
            </a:r>
            <a:r>
              <a:rPr lang="zh-CN" altLang="en-US" sz="2000" dirty="0">
                <a:solidFill>
                  <a:srgbClr val="660066"/>
                </a:solidFill>
                <a:latin typeface="+mn-lt"/>
                <a:ea typeface="仿宋" panose="02010609060101010101" pitchFamily="49" charset="-122"/>
              </a:rPr>
              <a:t>的关系：</a:t>
            </a:r>
          </a:p>
        </p:txBody>
      </p:sp>
      <p:sp>
        <p:nvSpPr>
          <p:cNvPr id="18446" name="Rectangle 3">
            <a:extLst>
              <a:ext uri="{FF2B5EF4-FFF2-40B4-BE49-F238E27FC236}">
                <a16:creationId xmlns:a16="http://schemas.microsoft.com/office/drawing/2014/main" id="{E1452EE0-BA9B-4CA5-9B7E-ADA4BCEEC9AC}"/>
              </a:ext>
            </a:extLst>
          </p:cNvPr>
          <p:cNvSpPr>
            <a:spLocks noChangeArrowheads="1"/>
          </p:cNvSpPr>
          <p:nvPr/>
        </p:nvSpPr>
        <p:spPr bwMode="auto">
          <a:xfrm>
            <a:off x="67596" y="4357688"/>
            <a:ext cx="414436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000" dirty="0">
                <a:solidFill>
                  <a:srgbClr val="0000FF"/>
                </a:solidFill>
                <a:latin typeface="+mn-lt"/>
                <a:ea typeface="仿宋" panose="02010609060101010101" pitchFamily="49" charset="-122"/>
              </a:rPr>
              <a:t>上式中，斜率和截距分别为：</a:t>
            </a:r>
          </a:p>
        </p:txBody>
      </p:sp>
      <p:sp>
        <p:nvSpPr>
          <p:cNvPr id="18447" name="Text Box 7">
            <a:extLst>
              <a:ext uri="{FF2B5EF4-FFF2-40B4-BE49-F238E27FC236}">
                <a16:creationId xmlns:a16="http://schemas.microsoft.com/office/drawing/2014/main" id="{CBCEF43C-F200-4668-ACA8-14A6B024DCCB}"/>
              </a:ext>
            </a:extLst>
          </p:cNvPr>
          <p:cNvSpPr txBox="1">
            <a:spLocks noChangeArrowheads="1"/>
          </p:cNvSpPr>
          <p:nvPr/>
        </p:nvSpPr>
        <p:spPr bwMode="auto">
          <a:xfrm>
            <a:off x="249113" y="5589240"/>
            <a:ext cx="87153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solidFill>
                  <a:srgbClr val="660066"/>
                </a:solidFill>
                <a:latin typeface="+mn-lt"/>
                <a:ea typeface="仿宋" panose="02010609060101010101" pitchFamily="49" charset="-122"/>
              </a:rPr>
              <a:t>可见</a:t>
            </a:r>
            <a:r>
              <a:rPr kumimoji="0" lang="en-US" altLang="zh-CN" sz="2000" i="1" dirty="0">
                <a:solidFill>
                  <a:srgbClr val="660066"/>
                </a:solidFill>
                <a:latin typeface="+mn-lt"/>
                <a:ea typeface="仿宋" panose="02010609060101010101" pitchFamily="49" charset="-122"/>
              </a:rPr>
              <a:t>i</a:t>
            </a:r>
            <a:r>
              <a:rPr kumimoji="0" lang="en-US" altLang="zh-CN" sz="2000" baseline="-25000" dirty="0">
                <a:solidFill>
                  <a:srgbClr val="660066"/>
                </a:solidFill>
                <a:latin typeface="+mn-lt"/>
                <a:ea typeface="仿宋" panose="02010609060101010101" pitchFamily="49" charset="-122"/>
              </a:rPr>
              <a:t>c</a:t>
            </a:r>
            <a:r>
              <a:rPr lang="zh-CN" altLang="en-US" sz="2000" dirty="0">
                <a:solidFill>
                  <a:srgbClr val="660066"/>
                </a:solidFill>
                <a:latin typeface="+mn-lt"/>
                <a:ea typeface="仿宋" panose="02010609060101010101" pitchFamily="49" charset="-122"/>
              </a:rPr>
              <a:t>和</a:t>
            </a:r>
            <a:r>
              <a:rPr kumimoji="0" lang="en-US" altLang="zh-CN" sz="2000" i="1" dirty="0">
                <a:solidFill>
                  <a:srgbClr val="660066"/>
                </a:solidFill>
                <a:latin typeface="+mn-lt"/>
                <a:ea typeface="仿宋" panose="02010609060101010101" pitchFamily="49" charset="-122"/>
              </a:rPr>
              <a:t>v</a:t>
            </a:r>
            <a:r>
              <a:rPr kumimoji="0" lang="en-US" altLang="zh-CN" sz="2000" baseline="-25000" dirty="0">
                <a:solidFill>
                  <a:srgbClr val="660066"/>
                </a:solidFill>
                <a:latin typeface="+mn-lt"/>
                <a:ea typeface="仿宋" panose="02010609060101010101" pitchFamily="49" charset="-122"/>
              </a:rPr>
              <a:t>CE</a:t>
            </a:r>
            <a:r>
              <a:rPr lang="zh-CN" altLang="en-US" sz="2000" dirty="0">
                <a:solidFill>
                  <a:srgbClr val="660066"/>
                </a:solidFill>
                <a:latin typeface="+mn-lt"/>
                <a:ea typeface="仿宋" panose="02010609060101010101" pitchFamily="49" charset="-122"/>
              </a:rPr>
              <a:t> 的关系为</a:t>
            </a:r>
            <a:r>
              <a:rPr lang="zh-CN" altLang="en-US" sz="2000" dirty="0">
                <a:solidFill>
                  <a:srgbClr val="0000FF"/>
                </a:solidFill>
                <a:latin typeface="+mn-lt"/>
                <a:ea typeface="仿宋" panose="02010609060101010101" pitchFamily="49" charset="-122"/>
              </a:rPr>
              <a:t>一直线方程，</a:t>
            </a:r>
            <a:r>
              <a:rPr lang="zh-CN" altLang="en-US" sz="2000" dirty="0">
                <a:solidFill>
                  <a:srgbClr val="660066"/>
                </a:solidFill>
                <a:latin typeface="+mn-lt"/>
                <a:ea typeface="仿宋" panose="02010609060101010101" pitchFamily="49" charset="-122"/>
              </a:rPr>
              <a:t>斜率为负，相当于交流负电阻，可以将交流能量输送到负载上去。</a:t>
            </a:r>
            <a:r>
              <a:rPr lang="en-US" altLang="zh-CN" sz="2000" i="1" dirty="0">
                <a:solidFill>
                  <a:srgbClr val="660066"/>
                </a:solidFill>
                <a:latin typeface="+mn-lt"/>
                <a:ea typeface="仿宋" panose="02010609060101010101" pitchFamily="49" charset="-122"/>
              </a:rPr>
              <a:t> </a:t>
            </a:r>
          </a:p>
          <a:p>
            <a:pPr eaLnBrk="1" hangingPunct="1">
              <a:spcBef>
                <a:spcPct val="0"/>
              </a:spcBef>
              <a:buFontTx/>
              <a:buNone/>
            </a:pPr>
            <a:r>
              <a:rPr lang="en-US" altLang="zh-CN" sz="2000" i="1" dirty="0">
                <a:solidFill>
                  <a:srgbClr val="0000FF"/>
                </a:solidFill>
                <a:latin typeface="+mn-lt"/>
                <a:ea typeface="仿宋" panose="02010609060101010101" pitchFamily="49" charset="-122"/>
              </a:rPr>
              <a:t>V</a:t>
            </a:r>
            <a:r>
              <a:rPr lang="en-US" altLang="zh-CN" sz="2000" baseline="-25000" dirty="0">
                <a:solidFill>
                  <a:srgbClr val="0000FF"/>
                </a:solidFill>
                <a:latin typeface="+mn-lt"/>
                <a:ea typeface="仿宋" panose="02010609060101010101" pitchFamily="49" charset="-122"/>
              </a:rPr>
              <a:t>cm</a:t>
            </a:r>
            <a:r>
              <a:rPr lang="zh-CN" altLang="en-US" sz="2000" dirty="0">
                <a:solidFill>
                  <a:srgbClr val="0000FF"/>
                </a:solidFill>
                <a:latin typeface="+mn-lt"/>
                <a:ea typeface="仿宋" panose="02010609060101010101" pitchFamily="49" charset="-122"/>
              </a:rPr>
              <a:t>为集电极回路基波电压振幅，</a:t>
            </a:r>
            <a:r>
              <a:rPr lang="en-US" altLang="zh-CN" sz="2000" i="1" dirty="0">
                <a:solidFill>
                  <a:srgbClr val="0000FF"/>
                </a:solidFill>
                <a:latin typeface="+mn-lt"/>
                <a:ea typeface="仿宋" panose="02010609060101010101" pitchFamily="49" charset="-122"/>
              </a:rPr>
              <a:t>V</a:t>
            </a:r>
            <a:r>
              <a:rPr lang="en-US" altLang="zh-CN" sz="2000" baseline="-25000" dirty="0">
                <a:solidFill>
                  <a:srgbClr val="0000FF"/>
                </a:solidFill>
                <a:latin typeface="+mn-lt"/>
                <a:ea typeface="仿宋" panose="02010609060101010101" pitchFamily="49" charset="-122"/>
              </a:rPr>
              <a:t>bm</a:t>
            </a:r>
            <a:r>
              <a:rPr lang="zh-CN" altLang="en-US" sz="2000" dirty="0">
                <a:solidFill>
                  <a:srgbClr val="0000FF"/>
                </a:solidFill>
                <a:latin typeface="+mn-lt"/>
                <a:ea typeface="仿宋" panose="02010609060101010101" pitchFamily="49" charset="-122"/>
              </a:rPr>
              <a:t>为基极激励交流</a:t>
            </a:r>
            <a:r>
              <a:rPr lang="en-US" altLang="zh-CN" sz="2000" dirty="0">
                <a:solidFill>
                  <a:srgbClr val="0000FF"/>
                </a:solidFill>
                <a:latin typeface="+mn-lt"/>
                <a:ea typeface="仿宋" panose="02010609060101010101" pitchFamily="49" charset="-122"/>
              </a:rPr>
              <a:t>(</a:t>
            </a:r>
            <a:r>
              <a:rPr lang="zh-CN" altLang="en-US" sz="2000" dirty="0">
                <a:solidFill>
                  <a:srgbClr val="0000FF"/>
                </a:solidFill>
                <a:latin typeface="+mn-lt"/>
                <a:ea typeface="仿宋" panose="02010609060101010101" pitchFamily="49" charset="-122"/>
              </a:rPr>
              <a:t>高频信号</a:t>
            </a:r>
            <a:r>
              <a:rPr lang="en-US" altLang="zh-CN" sz="2000" dirty="0">
                <a:solidFill>
                  <a:srgbClr val="0000FF"/>
                </a:solidFill>
                <a:latin typeface="+mn-lt"/>
                <a:ea typeface="仿宋" panose="02010609060101010101" pitchFamily="49" charset="-122"/>
              </a:rPr>
              <a:t>)</a:t>
            </a:r>
            <a:r>
              <a:rPr lang="zh-CN" altLang="en-US" sz="2000" dirty="0">
                <a:solidFill>
                  <a:srgbClr val="0000FF"/>
                </a:solidFill>
                <a:latin typeface="+mn-lt"/>
                <a:ea typeface="仿宋" panose="02010609060101010101" pitchFamily="49" charset="-122"/>
              </a:rPr>
              <a:t>电压振幅。</a:t>
            </a:r>
          </a:p>
        </p:txBody>
      </p:sp>
      <p:graphicFrame>
        <p:nvGraphicFramePr>
          <p:cNvPr id="18448" name="Object 7">
            <a:extLst>
              <a:ext uri="{FF2B5EF4-FFF2-40B4-BE49-F238E27FC236}">
                <a16:creationId xmlns:a16="http://schemas.microsoft.com/office/drawing/2014/main" id="{7E6FDB6B-E8B9-4B96-BD58-1C7F72C29D59}"/>
              </a:ext>
            </a:extLst>
          </p:cNvPr>
          <p:cNvGraphicFramePr>
            <a:graphicFrameLocks noChangeAspect="1"/>
          </p:cNvGraphicFramePr>
          <p:nvPr>
            <p:extLst>
              <p:ext uri="{D42A27DB-BD31-4B8C-83A1-F6EECF244321}">
                <p14:modId xmlns:p14="http://schemas.microsoft.com/office/powerpoint/2010/main" val="3474157779"/>
              </p:ext>
            </p:extLst>
          </p:nvPr>
        </p:nvGraphicFramePr>
        <p:xfrm>
          <a:off x="1939925" y="2368114"/>
          <a:ext cx="2054225" cy="404813"/>
        </p:xfrm>
        <a:graphic>
          <a:graphicData uri="http://schemas.openxmlformats.org/presentationml/2006/ole">
            <mc:AlternateContent xmlns:mc="http://schemas.openxmlformats.org/markup-compatibility/2006">
              <mc:Choice xmlns:v="urn:schemas-microsoft-com:vml" Requires="v">
                <p:oleObj spid="_x0000_s99691" name="Equation" r:id="rId4" imgW="1188898" imgH="220875" progId="Equation.DSMT4">
                  <p:embed/>
                </p:oleObj>
              </mc:Choice>
              <mc:Fallback>
                <p:oleObj name="Equation" r:id="rId4" imgW="1188898" imgH="220875" progId="Equation.DSMT4">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9925" y="2368114"/>
                        <a:ext cx="2054225" cy="4048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49" name="Object 6">
            <a:extLst>
              <a:ext uri="{FF2B5EF4-FFF2-40B4-BE49-F238E27FC236}">
                <a16:creationId xmlns:a16="http://schemas.microsoft.com/office/drawing/2014/main" id="{843F5EF7-8D7F-49F1-A115-DBDA9FB86A5D}"/>
              </a:ext>
            </a:extLst>
          </p:cNvPr>
          <p:cNvGraphicFramePr>
            <a:graphicFrameLocks noChangeAspect="1"/>
          </p:cNvGraphicFramePr>
          <p:nvPr>
            <p:extLst>
              <p:ext uri="{D42A27DB-BD31-4B8C-83A1-F6EECF244321}">
                <p14:modId xmlns:p14="http://schemas.microsoft.com/office/powerpoint/2010/main" val="1462759260"/>
              </p:ext>
            </p:extLst>
          </p:nvPr>
        </p:nvGraphicFramePr>
        <p:xfrm>
          <a:off x="2843808" y="2838451"/>
          <a:ext cx="2428875" cy="635000"/>
        </p:xfrm>
        <a:graphic>
          <a:graphicData uri="http://schemas.openxmlformats.org/presentationml/2006/ole">
            <mc:AlternateContent xmlns:mc="http://schemas.openxmlformats.org/markup-compatibility/2006">
              <mc:Choice xmlns:v="urn:schemas-microsoft-com:vml" Requires="v">
                <p:oleObj spid="_x0000_s99692" name="Equation" r:id="rId6" imgW="1815840" imgH="469800" progId="Equation.DSMT4">
                  <p:embed/>
                </p:oleObj>
              </mc:Choice>
              <mc:Fallback>
                <p:oleObj name="Equation" r:id="rId6" imgW="1815840" imgH="469800" progId="Equation.DSMT4">
                  <p:embed/>
                  <p:pic>
                    <p:nvPicPr>
                      <p:cNvPr id="0" name="Object 6"/>
                      <p:cNvPicPr>
                        <a:picLocks noChangeAspect="1" noChangeArrowheads="1"/>
                      </p:cNvPicPr>
                      <p:nvPr/>
                    </p:nvPicPr>
                    <p:blipFill>
                      <a:blip r:embed="rId7"/>
                      <a:srcRect/>
                      <a:stretch>
                        <a:fillRect/>
                      </a:stretch>
                    </p:blipFill>
                    <p:spPr bwMode="auto">
                      <a:xfrm>
                        <a:off x="2843808" y="2838451"/>
                        <a:ext cx="2428875" cy="635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50" name="Object 1025">
            <a:extLst>
              <a:ext uri="{FF2B5EF4-FFF2-40B4-BE49-F238E27FC236}">
                <a16:creationId xmlns:a16="http://schemas.microsoft.com/office/drawing/2014/main" id="{2C1AE622-4BBA-4687-88C9-765E22B3DF2F}"/>
              </a:ext>
            </a:extLst>
          </p:cNvPr>
          <p:cNvGraphicFramePr>
            <a:graphicFrameLocks noChangeAspect="1"/>
          </p:cNvGraphicFramePr>
          <p:nvPr>
            <p:extLst>
              <p:ext uri="{D42A27DB-BD31-4B8C-83A1-F6EECF244321}">
                <p14:modId xmlns:p14="http://schemas.microsoft.com/office/powerpoint/2010/main" val="4129725288"/>
              </p:ext>
            </p:extLst>
          </p:nvPr>
        </p:nvGraphicFramePr>
        <p:xfrm>
          <a:off x="3379788" y="3582988"/>
          <a:ext cx="5673725" cy="782637"/>
        </p:xfrm>
        <a:graphic>
          <a:graphicData uri="http://schemas.openxmlformats.org/presentationml/2006/ole">
            <mc:AlternateContent xmlns:mc="http://schemas.openxmlformats.org/markup-compatibility/2006">
              <mc:Choice xmlns:v="urn:schemas-microsoft-com:vml" Requires="v">
                <p:oleObj spid="_x0000_s99693" name="Equation" r:id="rId8" imgW="5113064" imgH="655530" progId="Equation.DSMT4">
                  <p:embed/>
                </p:oleObj>
              </mc:Choice>
              <mc:Fallback>
                <p:oleObj name="Equation" r:id="rId8" imgW="5113064" imgH="655530" progId="Equation.DSMT4">
                  <p:embed/>
                  <p:pic>
                    <p:nvPicPr>
                      <p:cNvPr id="0" name="Object 102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79788" y="3582988"/>
                        <a:ext cx="5673725" cy="782637"/>
                      </a:xfrm>
                      <a:prstGeom prst="rect">
                        <a:avLst/>
                      </a:prstGeom>
                      <a:solidFill>
                        <a:schemeClr val="bg1"/>
                      </a:solidFill>
                      <a:ln>
                        <a:noFill/>
                      </a:ln>
                    </p:spPr>
                  </p:pic>
                </p:oleObj>
              </mc:Fallback>
            </mc:AlternateContent>
          </a:graphicData>
        </a:graphic>
      </p:graphicFrame>
      <p:graphicFrame>
        <p:nvGraphicFramePr>
          <p:cNvPr id="18451" name="Object 20">
            <a:extLst>
              <a:ext uri="{FF2B5EF4-FFF2-40B4-BE49-F238E27FC236}">
                <a16:creationId xmlns:a16="http://schemas.microsoft.com/office/drawing/2014/main" id="{CC64B04B-8FAA-4B56-9002-29DFA2469B1B}"/>
              </a:ext>
            </a:extLst>
          </p:cNvPr>
          <p:cNvGraphicFramePr>
            <a:graphicFrameLocks noChangeAspect="1"/>
          </p:cNvGraphicFramePr>
          <p:nvPr>
            <p:extLst>
              <p:ext uri="{D42A27DB-BD31-4B8C-83A1-F6EECF244321}">
                <p14:modId xmlns:p14="http://schemas.microsoft.com/office/powerpoint/2010/main" val="522989974"/>
              </p:ext>
            </p:extLst>
          </p:nvPr>
        </p:nvGraphicFramePr>
        <p:xfrm>
          <a:off x="339725" y="4770438"/>
          <a:ext cx="1527175" cy="715963"/>
        </p:xfrm>
        <a:graphic>
          <a:graphicData uri="http://schemas.openxmlformats.org/presentationml/2006/ole">
            <mc:AlternateContent xmlns:mc="http://schemas.openxmlformats.org/markup-compatibility/2006">
              <mc:Choice xmlns:v="urn:schemas-microsoft-com:vml" Requires="v">
                <p:oleObj spid="_x0000_s99694" name="Equation" r:id="rId10" imgW="921857" imgH="426615" progId="Equation.DSMT4">
                  <p:embed/>
                </p:oleObj>
              </mc:Choice>
              <mc:Fallback>
                <p:oleObj name="Equation" r:id="rId10" imgW="921857" imgH="426615" progId="Equation.DSMT4">
                  <p:embed/>
                  <p:pic>
                    <p:nvPicPr>
                      <p:cNvPr id="0" name="Object 2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9725" y="4770438"/>
                        <a:ext cx="1527175" cy="715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52" name="Object 21">
            <a:extLst>
              <a:ext uri="{FF2B5EF4-FFF2-40B4-BE49-F238E27FC236}">
                <a16:creationId xmlns:a16="http://schemas.microsoft.com/office/drawing/2014/main" id="{BE99169B-1CEC-44C1-AAA2-C9D420019626}"/>
              </a:ext>
            </a:extLst>
          </p:cNvPr>
          <p:cNvGraphicFramePr>
            <a:graphicFrameLocks noChangeAspect="1"/>
          </p:cNvGraphicFramePr>
          <p:nvPr>
            <p:extLst>
              <p:ext uri="{D42A27DB-BD31-4B8C-83A1-F6EECF244321}">
                <p14:modId xmlns:p14="http://schemas.microsoft.com/office/powerpoint/2010/main" val="1505171689"/>
              </p:ext>
            </p:extLst>
          </p:nvPr>
        </p:nvGraphicFramePr>
        <p:xfrm>
          <a:off x="2293303" y="4805363"/>
          <a:ext cx="6727825" cy="642938"/>
        </p:xfrm>
        <a:graphic>
          <a:graphicData uri="http://schemas.openxmlformats.org/presentationml/2006/ole">
            <mc:AlternateContent xmlns:mc="http://schemas.openxmlformats.org/markup-compatibility/2006">
              <mc:Choice xmlns:v="urn:schemas-microsoft-com:vml" Requires="v">
                <p:oleObj spid="_x0000_s99695" name="Equation" r:id="rId12" imgW="5113064" imgH="464925" progId="Equation.DSMT4">
                  <p:embed/>
                </p:oleObj>
              </mc:Choice>
              <mc:Fallback>
                <p:oleObj name="Equation" r:id="rId12" imgW="5113064" imgH="464925" progId="Equation.DSMT4">
                  <p:embed/>
                  <p:pic>
                    <p:nvPicPr>
                      <p:cNvPr id="0" name="Object 2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93303" y="4805363"/>
                        <a:ext cx="6727825" cy="6429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53" name="Object 6">
            <a:extLst>
              <a:ext uri="{FF2B5EF4-FFF2-40B4-BE49-F238E27FC236}">
                <a16:creationId xmlns:a16="http://schemas.microsoft.com/office/drawing/2014/main" id="{C17E2F44-D179-4AA8-99FB-1E2C77F417BF}"/>
              </a:ext>
            </a:extLst>
          </p:cNvPr>
          <p:cNvGraphicFramePr>
            <a:graphicFrameLocks noChangeAspect="1"/>
          </p:cNvGraphicFramePr>
          <p:nvPr>
            <p:extLst>
              <p:ext uri="{D42A27DB-BD31-4B8C-83A1-F6EECF244321}">
                <p14:modId xmlns:p14="http://schemas.microsoft.com/office/powerpoint/2010/main" val="3416146564"/>
              </p:ext>
            </p:extLst>
          </p:nvPr>
        </p:nvGraphicFramePr>
        <p:xfrm>
          <a:off x="1889759" y="1639094"/>
          <a:ext cx="2589212" cy="763587"/>
        </p:xfrm>
        <a:graphic>
          <a:graphicData uri="http://schemas.openxmlformats.org/presentationml/2006/ole">
            <mc:AlternateContent xmlns:mc="http://schemas.openxmlformats.org/markup-compatibility/2006">
              <mc:Choice xmlns:v="urn:schemas-microsoft-com:vml" Requires="v">
                <p:oleObj spid="_x0000_s99696" name="Equation" r:id="rId14" imgW="1729607" imgH="502762" progId="Equation.DSMT4">
                  <p:embed/>
                </p:oleObj>
              </mc:Choice>
              <mc:Fallback>
                <p:oleObj name="Equation" r:id="rId14" imgW="1729607" imgH="502762" progId="Equation.DSMT4">
                  <p:embed/>
                  <p:pic>
                    <p:nvPicPr>
                      <p:cNvPr id="0" name="Object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89759" y="1639094"/>
                        <a:ext cx="2589212" cy="7635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Rectangle 2">
            <a:extLst>
              <a:ext uri="{FF2B5EF4-FFF2-40B4-BE49-F238E27FC236}">
                <a16:creationId xmlns:a16="http://schemas.microsoft.com/office/drawing/2014/main" id="{6212CC23-99AE-414A-A36B-9FEE60BC9611}"/>
              </a:ext>
            </a:extLst>
          </p:cNvPr>
          <p:cNvSpPr txBox="1">
            <a:spLocks noChangeArrowheads="1"/>
          </p:cNvSpPr>
          <p:nvPr/>
        </p:nvSpPr>
        <p:spPr bwMode="auto">
          <a:xfrm>
            <a:off x="5634960" y="3014663"/>
            <a:ext cx="184308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defRPr/>
            </a:pPr>
            <a:r>
              <a:rPr lang="zh-CN" altLang="en-US" sz="2800" kern="0" dirty="0">
                <a:solidFill>
                  <a:srgbClr val="0000FF"/>
                </a:solidFill>
                <a:latin typeface="+mn-lt"/>
                <a:ea typeface="仿宋" panose="02010609060101010101" pitchFamily="49" charset="-122"/>
              </a:rPr>
              <a:t>（</a:t>
            </a:r>
            <a:r>
              <a:rPr lang="en-US" altLang="zh-CN" sz="2800" kern="0" dirty="0">
                <a:solidFill>
                  <a:srgbClr val="0000FF"/>
                </a:solidFill>
                <a:latin typeface="+mn-lt"/>
                <a:ea typeface="仿宋" panose="02010609060101010101" pitchFamily="49" charset="-122"/>
              </a:rPr>
              <a:t>4-23</a:t>
            </a:r>
            <a:r>
              <a:rPr lang="zh-CN" altLang="en-US" sz="2800" kern="0" dirty="0">
                <a:solidFill>
                  <a:srgbClr val="0000FF"/>
                </a:solidFill>
                <a:latin typeface="+mn-lt"/>
                <a:ea typeface="仿宋" panose="02010609060101010101" pitchFamily="49" charset="-122"/>
              </a:rPr>
              <a:t>）</a:t>
            </a:r>
          </a:p>
        </p:txBody>
      </p:sp>
      <p:sp>
        <p:nvSpPr>
          <p:cNvPr id="24" name="Rectangle 2">
            <a:extLst>
              <a:ext uri="{FF2B5EF4-FFF2-40B4-BE49-F238E27FC236}">
                <a16:creationId xmlns:a16="http://schemas.microsoft.com/office/drawing/2014/main" id="{C2FF7B90-8734-4B21-B2D0-751ED1E718EB}"/>
              </a:ext>
            </a:extLst>
          </p:cNvPr>
          <p:cNvSpPr txBox="1">
            <a:spLocks noChangeArrowheads="1"/>
          </p:cNvSpPr>
          <p:nvPr/>
        </p:nvSpPr>
        <p:spPr bwMode="auto">
          <a:xfrm>
            <a:off x="4683673" y="4032967"/>
            <a:ext cx="184308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defRPr/>
            </a:pPr>
            <a:r>
              <a:rPr lang="zh-CN" altLang="en-US" sz="2800" kern="0" dirty="0">
                <a:solidFill>
                  <a:srgbClr val="0000FF"/>
                </a:solidFill>
                <a:latin typeface="+mn-lt"/>
                <a:ea typeface="仿宋" panose="02010609060101010101" pitchFamily="49" charset="-122"/>
              </a:rPr>
              <a:t>（</a:t>
            </a:r>
            <a:r>
              <a:rPr lang="en-US" altLang="zh-CN" sz="2800" kern="0" dirty="0">
                <a:solidFill>
                  <a:srgbClr val="0000FF"/>
                </a:solidFill>
                <a:latin typeface="+mn-lt"/>
                <a:ea typeface="仿宋" panose="02010609060101010101" pitchFamily="49" charset="-122"/>
              </a:rPr>
              <a:t>4-25</a:t>
            </a:r>
            <a:r>
              <a:rPr lang="zh-CN" altLang="en-US" sz="2800" kern="0" dirty="0">
                <a:solidFill>
                  <a:srgbClr val="0000FF"/>
                </a:solidFill>
                <a:latin typeface="+mn-lt"/>
                <a:ea typeface="仿宋" panose="02010609060101010101" pitchFamily="49" charset="-122"/>
              </a:rPr>
              <a:t>）</a:t>
            </a:r>
          </a:p>
        </p:txBody>
      </p:sp>
      <p:sp>
        <p:nvSpPr>
          <p:cNvPr id="2" name="Rectangle 2">
            <a:extLst>
              <a:ext uri="{FF2B5EF4-FFF2-40B4-BE49-F238E27FC236}">
                <a16:creationId xmlns:a16="http://schemas.microsoft.com/office/drawing/2014/main" id="{BCEFA5EA-1D20-4125-9888-3ACF809C80A1}"/>
              </a:ext>
            </a:extLst>
          </p:cNvPr>
          <p:cNvSpPr txBox="1">
            <a:spLocks noChangeArrowheads="1"/>
          </p:cNvSpPr>
          <p:nvPr/>
        </p:nvSpPr>
        <p:spPr bwMode="auto">
          <a:xfrm>
            <a:off x="6732240" y="2390775"/>
            <a:ext cx="25209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defRPr/>
            </a:pPr>
            <a:r>
              <a:rPr lang="zh-CN" altLang="en-US" sz="2000" kern="0" dirty="0">
                <a:solidFill>
                  <a:srgbClr val="0000FF"/>
                </a:solidFill>
                <a:ea typeface="仿宋_GB2312" panose="02010609030101010101" pitchFamily="49" charset="-122"/>
              </a:rPr>
              <a:t>（</a:t>
            </a:r>
            <a:r>
              <a:rPr lang="en-US" altLang="zh-CN" sz="2000" kern="0" dirty="0">
                <a:solidFill>
                  <a:srgbClr val="0000FF"/>
                </a:solidFill>
                <a:ea typeface="仿宋_GB2312" panose="02010609030101010101" pitchFamily="49" charset="-122"/>
              </a:rPr>
              <a:t>4-15</a:t>
            </a:r>
            <a:r>
              <a:rPr lang="zh-CN" altLang="en-US" sz="2000" kern="0" dirty="0">
                <a:solidFill>
                  <a:srgbClr val="0000FF"/>
                </a:solidFill>
                <a:ea typeface="仿宋_GB2312" panose="02010609030101010101" pitchFamily="49" charset="-122"/>
              </a:rPr>
              <a:t>）的上面  </a:t>
            </a:r>
            <a:r>
              <a:rPr lang="en-US" altLang="zh-CN" sz="2000" b="1" dirty="0">
                <a:solidFill>
                  <a:srgbClr val="00B050"/>
                </a:solidFill>
                <a:latin typeface="+mn-lt"/>
                <a:ea typeface="仿宋" panose="02010609060101010101" pitchFamily="49" charset="-122"/>
              </a:rPr>
              <a:t>P85</a:t>
            </a:r>
            <a:endParaRPr lang="zh-CN" altLang="en-US" sz="2000" kern="0" dirty="0">
              <a:solidFill>
                <a:srgbClr val="0000FF"/>
              </a:solidFill>
              <a:ea typeface="仿宋_GB2312" panose="02010609030101010101" pitchFamily="49"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3" name="Rectangle 2">
            <a:extLst>
              <a:ext uri="{FF2B5EF4-FFF2-40B4-BE49-F238E27FC236}">
                <a16:creationId xmlns:a16="http://schemas.microsoft.com/office/drawing/2014/main" id="{CEAF877C-34C0-4E5F-9287-95CFA15D17F7}"/>
              </a:ext>
            </a:extLst>
          </p:cNvPr>
          <p:cNvSpPr>
            <a:spLocks noGrp="1" noChangeArrowheads="1"/>
          </p:cNvSpPr>
          <p:nvPr>
            <p:ph type="title" idx="4294967295"/>
          </p:nvPr>
        </p:nvSpPr>
        <p:spPr>
          <a:xfrm>
            <a:off x="-45033" y="240032"/>
            <a:ext cx="9100387" cy="381000"/>
          </a:xfrm>
        </p:spPr>
        <p:txBody>
          <a:bodyPr/>
          <a:lstStyle/>
          <a:p>
            <a:pPr algn="l" eaLnBrk="1" hangingPunct="1"/>
            <a:r>
              <a:rPr lang="en-US" altLang="zh-CN" sz="2800" b="1" dirty="0">
                <a:solidFill>
                  <a:srgbClr val="0000FF"/>
                </a:solidFill>
                <a:latin typeface="+mn-lt"/>
                <a:ea typeface="仿宋" panose="02010609060101010101" pitchFamily="49" charset="-122"/>
              </a:rPr>
              <a:t>3.2.1</a:t>
            </a:r>
            <a:r>
              <a:rPr lang="zh-CN" altLang="en-US" sz="2800" b="1" dirty="0">
                <a:solidFill>
                  <a:srgbClr val="0000FF"/>
                </a:solidFill>
                <a:latin typeface="+mn-lt"/>
                <a:ea typeface="仿宋" panose="02010609060101010101" pitchFamily="49" charset="-122"/>
              </a:rPr>
              <a:t>  高频功放的动态特性     </a:t>
            </a:r>
            <a:r>
              <a:rPr lang="en-US" altLang="zh-CN" sz="2800" i="1" dirty="0">
                <a:solidFill>
                  <a:srgbClr val="0000FF"/>
                </a:solidFill>
                <a:latin typeface="+mn-lt"/>
                <a:ea typeface="仿宋" panose="02010609060101010101" pitchFamily="49" charset="-122"/>
              </a:rPr>
              <a:t>i</a:t>
            </a:r>
            <a:r>
              <a:rPr lang="en-US" altLang="zh-CN" sz="2800" baseline="-25000" dirty="0">
                <a:solidFill>
                  <a:srgbClr val="0000FF"/>
                </a:solidFill>
                <a:latin typeface="+mn-lt"/>
                <a:ea typeface="仿宋" panose="02010609060101010101" pitchFamily="49" charset="-122"/>
              </a:rPr>
              <a:t>C</a:t>
            </a:r>
            <a:r>
              <a:rPr lang="zh-CN" altLang="en-US" sz="2800" b="1" dirty="0">
                <a:solidFill>
                  <a:srgbClr val="0000FF"/>
                </a:solidFill>
                <a:latin typeface="+mn-lt"/>
                <a:ea typeface="仿宋" panose="02010609060101010101" pitchFamily="49" charset="-122"/>
              </a:rPr>
              <a:t>与</a:t>
            </a:r>
            <a:r>
              <a:rPr lang="en-US" altLang="zh-CN" sz="2800" b="1" i="1" dirty="0">
                <a:solidFill>
                  <a:srgbClr val="0000FF"/>
                </a:solidFill>
                <a:latin typeface="+mn-lt"/>
                <a:ea typeface="仿宋" panose="02010609060101010101" pitchFamily="49" charset="-122"/>
              </a:rPr>
              <a:t>v</a:t>
            </a:r>
            <a:r>
              <a:rPr lang="en-US" altLang="zh-CN" sz="2800" baseline="-25000" dirty="0">
                <a:solidFill>
                  <a:srgbClr val="0000FF"/>
                </a:solidFill>
                <a:latin typeface="+mn-lt"/>
                <a:ea typeface="仿宋" panose="02010609060101010101" pitchFamily="49" charset="-122"/>
              </a:rPr>
              <a:t>CE</a:t>
            </a:r>
            <a:r>
              <a:rPr lang="zh-CN" altLang="en-US" sz="2800" b="1" dirty="0">
                <a:solidFill>
                  <a:srgbClr val="0000FF"/>
                </a:solidFill>
                <a:latin typeface="+mn-lt"/>
                <a:ea typeface="仿宋" panose="02010609060101010101" pitchFamily="49" charset="-122"/>
              </a:rPr>
              <a:t>之间的关系  </a:t>
            </a:r>
            <a:r>
              <a:rPr lang="en-US" altLang="zh-CN" sz="2800" b="1" dirty="0">
                <a:solidFill>
                  <a:srgbClr val="FF0000"/>
                </a:solidFill>
                <a:latin typeface="+mn-lt"/>
                <a:ea typeface="仿宋" panose="02010609060101010101" pitchFamily="49" charset="-122"/>
              </a:rPr>
              <a:t>P89</a:t>
            </a:r>
            <a:r>
              <a:rPr lang="en-US" altLang="zh-CN" sz="2800" b="1" dirty="0">
                <a:solidFill>
                  <a:srgbClr val="0000FF"/>
                </a:solidFill>
                <a:latin typeface="+mn-lt"/>
                <a:ea typeface="仿宋" panose="02010609060101010101" pitchFamily="49" charset="-122"/>
              </a:rPr>
              <a:t>  P95</a:t>
            </a:r>
            <a:endParaRPr lang="zh-CN" altLang="en-US" sz="2800" b="1" dirty="0">
              <a:solidFill>
                <a:srgbClr val="0000FF"/>
              </a:solidFill>
              <a:latin typeface="+mn-lt"/>
              <a:ea typeface="仿宋" panose="02010609060101010101" pitchFamily="49" charset="-122"/>
            </a:endParaRPr>
          </a:p>
        </p:txBody>
      </p:sp>
      <p:sp>
        <p:nvSpPr>
          <p:cNvPr id="20484" name="Rectangle 3">
            <a:extLst>
              <a:ext uri="{FF2B5EF4-FFF2-40B4-BE49-F238E27FC236}">
                <a16:creationId xmlns:a16="http://schemas.microsoft.com/office/drawing/2014/main" id="{6999DEBD-361D-4E26-9D78-B3CC511751DF}"/>
              </a:ext>
            </a:extLst>
          </p:cNvPr>
          <p:cNvSpPr>
            <a:spLocks noChangeArrowheads="1"/>
          </p:cNvSpPr>
          <p:nvPr/>
        </p:nvSpPr>
        <p:spPr bwMode="auto">
          <a:xfrm>
            <a:off x="10404" y="1277144"/>
            <a:ext cx="8378020"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buFontTx/>
              <a:buNone/>
            </a:pPr>
            <a:r>
              <a:rPr lang="zh-CN" altLang="en-US" sz="1800" dirty="0">
                <a:solidFill>
                  <a:srgbClr val="660066"/>
                </a:solidFill>
                <a:latin typeface="+mn-lt"/>
                <a:ea typeface="仿宋" panose="02010609060101010101" pitchFamily="49" charset="-122"/>
              </a:rPr>
              <a:t>方法一</a:t>
            </a:r>
            <a:r>
              <a:rPr lang="zh-CN" altLang="en-US" sz="1800" dirty="0">
                <a:solidFill>
                  <a:srgbClr val="000099"/>
                </a:solidFill>
                <a:latin typeface="+mn-lt"/>
                <a:ea typeface="仿宋" panose="02010609060101010101" pitchFamily="49" charset="-122"/>
              </a:rPr>
              <a:t>：</a:t>
            </a:r>
            <a:r>
              <a:rPr lang="zh-CN" altLang="en-US" sz="1800" dirty="0">
                <a:solidFill>
                  <a:srgbClr val="FF0000"/>
                </a:solidFill>
                <a:latin typeface="+mn-lt"/>
                <a:ea typeface="仿宋" panose="02010609060101010101" pitchFamily="49" charset="-122"/>
              </a:rPr>
              <a:t>用式（</a:t>
            </a:r>
            <a:r>
              <a:rPr lang="en-US" altLang="zh-CN" sz="1800" dirty="0">
                <a:solidFill>
                  <a:srgbClr val="FF0000"/>
                </a:solidFill>
                <a:latin typeface="+mn-lt"/>
                <a:ea typeface="仿宋" panose="02010609060101010101" pitchFamily="49" charset="-122"/>
              </a:rPr>
              <a:t>4-25</a:t>
            </a:r>
            <a:r>
              <a:rPr lang="zh-CN" altLang="en-US" sz="1800" dirty="0">
                <a:solidFill>
                  <a:srgbClr val="FF0000"/>
                </a:solidFill>
                <a:latin typeface="+mn-lt"/>
                <a:ea typeface="仿宋" panose="02010609060101010101" pitchFamily="49" charset="-122"/>
              </a:rPr>
              <a:t>）</a:t>
            </a:r>
            <a:r>
              <a:rPr lang="zh-CN" altLang="en-US" sz="1800" dirty="0">
                <a:solidFill>
                  <a:srgbClr val="000099"/>
                </a:solidFill>
                <a:latin typeface="+mn-lt"/>
                <a:ea typeface="仿宋" panose="02010609060101010101" pitchFamily="49" charset="-122"/>
              </a:rPr>
              <a:t>在</a:t>
            </a:r>
            <a:r>
              <a:rPr lang="en-US" altLang="zh-CN" sz="1800" i="1" dirty="0">
                <a:solidFill>
                  <a:srgbClr val="000099"/>
                </a:solidFill>
                <a:latin typeface="+mn-lt"/>
                <a:ea typeface="仿宋" panose="02010609060101010101" pitchFamily="49" charset="-122"/>
              </a:rPr>
              <a:t>v</a:t>
            </a:r>
            <a:r>
              <a:rPr lang="en-US" altLang="zh-CN" sz="1800" baseline="-25000" dirty="0">
                <a:solidFill>
                  <a:srgbClr val="000099"/>
                </a:solidFill>
                <a:latin typeface="+mn-lt"/>
                <a:ea typeface="仿宋" panose="02010609060101010101" pitchFamily="49" charset="-122"/>
                <a:sym typeface="Symbol" panose="05050102010706020507" pitchFamily="18" charset="2"/>
              </a:rPr>
              <a:t>CE</a:t>
            </a:r>
            <a:r>
              <a:rPr lang="zh-CN" altLang="en-US" sz="1800" dirty="0">
                <a:solidFill>
                  <a:srgbClr val="000099"/>
                </a:solidFill>
                <a:latin typeface="+mn-lt"/>
                <a:ea typeface="仿宋" panose="02010609060101010101" pitchFamily="49" charset="-122"/>
              </a:rPr>
              <a:t>轴上取</a:t>
            </a:r>
            <a:r>
              <a:rPr lang="en-US" altLang="zh-CN" sz="1800" dirty="0">
                <a:solidFill>
                  <a:srgbClr val="000099"/>
                </a:solidFill>
                <a:latin typeface="+mn-lt"/>
                <a:ea typeface="仿宋" panose="02010609060101010101" pitchFamily="49" charset="-122"/>
              </a:rPr>
              <a:t>B</a:t>
            </a:r>
            <a:r>
              <a:rPr lang="zh-CN" altLang="en-US" sz="1800" dirty="0">
                <a:solidFill>
                  <a:srgbClr val="000099"/>
                </a:solidFill>
                <a:latin typeface="+mn-lt"/>
                <a:ea typeface="仿宋" panose="02010609060101010101" pitchFamily="49" charset="-122"/>
              </a:rPr>
              <a:t>点，使线段</a:t>
            </a:r>
            <a:r>
              <a:rPr lang="en-US" altLang="zh-CN" sz="1800" dirty="0">
                <a:solidFill>
                  <a:srgbClr val="000099"/>
                </a:solidFill>
                <a:latin typeface="+mn-lt"/>
                <a:ea typeface="仿宋" panose="02010609060101010101" pitchFamily="49" charset="-122"/>
              </a:rPr>
              <a:t>OB=</a:t>
            </a:r>
            <a:r>
              <a:rPr lang="en-US" altLang="zh-CN" sz="1800" i="1" dirty="0">
                <a:solidFill>
                  <a:srgbClr val="000099"/>
                </a:solidFill>
                <a:latin typeface="+mn-lt"/>
                <a:ea typeface="仿宋" panose="02010609060101010101" pitchFamily="49" charset="-122"/>
              </a:rPr>
              <a:t>V</a:t>
            </a:r>
            <a:r>
              <a:rPr lang="en-US" altLang="zh-CN" sz="1800" baseline="-25000" dirty="0">
                <a:solidFill>
                  <a:srgbClr val="000099"/>
                </a:solidFill>
                <a:latin typeface="+mn-lt"/>
                <a:ea typeface="仿宋" panose="02010609060101010101" pitchFamily="49" charset="-122"/>
              </a:rPr>
              <a:t>0</a:t>
            </a:r>
            <a:r>
              <a:rPr lang="zh-CN" altLang="en-US" sz="1800" dirty="0">
                <a:solidFill>
                  <a:srgbClr val="000099"/>
                </a:solidFill>
                <a:latin typeface="+mn-lt"/>
                <a:ea typeface="仿宋" panose="02010609060101010101" pitchFamily="49" charset="-122"/>
              </a:rPr>
              <a:t>，做斜率为</a:t>
            </a:r>
            <a:r>
              <a:rPr lang="en-US" altLang="zh-CN" sz="1800" i="1" dirty="0">
                <a:solidFill>
                  <a:srgbClr val="000099"/>
                </a:solidFill>
                <a:latin typeface="+mn-lt"/>
                <a:ea typeface="仿宋" panose="02010609060101010101" pitchFamily="49" charset="-122"/>
              </a:rPr>
              <a:t>g</a:t>
            </a:r>
            <a:r>
              <a:rPr lang="en-US" altLang="zh-CN" sz="1800" baseline="-25000" dirty="0">
                <a:solidFill>
                  <a:srgbClr val="000099"/>
                </a:solidFill>
                <a:latin typeface="+mn-lt"/>
                <a:ea typeface="仿宋" panose="02010609060101010101" pitchFamily="49" charset="-122"/>
              </a:rPr>
              <a:t>d</a:t>
            </a:r>
            <a:r>
              <a:rPr lang="zh-CN" altLang="en-US" sz="1800" dirty="0">
                <a:solidFill>
                  <a:srgbClr val="000099"/>
                </a:solidFill>
                <a:latin typeface="+mn-lt"/>
                <a:ea typeface="仿宋" panose="02010609060101010101" pitchFamily="49" charset="-122"/>
              </a:rPr>
              <a:t>的直线</a:t>
            </a:r>
            <a:r>
              <a:rPr lang="en-US" altLang="zh-CN" sz="1800" dirty="0">
                <a:solidFill>
                  <a:srgbClr val="000099"/>
                </a:solidFill>
                <a:latin typeface="+mn-lt"/>
                <a:ea typeface="仿宋" panose="02010609060101010101" pitchFamily="49" charset="-122"/>
              </a:rPr>
              <a:t>BA</a:t>
            </a:r>
            <a:r>
              <a:rPr lang="zh-CN" altLang="en-US" sz="1800" dirty="0">
                <a:solidFill>
                  <a:srgbClr val="000099"/>
                </a:solidFill>
                <a:latin typeface="+mn-lt"/>
                <a:ea typeface="仿宋" panose="02010609060101010101" pitchFamily="49" charset="-122"/>
              </a:rPr>
              <a:t>。</a:t>
            </a:r>
          </a:p>
        </p:txBody>
      </p:sp>
      <p:sp>
        <p:nvSpPr>
          <p:cNvPr id="20485" name="Text Box 9">
            <a:extLst>
              <a:ext uri="{FF2B5EF4-FFF2-40B4-BE49-F238E27FC236}">
                <a16:creationId xmlns:a16="http://schemas.microsoft.com/office/drawing/2014/main" id="{790CE74E-81BE-416E-8140-7A80848B0FBB}"/>
              </a:ext>
            </a:extLst>
          </p:cNvPr>
          <p:cNvSpPr txBox="1">
            <a:spLocks noChangeArrowheads="1"/>
          </p:cNvSpPr>
          <p:nvPr/>
        </p:nvSpPr>
        <p:spPr bwMode="auto">
          <a:xfrm>
            <a:off x="285750" y="571500"/>
            <a:ext cx="30956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000" dirty="0">
                <a:solidFill>
                  <a:srgbClr val="000099"/>
                </a:solidFill>
                <a:latin typeface="+mn-lt"/>
                <a:ea typeface="仿宋" panose="02010609060101010101" pitchFamily="49" charset="-122"/>
              </a:rPr>
              <a:t>作图法求</a:t>
            </a:r>
            <a:r>
              <a:rPr kumimoji="0" lang="zh-CN" altLang="en-US" sz="2400" dirty="0">
                <a:solidFill>
                  <a:srgbClr val="FF0000"/>
                </a:solidFill>
                <a:latin typeface="+mn-lt"/>
                <a:ea typeface="仿宋" panose="02010609060101010101" pitchFamily="49" charset="-122"/>
              </a:rPr>
              <a:t>负载线</a:t>
            </a:r>
            <a:r>
              <a:rPr kumimoji="0" lang="zh-CN" altLang="en-US" sz="2000" dirty="0">
                <a:solidFill>
                  <a:srgbClr val="000099"/>
                </a:solidFill>
                <a:latin typeface="+mn-lt"/>
                <a:ea typeface="仿宋" panose="02010609060101010101" pitchFamily="49" charset="-122"/>
              </a:rPr>
              <a:t>：</a:t>
            </a:r>
          </a:p>
        </p:txBody>
      </p:sp>
      <p:sp>
        <p:nvSpPr>
          <p:cNvPr id="20486" name="Rectangle 3">
            <a:extLst>
              <a:ext uri="{FF2B5EF4-FFF2-40B4-BE49-F238E27FC236}">
                <a16:creationId xmlns:a16="http://schemas.microsoft.com/office/drawing/2014/main" id="{2EB3F167-9B16-467B-ADAD-31E031EF89F9}"/>
              </a:ext>
            </a:extLst>
          </p:cNvPr>
          <p:cNvSpPr>
            <a:spLocks noChangeArrowheads="1"/>
          </p:cNvSpPr>
          <p:nvPr/>
        </p:nvSpPr>
        <p:spPr bwMode="auto">
          <a:xfrm>
            <a:off x="10404" y="1891220"/>
            <a:ext cx="5076056"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buFontTx/>
              <a:buNone/>
            </a:pPr>
            <a:r>
              <a:rPr lang="zh-CN" altLang="en-US" sz="1800" dirty="0">
                <a:solidFill>
                  <a:srgbClr val="660066"/>
                </a:solidFill>
                <a:latin typeface="+mn-lt"/>
                <a:ea typeface="仿宋" panose="02010609060101010101" pitchFamily="49" charset="-122"/>
              </a:rPr>
              <a:t>方法二</a:t>
            </a:r>
            <a:r>
              <a:rPr lang="zh-CN" altLang="en-US" sz="1800" dirty="0">
                <a:solidFill>
                  <a:srgbClr val="000099"/>
                </a:solidFill>
                <a:latin typeface="+mn-lt"/>
                <a:ea typeface="仿宋" panose="02010609060101010101" pitchFamily="49" charset="-122"/>
              </a:rPr>
              <a:t>：</a:t>
            </a:r>
            <a:r>
              <a:rPr lang="zh-CN" altLang="en-US" sz="1800" dirty="0">
                <a:solidFill>
                  <a:srgbClr val="FF0000"/>
                </a:solidFill>
                <a:latin typeface="+mn-lt"/>
                <a:ea typeface="仿宋" panose="02010609060101010101" pitchFamily="49" charset="-122"/>
              </a:rPr>
              <a:t>用式（</a:t>
            </a:r>
            <a:r>
              <a:rPr lang="en-US" altLang="zh-CN" sz="1800" dirty="0">
                <a:solidFill>
                  <a:srgbClr val="FF0000"/>
                </a:solidFill>
                <a:latin typeface="+mn-lt"/>
                <a:ea typeface="仿宋" panose="02010609060101010101" pitchFamily="49" charset="-122"/>
              </a:rPr>
              <a:t>4-25</a:t>
            </a:r>
            <a:r>
              <a:rPr lang="zh-CN" altLang="en-US" sz="1800" dirty="0">
                <a:solidFill>
                  <a:srgbClr val="FF0000"/>
                </a:solidFill>
                <a:latin typeface="+mn-lt"/>
                <a:ea typeface="仿宋" panose="02010609060101010101" pitchFamily="49" charset="-122"/>
              </a:rPr>
              <a:t>）</a:t>
            </a:r>
            <a:r>
              <a:rPr lang="zh-CN" altLang="en-US" sz="1800" dirty="0">
                <a:solidFill>
                  <a:srgbClr val="000099"/>
                </a:solidFill>
                <a:latin typeface="+mn-lt"/>
                <a:ea typeface="仿宋" panose="02010609060101010101" pitchFamily="49" charset="-122"/>
              </a:rPr>
              <a:t>令</a:t>
            </a:r>
            <a:r>
              <a:rPr lang="en-US" altLang="zh-CN" sz="1800" i="1" dirty="0">
                <a:solidFill>
                  <a:srgbClr val="000099"/>
                </a:solidFill>
                <a:latin typeface="+mn-lt"/>
                <a:ea typeface="仿宋" panose="02010609060101010101" pitchFamily="49" charset="-122"/>
              </a:rPr>
              <a:t>i</a:t>
            </a:r>
            <a:r>
              <a:rPr lang="en-US" altLang="zh-CN" sz="1800" baseline="-25000" dirty="0">
                <a:solidFill>
                  <a:srgbClr val="000099"/>
                </a:solidFill>
                <a:latin typeface="+mn-lt"/>
                <a:ea typeface="仿宋" panose="02010609060101010101" pitchFamily="49" charset="-122"/>
              </a:rPr>
              <a:t>c</a:t>
            </a:r>
            <a:r>
              <a:rPr lang="en-US" altLang="zh-CN" sz="1800" dirty="0">
                <a:solidFill>
                  <a:srgbClr val="000099"/>
                </a:solidFill>
                <a:latin typeface="+mn-lt"/>
                <a:ea typeface="仿宋" panose="02010609060101010101" pitchFamily="49" charset="-122"/>
              </a:rPr>
              <a:t>=0</a:t>
            </a:r>
            <a:r>
              <a:rPr lang="zh-CN" altLang="en-US" sz="1800" dirty="0">
                <a:solidFill>
                  <a:srgbClr val="000099"/>
                </a:solidFill>
                <a:latin typeface="+mn-lt"/>
                <a:ea typeface="仿宋" panose="02010609060101010101" pitchFamily="49" charset="-122"/>
              </a:rPr>
              <a:t>，则</a:t>
            </a:r>
            <a:r>
              <a:rPr lang="en-US" altLang="zh-CN" sz="1800" i="1" dirty="0">
                <a:solidFill>
                  <a:srgbClr val="000099"/>
                </a:solidFill>
                <a:latin typeface="+mn-lt"/>
                <a:ea typeface="仿宋" panose="02010609060101010101" pitchFamily="49" charset="-122"/>
              </a:rPr>
              <a:t>v</a:t>
            </a:r>
            <a:r>
              <a:rPr lang="en-US" altLang="zh-CN" sz="1800" baseline="-25000" dirty="0">
                <a:solidFill>
                  <a:srgbClr val="000099"/>
                </a:solidFill>
                <a:latin typeface="+mn-lt"/>
                <a:ea typeface="仿宋" panose="02010609060101010101" pitchFamily="49" charset="-122"/>
                <a:sym typeface="Symbol" panose="05050102010706020507" pitchFamily="18" charset="2"/>
              </a:rPr>
              <a:t>ce </a:t>
            </a:r>
            <a:r>
              <a:rPr lang="en-US" altLang="zh-CN" sz="1800" dirty="0">
                <a:solidFill>
                  <a:srgbClr val="000099"/>
                </a:solidFill>
                <a:latin typeface="+mn-lt"/>
                <a:ea typeface="仿宋" panose="02010609060101010101" pitchFamily="49" charset="-122"/>
              </a:rPr>
              <a:t>=</a:t>
            </a:r>
            <a:r>
              <a:rPr lang="en-US" altLang="zh-CN" sz="1800" i="1" dirty="0">
                <a:solidFill>
                  <a:srgbClr val="000099"/>
                </a:solidFill>
                <a:latin typeface="+mn-lt"/>
                <a:ea typeface="仿宋" panose="02010609060101010101" pitchFamily="49" charset="-122"/>
              </a:rPr>
              <a:t>V</a:t>
            </a:r>
            <a:r>
              <a:rPr lang="en-US" altLang="zh-CN" sz="1800" baseline="-25000" dirty="0">
                <a:solidFill>
                  <a:srgbClr val="000099"/>
                </a:solidFill>
                <a:latin typeface="+mn-lt"/>
                <a:ea typeface="仿宋" panose="02010609060101010101" pitchFamily="49" charset="-122"/>
              </a:rPr>
              <a:t>0</a:t>
            </a:r>
            <a:r>
              <a:rPr lang="zh-CN" altLang="en-US" sz="1800" dirty="0">
                <a:solidFill>
                  <a:srgbClr val="000099"/>
                </a:solidFill>
                <a:latin typeface="+mn-lt"/>
                <a:ea typeface="仿宋" panose="02010609060101010101" pitchFamily="49" charset="-122"/>
              </a:rPr>
              <a:t>，得</a:t>
            </a:r>
            <a:r>
              <a:rPr lang="en-US" altLang="zh-CN" sz="1800" dirty="0">
                <a:solidFill>
                  <a:srgbClr val="000099"/>
                </a:solidFill>
                <a:latin typeface="+mn-lt"/>
                <a:ea typeface="仿宋" panose="02010609060101010101" pitchFamily="49" charset="-122"/>
              </a:rPr>
              <a:t>B</a:t>
            </a:r>
            <a:r>
              <a:rPr lang="zh-CN" altLang="en-US" sz="1800" dirty="0">
                <a:solidFill>
                  <a:srgbClr val="000099"/>
                </a:solidFill>
                <a:latin typeface="+mn-lt"/>
                <a:ea typeface="仿宋" panose="02010609060101010101" pitchFamily="49" charset="-122"/>
              </a:rPr>
              <a:t>点；</a:t>
            </a:r>
            <a:endParaRPr lang="en-US" altLang="zh-CN" sz="1800" dirty="0">
              <a:solidFill>
                <a:srgbClr val="000099"/>
              </a:solidFill>
              <a:latin typeface="+mn-lt"/>
              <a:ea typeface="仿宋" panose="02010609060101010101" pitchFamily="49" charset="-122"/>
            </a:endParaRPr>
          </a:p>
          <a:p>
            <a:pPr eaLnBrk="1" hangingPunct="1">
              <a:lnSpc>
                <a:spcPct val="90000"/>
              </a:lnSpc>
              <a:buFontTx/>
              <a:buNone/>
            </a:pPr>
            <a:r>
              <a:rPr lang="zh-CN" altLang="en-US" sz="1800" dirty="0">
                <a:solidFill>
                  <a:srgbClr val="000099"/>
                </a:solidFill>
                <a:latin typeface="+mn-lt"/>
                <a:ea typeface="仿宋" panose="02010609060101010101" pitchFamily="49" charset="-122"/>
              </a:rPr>
              <a:t>令</a:t>
            </a:r>
            <a:r>
              <a:rPr lang="en-US" altLang="zh-CN" sz="1800" i="1" dirty="0">
                <a:solidFill>
                  <a:srgbClr val="000099"/>
                </a:solidFill>
                <a:latin typeface="+mn-lt"/>
                <a:ea typeface="仿宋" panose="02010609060101010101" pitchFamily="49" charset="-122"/>
              </a:rPr>
              <a:t>v</a:t>
            </a:r>
            <a:r>
              <a:rPr lang="en-US" altLang="zh-CN" sz="1800" baseline="-25000" dirty="0">
                <a:solidFill>
                  <a:srgbClr val="000099"/>
                </a:solidFill>
                <a:latin typeface="+mn-lt"/>
                <a:ea typeface="仿宋" panose="02010609060101010101" pitchFamily="49" charset="-122"/>
                <a:sym typeface="Symbol" panose="05050102010706020507" pitchFamily="18" charset="2"/>
              </a:rPr>
              <a:t>CE </a:t>
            </a:r>
            <a:r>
              <a:rPr lang="en-US" altLang="zh-CN" sz="1800" dirty="0">
                <a:solidFill>
                  <a:srgbClr val="000099"/>
                </a:solidFill>
                <a:latin typeface="+mn-lt"/>
                <a:ea typeface="仿宋" panose="02010609060101010101" pitchFamily="49" charset="-122"/>
              </a:rPr>
              <a:t>=0</a:t>
            </a:r>
            <a:r>
              <a:rPr lang="zh-CN" altLang="en-US" sz="1800" dirty="0">
                <a:solidFill>
                  <a:srgbClr val="000099"/>
                </a:solidFill>
                <a:latin typeface="+mn-lt"/>
                <a:ea typeface="仿宋" panose="02010609060101010101" pitchFamily="49" charset="-122"/>
              </a:rPr>
              <a:t>，则</a:t>
            </a:r>
            <a:r>
              <a:rPr lang="en-US" altLang="zh-CN" sz="1800" i="1" dirty="0">
                <a:solidFill>
                  <a:srgbClr val="000099"/>
                </a:solidFill>
                <a:latin typeface="+mn-lt"/>
                <a:ea typeface="仿宋" panose="02010609060101010101" pitchFamily="49" charset="-122"/>
              </a:rPr>
              <a:t>i</a:t>
            </a:r>
            <a:r>
              <a:rPr lang="en-US" altLang="zh-CN" sz="1800" baseline="-25000" dirty="0">
                <a:solidFill>
                  <a:srgbClr val="000099"/>
                </a:solidFill>
                <a:latin typeface="+mn-lt"/>
                <a:ea typeface="仿宋" panose="02010609060101010101" pitchFamily="49" charset="-122"/>
                <a:sym typeface="Symbol" panose="05050102010706020507" pitchFamily="18" charset="2"/>
              </a:rPr>
              <a:t>c</a:t>
            </a:r>
            <a:r>
              <a:rPr lang="en-US" altLang="zh-CN" sz="1800" dirty="0">
                <a:solidFill>
                  <a:srgbClr val="000099"/>
                </a:solidFill>
                <a:latin typeface="+mn-lt"/>
                <a:ea typeface="仿宋" panose="02010609060101010101" pitchFamily="49" charset="-122"/>
              </a:rPr>
              <a:t>= </a:t>
            </a:r>
            <a:r>
              <a:rPr lang="en-US" altLang="zh-CN" sz="1800" dirty="0">
                <a:solidFill>
                  <a:srgbClr val="000099"/>
                </a:solidFill>
                <a:latin typeface="+mn-lt"/>
                <a:ea typeface="仿宋" panose="02010609060101010101" pitchFamily="49" charset="-122"/>
                <a:sym typeface="Symbol" panose="05050102010706020507" pitchFamily="18" charset="2"/>
              </a:rPr>
              <a:t></a:t>
            </a:r>
            <a:r>
              <a:rPr lang="en-US" altLang="zh-CN" sz="1800" i="1" dirty="0">
                <a:solidFill>
                  <a:srgbClr val="000099"/>
                </a:solidFill>
                <a:latin typeface="+mn-lt"/>
                <a:ea typeface="仿宋" panose="02010609060101010101" pitchFamily="49" charset="-122"/>
                <a:sym typeface="Symbol" panose="05050102010706020507" pitchFamily="18" charset="2"/>
              </a:rPr>
              <a:t>g</a:t>
            </a:r>
            <a:r>
              <a:rPr lang="en-US" altLang="zh-CN" sz="1800" baseline="-25000" dirty="0">
                <a:solidFill>
                  <a:srgbClr val="000099"/>
                </a:solidFill>
                <a:latin typeface="+mn-lt"/>
                <a:ea typeface="仿宋" panose="02010609060101010101" pitchFamily="49" charset="-122"/>
                <a:sym typeface="Symbol" panose="05050102010706020507" pitchFamily="18" charset="2"/>
              </a:rPr>
              <a:t>d</a:t>
            </a:r>
            <a:r>
              <a:rPr lang="en-US" altLang="zh-CN" sz="1800" i="1" dirty="0">
                <a:solidFill>
                  <a:srgbClr val="000099"/>
                </a:solidFill>
                <a:latin typeface="+mn-lt"/>
                <a:ea typeface="仿宋" panose="02010609060101010101" pitchFamily="49" charset="-122"/>
                <a:sym typeface="Symbol" panose="05050102010706020507" pitchFamily="18" charset="2"/>
              </a:rPr>
              <a:t>V</a:t>
            </a:r>
            <a:r>
              <a:rPr lang="en-US" altLang="zh-CN" sz="1800" baseline="-25000" dirty="0">
                <a:solidFill>
                  <a:srgbClr val="000099"/>
                </a:solidFill>
                <a:latin typeface="+mn-lt"/>
                <a:ea typeface="仿宋" panose="02010609060101010101" pitchFamily="49" charset="-122"/>
                <a:sym typeface="Symbol" panose="05050102010706020507" pitchFamily="18" charset="2"/>
              </a:rPr>
              <a:t>0</a:t>
            </a:r>
            <a:r>
              <a:rPr lang="zh-CN" altLang="en-US" sz="1800" dirty="0">
                <a:solidFill>
                  <a:srgbClr val="000099"/>
                </a:solidFill>
                <a:latin typeface="+mn-lt"/>
                <a:ea typeface="仿宋" panose="02010609060101010101" pitchFamily="49" charset="-122"/>
                <a:sym typeface="Symbol" panose="05050102010706020507" pitchFamily="18" charset="2"/>
              </a:rPr>
              <a:t>，得</a:t>
            </a:r>
            <a:r>
              <a:rPr lang="en-US" altLang="zh-CN" sz="1800" dirty="0">
                <a:solidFill>
                  <a:srgbClr val="000099"/>
                </a:solidFill>
                <a:latin typeface="+mn-lt"/>
                <a:ea typeface="仿宋" panose="02010609060101010101" pitchFamily="49" charset="-122"/>
                <a:sym typeface="Symbol" panose="05050102010706020507" pitchFamily="18" charset="2"/>
              </a:rPr>
              <a:t>C</a:t>
            </a:r>
            <a:r>
              <a:rPr lang="zh-CN" altLang="en-US" sz="1800" dirty="0">
                <a:solidFill>
                  <a:srgbClr val="000099"/>
                </a:solidFill>
                <a:latin typeface="+mn-lt"/>
                <a:ea typeface="仿宋" panose="02010609060101010101" pitchFamily="49" charset="-122"/>
                <a:sym typeface="Symbol" panose="05050102010706020507" pitchFamily="18" charset="2"/>
              </a:rPr>
              <a:t>点。</a:t>
            </a:r>
            <a:endParaRPr lang="zh-CN" altLang="en-US" sz="1800" dirty="0">
              <a:solidFill>
                <a:srgbClr val="000099"/>
              </a:solidFill>
              <a:latin typeface="+mn-lt"/>
              <a:ea typeface="仿宋" panose="02010609060101010101" pitchFamily="49" charset="-122"/>
            </a:endParaRPr>
          </a:p>
        </p:txBody>
      </p:sp>
      <p:sp>
        <p:nvSpPr>
          <p:cNvPr id="20487" name="Rectangle 3">
            <a:extLst>
              <a:ext uri="{FF2B5EF4-FFF2-40B4-BE49-F238E27FC236}">
                <a16:creationId xmlns:a16="http://schemas.microsoft.com/office/drawing/2014/main" id="{D803885D-0A25-42F6-94ED-5CD0901C70EE}"/>
              </a:ext>
            </a:extLst>
          </p:cNvPr>
          <p:cNvSpPr>
            <a:spLocks noChangeArrowheads="1"/>
          </p:cNvSpPr>
          <p:nvPr/>
        </p:nvSpPr>
        <p:spPr bwMode="auto">
          <a:xfrm>
            <a:off x="0" y="2791891"/>
            <a:ext cx="4644008"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buFontTx/>
              <a:buNone/>
            </a:pPr>
            <a:r>
              <a:rPr lang="zh-CN" altLang="en-US" sz="1800" dirty="0">
                <a:solidFill>
                  <a:srgbClr val="660066"/>
                </a:solidFill>
                <a:latin typeface="+mn-lt"/>
                <a:ea typeface="仿宋" panose="02010609060101010101" pitchFamily="49" charset="-122"/>
              </a:rPr>
              <a:t>方法三</a:t>
            </a:r>
            <a:r>
              <a:rPr lang="zh-CN" altLang="en-US" sz="1800" dirty="0">
                <a:solidFill>
                  <a:srgbClr val="000099"/>
                </a:solidFill>
                <a:latin typeface="+mn-lt"/>
                <a:ea typeface="仿宋" panose="02010609060101010101" pitchFamily="49" charset="-122"/>
              </a:rPr>
              <a:t>：由前页式</a:t>
            </a:r>
            <a:r>
              <a:rPr lang="en-US" altLang="zh-CN" sz="1800" dirty="0">
                <a:solidFill>
                  <a:srgbClr val="000099"/>
                </a:solidFill>
                <a:latin typeface="+mn-lt"/>
                <a:ea typeface="仿宋" panose="02010609060101010101" pitchFamily="49" charset="-122"/>
              </a:rPr>
              <a:t>(1)~(3):</a:t>
            </a:r>
          </a:p>
          <a:p>
            <a:pPr eaLnBrk="1" hangingPunct="1">
              <a:lnSpc>
                <a:spcPct val="90000"/>
              </a:lnSpc>
              <a:buFontTx/>
              <a:buNone/>
            </a:pPr>
            <a:r>
              <a:rPr lang="zh-CN" altLang="en-US" sz="1800" dirty="0">
                <a:solidFill>
                  <a:srgbClr val="000099"/>
                </a:solidFill>
                <a:latin typeface="+mn-lt"/>
                <a:ea typeface="仿宋" panose="02010609060101010101" pitchFamily="49" charset="-122"/>
              </a:rPr>
              <a:t>当</a:t>
            </a:r>
            <a:r>
              <a:rPr lang="zh-CN" altLang="en-US" sz="1800" i="1" dirty="0">
                <a:solidFill>
                  <a:srgbClr val="000099"/>
                </a:solidFill>
                <a:latin typeface="+mn-lt"/>
                <a:ea typeface="仿宋" panose="02010609060101010101" pitchFamily="49" charset="-122"/>
                <a:sym typeface="Symbol" panose="05050102010706020507" pitchFamily="18" charset="2"/>
              </a:rPr>
              <a:t></a:t>
            </a:r>
            <a:r>
              <a:rPr lang="en-US" altLang="zh-CN" sz="1800" i="1" dirty="0">
                <a:solidFill>
                  <a:srgbClr val="000099"/>
                </a:solidFill>
                <a:latin typeface="+mn-lt"/>
                <a:ea typeface="仿宋" panose="02010609060101010101" pitchFamily="49" charset="-122"/>
                <a:sym typeface="Symbol" panose="05050102010706020507" pitchFamily="18" charset="2"/>
              </a:rPr>
              <a:t>t</a:t>
            </a:r>
            <a:r>
              <a:rPr lang="en-US" altLang="zh-CN" sz="1800" dirty="0">
                <a:solidFill>
                  <a:srgbClr val="000099"/>
                </a:solidFill>
                <a:latin typeface="+mn-lt"/>
                <a:ea typeface="仿宋" panose="02010609060101010101" pitchFamily="49" charset="-122"/>
                <a:sym typeface="Symbol" panose="05050102010706020507" pitchFamily="18" charset="2"/>
              </a:rPr>
              <a:t>=</a:t>
            </a:r>
            <a:r>
              <a:rPr lang="en-US" altLang="zh-CN" sz="1800" dirty="0">
                <a:solidFill>
                  <a:srgbClr val="000099"/>
                </a:solidFill>
                <a:latin typeface="+mn-lt"/>
                <a:ea typeface="仿宋" panose="02010609060101010101" pitchFamily="49" charset="-122"/>
              </a:rPr>
              <a:t>0</a:t>
            </a:r>
            <a:r>
              <a:rPr lang="zh-CN" altLang="en-US" sz="1800" dirty="0">
                <a:solidFill>
                  <a:srgbClr val="000099"/>
                </a:solidFill>
                <a:latin typeface="+mn-lt"/>
                <a:ea typeface="仿宋" panose="02010609060101010101" pitchFamily="49" charset="-122"/>
              </a:rPr>
              <a:t>时，</a:t>
            </a:r>
            <a:r>
              <a:rPr lang="en-US" altLang="zh-CN" sz="1800" i="1" dirty="0">
                <a:solidFill>
                  <a:srgbClr val="000099"/>
                </a:solidFill>
                <a:latin typeface="+mn-lt"/>
                <a:ea typeface="仿宋" panose="02010609060101010101" pitchFamily="49" charset="-122"/>
              </a:rPr>
              <a:t>v</a:t>
            </a:r>
            <a:r>
              <a:rPr lang="en-US" altLang="zh-CN" sz="1800" baseline="-25000" dirty="0">
                <a:solidFill>
                  <a:srgbClr val="000099"/>
                </a:solidFill>
                <a:latin typeface="+mn-lt"/>
                <a:ea typeface="仿宋" panose="02010609060101010101" pitchFamily="49" charset="-122"/>
                <a:sym typeface="Symbol" panose="05050102010706020507" pitchFamily="18" charset="2"/>
              </a:rPr>
              <a:t>BE </a:t>
            </a:r>
            <a:r>
              <a:rPr lang="en-US" altLang="zh-CN" sz="1800" dirty="0">
                <a:solidFill>
                  <a:srgbClr val="000099"/>
                </a:solidFill>
                <a:latin typeface="+mn-lt"/>
                <a:ea typeface="仿宋" panose="02010609060101010101" pitchFamily="49" charset="-122"/>
              </a:rPr>
              <a:t>=</a:t>
            </a:r>
            <a:r>
              <a:rPr lang="en-US" altLang="zh-CN" sz="1800" dirty="0">
                <a:solidFill>
                  <a:srgbClr val="000099"/>
                </a:solidFill>
                <a:latin typeface="+mn-lt"/>
                <a:ea typeface="仿宋" panose="02010609060101010101" pitchFamily="49" charset="-122"/>
                <a:sym typeface="Symbol" panose="05050102010706020507" pitchFamily="18" charset="2"/>
              </a:rPr>
              <a:t> </a:t>
            </a:r>
            <a:r>
              <a:rPr lang="en-US" altLang="zh-CN" sz="1800" i="1" dirty="0">
                <a:solidFill>
                  <a:srgbClr val="000099"/>
                </a:solidFill>
                <a:latin typeface="+mn-lt"/>
                <a:ea typeface="仿宋" panose="02010609060101010101" pitchFamily="49" charset="-122"/>
              </a:rPr>
              <a:t>V</a:t>
            </a:r>
            <a:r>
              <a:rPr lang="en-US" altLang="zh-CN" sz="1800" baseline="-25000" dirty="0">
                <a:solidFill>
                  <a:srgbClr val="000099"/>
                </a:solidFill>
                <a:latin typeface="+mn-lt"/>
                <a:ea typeface="仿宋" panose="02010609060101010101" pitchFamily="49" charset="-122"/>
                <a:sym typeface="Symbol" panose="05050102010706020507" pitchFamily="18" charset="2"/>
              </a:rPr>
              <a:t>BB</a:t>
            </a:r>
            <a:r>
              <a:rPr lang="en-US" altLang="zh-CN" sz="1800" dirty="0">
                <a:solidFill>
                  <a:srgbClr val="000099"/>
                </a:solidFill>
                <a:latin typeface="+mn-lt"/>
                <a:ea typeface="仿宋" panose="02010609060101010101" pitchFamily="49" charset="-122"/>
              </a:rPr>
              <a:t>+</a:t>
            </a:r>
            <a:r>
              <a:rPr lang="en-US" altLang="zh-CN" sz="1800" i="1" dirty="0">
                <a:solidFill>
                  <a:srgbClr val="000099"/>
                </a:solidFill>
                <a:latin typeface="+mn-lt"/>
                <a:ea typeface="仿宋" panose="02010609060101010101" pitchFamily="49" charset="-122"/>
              </a:rPr>
              <a:t>V</a:t>
            </a:r>
            <a:r>
              <a:rPr lang="en-US" altLang="zh-CN" sz="1800" baseline="-25000" dirty="0">
                <a:solidFill>
                  <a:srgbClr val="000099"/>
                </a:solidFill>
                <a:latin typeface="+mn-lt"/>
                <a:ea typeface="仿宋" panose="02010609060101010101" pitchFamily="49" charset="-122"/>
                <a:sym typeface="Symbol" panose="05050102010706020507" pitchFamily="18" charset="2"/>
              </a:rPr>
              <a:t>bm</a:t>
            </a:r>
            <a:r>
              <a:rPr lang="zh-CN" altLang="en-US" sz="1800" dirty="0">
                <a:solidFill>
                  <a:srgbClr val="000099"/>
                </a:solidFill>
                <a:latin typeface="+mn-lt"/>
                <a:ea typeface="仿宋" panose="02010609060101010101" pitchFamily="49" charset="-122"/>
              </a:rPr>
              <a:t>，</a:t>
            </a:r>
            <a:r>
              <a:rPr lang="en-US" altLang="zh-CN" sz="1800" i="1" dirty="0">
                <a:solidFill>
                  <a:srgbClr val="000099"/>
                </a:solidFill>
                <a:latin typeface="+mn-lt"/>
                <a:ea typeface="仿宋" panose="02010609060101010101" pitchFamily="49" charset="-122"/>
              </a:rPr>
              <a:t>v</a:t>
            </a:r>
            <a:r>
              <a:rPr lang="en-US" altLang="zh-CN" sz="1800" baseline="-25000" dirty="0">
                <a:solidFill>
                  <a:srgbClr val="000099"/>
                </a:solidFill>
                <a:latin typeface="+mn-lt"/>
                <a:ea typeface="仿宋" panose="02010609060101010101" pitchFamily="49" charset="-122"/>
                <a:sym typeface="Symbol" panose="05050102010706020507" pitchFamily="18" charset="2"/>
              </a:rPr>
              <a:t>CE </a:t>
            </a:r>
            <a:r>
              <a:rPr lang="en-US" altLang="zh-CN" sz="1800" dirty="0">
                <a:solidFill>
                  <a:srgbClr val="000099"/>
                </a:solidFill>
                <a:latin typeface="+mn-lt"/>
                <a:ea typeface="仿宋" panose="02010609060101010101" pitchFamily="49" charset="-122"/>
              </a:rPr>
              <a:t>=</a:t>
            </a:r>
            <a:r>
              <a:rPr lang="en-US" altLang="zh-CN" sz="1800" i="1" dirty="0">
                <a:solidFill>
                  <a:srgbClr val="000099"/>
                </a:solidFill>
                <a:latin typeface="+mn-lt"/>
                <a:ea typeface="仿宋" panose="02010609060101010101" pitchFamily="49" charset="-122"/>
              </a:rPr>
              <a:t>V</a:t>
            </a:r>
            <a:r>
              <a:rPr lang="en-US" altLang="zh-CN" sz="1800" baseline="-25000" dirty="0">
                <a:solidFill>
                  <a:srgbClr val="000099"/>
                </a:solidFill>
                <a:latin typeface="+mn-lt"/>
                <a:ea typeface="仿宋" panose="02010609060101010101" pitchFamily="49" charset="-122"/>
                <a:sym typeface="Symbol" panose="05050102010706020507" pitchFamily="18" charset="2"/>
              </a:rPr>
              <a:t>cc</a:t>
            </a:r>
            <a:r>
              <a:rPr lang="en-US" altLang="zh-CN" sz="1800" dirty="0">
                <a:solidFill>
                  <a:srgbClr val="000099"/>
                </a:solidFill>
                <a:latin typeface="+mn-lt"/>
                <a:ea typeface="仿宋" panose="02010609060101010101" pitchFamily="49" charset="-122"/>
                <a:sym typeface="Symbol" panose="05050102010706020507" pitchFamily="18" charset="2"/>
              </a:rPr>
              <a:t>  </a:t>
            </a:r>
            <a:r>
              <a:rPr lang="en-US" altLang="zh-CN" sz="1800" i="1" dirty="0">
                <a:solidFill>
                  <a:srgbClr val="000099"/>
                </a:solidFill>
                <a:latin typeface="+mn-lt"/>
                <a:ea typeface="仿宋" panose="02010609060101010101" pitchFamily="49" charset="-122"/>
              </a:rPr>
              <a:t>V</a:t>
            </a:r>
            <a:r>
              <a:rPr lang="en-US" altLang="zh-CN" sz="1800" baseline="-25000" dirty="0">
                <a:solidFill>
                  <a:srgbClr val="000099"/>
                </a:solidFill>
                <a:latin typeface="+mn-lt"/>
                <a:ea typeface="仿宋" panose="02010609060101010101" pitchFamily="49" charset="-122"/>
                <a:sym typeface="Symbol" panose="05050102010706020507" pitchFamily="18" charset="2"/>
              </a:rPr>
              <a:t>cm </a:t>
            </a:r>
            <a:r>
              <a:rPr lang="zh-CN" altLang="en-US" sz="1800" dirty="0">
                <a:solidFill>
                  <a:srgbClr val="000099"/>
                </a:solidFill>
                <a:latin typeface="+mn-lt"/>
                <a:ea typeface="仿宋" panose="02010609060101010101" pitchFamily="49" charset="-122"/>
              </a:rPr>
              <a:t>，</a:t>
            </a:r>
            <a:endParaRPr lang="en-US" altLang="zh-CN" sz="1800" dirty="0">
              <a:solidFill>
                <a:srgbClr val="000099"/>
              </a:solidFill>
              <a:latin typeface="+mn-lt"/>
              <a:ea typeface="仿宋" panose="02010609060101010101" pitchFamily="49" charset="-122"/>
            </a:endParaRPr>
          </a:p>
          <a:p>
            <a:pPr eaLnBrk="1" hangingPunct="1">
              <a:lnSpc>
                <a:spcPct val="90000"/>
              </a:lnSpc>
              <a:buFontTx/>
              <a:buNone/>
            </a:pPr>
            <a:r>
              <a:rPr lang="en-US" altLang="zh-CN" sz="1800" dirty="0">
                <a:solidFill>
                  <a:srgbClr val="000099"/>
                </a:solidFill>
                <a:latin typeface="+mn-lt"/>
                <a:ea typeface="仿宋" panose="02010609060101010101" pitchFamily="49" charset="-122"/>
              </a:rPr>
              <a:t>                       </a:t>
            </a:r>
            <a:r>
              <a:rPr lang="zh-CN" altLang="en-US" sz="1800" dirty="0">
                <a:solidFill>
                  <a:srgbClr val="000099"/>
                </a:solidFill>
                <a:latin typeface="+mn-lt"/>
                <a:ea typeface="仿宋" panose="02010609060101010101" pitchFamily="49" charset="-122"/>
              </a:rPr>
              <a:t>得</a:t>
            </a:r>
            <a:r>
              <a:rPr lang="en-US" altLang="zh-CN" sz="1800" dirty="0">
                <a:solidFill>
                  <a:srgbClr val="000099"/>
                </a:solidFill>
                <a:latin typeface="+mn-lt"/>
                <a:ea typeface="仿宋" panose="02010609060101010101" pitchFamily="49" charset="-122"/>
              </a:rPr>
              <a:t>A</a:t>
            </a:r>
            <a:r>
              <a:rPr lang="zh-CN" altLang="en-US" sz="1800" dirty="0">
                <a:solidFill>
                  <a:srgbClr val="000099"/>
                </a:solidFill>
                <a:latin typeface="+mn-lt"/>
                <a:ea typeface="仿宋" panose="02010609060101010101" pitchFamily="49" charset="-122"/>
              </a:rPr>
              <a:t>点；</a:t>
            </a:r>
            <a:endParaRPr lang="en-US" altLang="zh-CN" sz="1800" dirty="0">
              <a:solidFill>
                <a:srgbClr val="000099"/>
              </a:solidFill>
              <a:latin typeface="+mn-lt"/>
              <a:ea typeface="仿宋" panose="02010609060101010101" pitchFamily="49" charset="-122"/>
            </a:endParaRPr>
          </a:p>
          <a:p>
            <a:pPr eaLnBrk="1" hangingPunct="1">
              <a:lnSpc>
                <a:spcPct val="90000"/>
              </a:lnSpc>
              <a:buFontTx/>
              <a:buNone/>
            </a:pPr>
            <a:r>
              <a:rPr lang="zh-CN" altLang="en-US" sz="1800" dirty="0">
                <a:solidFill>
                  <a:srgbClr val="000099"/>
                </a:solidFill>
                <a:latin typeface="+mn-lt"/>
                <a:ea typeface="仿宋" panose="02010609060101010101" pitchFamily="49" charset="-122"/>
              </a:rPr>
              <a:t>当</a:t>
            </a:r>
            <a:r>
              <a:rPr lang="zh-CN" altLang="en-US" sz="1800" i="1" dirty="0">
                <a:solidFill>
                  <a:srgbClr val="000099"/>
                </a:solidFill>
                <a:latin typeface="+mn-lt"/>
                <a:ea typeface="仿宋" panose="02010609060101010101" pitchFamily="49" charset="-122"/>
                <a:sym typeface="Symbol" panose="05050102010706020507" pitchFamily="18" charset="2"/>
              </a:rPr>
              <a:t></a:t>
            </a:r>
            <a:r>
              <a:rPr lang="en-US" altLang="zh-CN" sz="1800" i="1" dirty="0">
                <a:solidFill>
                  <a:srgbClr val="000099"/>
                </a:solidFill>
                <a:latin typeface="+mn-lt"/>
                <a:ea typeface="仿宋" panose="02010609060101010101" pitchFamily="49" charset="-122"/>
                <a:sym typeface="Symbol" panose="05050102010706020507" pitchFamily="18" charset="2"/>
              </a:rPr>
              <a:t>t</a:t>
            </a:r>
            <a:r>
              <a:rPr lang="en-US" altLang="zh-CN" sz="1800" dirty="0">
                <a:solidFill>
                  <a:srgbClr val="000099"/>
                </a:solidFill>
                <a:latin typeface="+mn-lt"/>
                <a:ea typeface="仿宋" panose="02010609060101010101" pitchFamily="49" charset="-122"/>
              </a:rPr>
              <a:t>=</a:t>
            </a:r>
            <a:r>
              <a:rPr lang="en-US" altLang="zh-CN" sz="1800" dirty="0">
                <a:solidFill>
                  <a:srgbClr val="000099"/>
                </a:solidFill>
                <a:latin typeface="+mn-lt"/>
                <a:ea typeface="仿宋" panose="02010609060101010101" pitchFamily="49" charset="-122"/>
                <a:sym typeface="Symbol" panose="05050102010706020507" pitchFamily="18" charset="2"/>
              </a:rPr>
              <a:t>/2</a:t>
            </a:r>
            <a:r>
              <a:rPr lang="zh-CN" altLang="en-US" sz="1800" dirty="0">
                <a:solidFill>
                  <a:srgbClr val="000099"/>
                </a:solidFill>
                <a:latin typeface="+mn-lt"/>
                <a:ea typeface="仿宋" panose="02010609060101010101" pitchFamily="49" charset="-122"/>
                <a:sym typeface="Symbol" panose="05050102010706020507" pitchFamily="18" charset="2"/>
              </a:rPr>
              <a:t>时，</a:t>
            </a:r>
            <a:r>
              <a:rPr lang="en-US" altLang="zh-CN" sz="1800" i="1" dirty="0">
                <a:solidFill>
                  <a:srgbClr val="000099"/>
                </a:solidFill>
                <a:latin typeface="+mn-lt"/>
                <a:ea typeface="仿宋" panose="02010609060101010101" pitchFamily="49" charset="-122"/>
              </a:rPr>
              <a:t>v</a:t>
            </a:r>
            <a:r>
              <a:rPr lang="en-US" altLang="zh-CN" sz="1800" baseline="-25000" dirty="0">
                <a:solidFill>
                  <a:srgbClr val="000099"/>
                </a:solidFill>
                <a:latin typeface="+mn-lt"/>
                <a:ea typeface="仿宋" panose="02010609060101010101" pitchFamily="49" charset="-122"/>
                <a:sym typeface="Symbol" panose="05050102010706020507" pitchFamily="18" charset="2"/>
              </a:rPr>
              <a:t>BE </a:t>
            </a:r>
            <a:r>
              <a:rPr lang="en-US" altLang="zh-CN" sz="1800" dirty="0">
                <a:solidFill>
                  <a:srgbClr val="000099"/>
                </a:solidFill>
                <a:latin typeface="+mn-lt"/>
                <a:ea typeface="仿宋" panose="02010609060101010101" pitchFamily="49" charset="-122"/>
              </a:rPr>
              <a:t>=</a:t>
            </a:r>
            <a:r>
              <a:rPr lang="en-US" altLang="zh-CN" sz="1800" i="1" dirty="0">
                <a:solidFill>
                  <a:srgbClr val="000099"/>
                </a:solidFill>
                <a:latin typeface="+mn-lt"/>
                <a:ea typeface="仿宋" panose="02010609060101010101" pitchFamily="49" charset="-122"/>
              </a:rPr>
              <a:t> V</a:t>
            </a:r>
            <a:r>
              <a:rPr lang="en-US" altLang="zh-CN" sz="1800" baseline="-25000" dirty="0">
                <a:solidFill>
                  <a:srgbClr val="000099"/>
                </a:solidFill>
                <a:latin typeface="+mn-lt"/>
                <a:ea typeface="仿宋" panose="02010609060101010101" pitchFamily="49" charset="-122"/>
                <a:sym typeface="Symbol" panose="05050102010706020507" pitchFamily="18" charset="2"/>
              </a:rPr>
              <a:t>BB </a:t>
            </a:r>
            <a:r>
              <a:rPr lang="zh-CN" altLang="en-US" sz="1800" dirty="0">
                <a:solidFill>
                  <a:srgbClr val="000099"/>
                </a:solidFill>
                <a:latin typeface="+mn-lt"/>
                <a:ea typeface="仿宋" panose="02010609060101010101" pitchFamily="49" charset="-122"/>
              </a:rPr>
              <a:t>，</a:t>
            </a:r>
            <a:r>
              <a:rPr lang="en-US" altLang="zh-CN" sz="1800" dirty="0">
                <a:solidFill>
                  <a:srgbClr val="000099"/>
                </a:solidFill>
                <a:latin typeface="+mn-lt"/>
                <a:ea typeface="仿宋" panose="02010609060101010101" pitchFamily="49" charset="-122"/>
              </a:rPr>
              <a:t> </a:t>
            </a:r>
            <a:r>
              <a:rPr lang="en-US" altLang="zh-CN" sz="1800" i="1" dirty="0">
                <a:solidFill>
                  <a:srgbClr val="000099"/>
                </a:solidFill>
                <a:latin typeface="+mn-lt"/>
                <a:ea typeface="仿宋" panose="02010609060101010101" pitchFamily="49" charset="-122"/>
              </a:rPr>
              <a:t>v</a:t>
            </a:r>
            <a:r>
              <a:rPr lang="en-US" altLang="zh-CN" sz="1800" baseline="-25000" dirty="0">
                <a:solidFill>
                  <a:srgbClr val="000099"/>
                </a:solidFill>
                <a:latin typeface="+mn-lt"/>
                <a:ea typeface="仿宋" panose="02010609060101010101" pitchFamily="49" charset="-122"/>
                <a:sym typeface="Symbol" panose="05050102010706020507" pitchFamily="18" charset="2"/>
              </a:rPr>
              <a:t>CE </a:t>
            </a:r>
            <a:r>
              <a:rPr lang="en-US" altLang="zh-CN" sz="1800" dirty="0">
                <a:solidFill>
                  <a:srgbClr val="000099"/>
                </a:solidFill>
                <a:latin typeface="+mn-lt"/>
                <a:ea typeface="仿宋" panose="02010609060101010101" pitchFamily="49" charset="-122"/>
              </a:rPr>
              <a:t>=</a:t>
            </a:r>
            <a:r>
              <a:rPr lang="en-US" altLang="zh-CN" sz="1800" i="1" dirty="0">
                <a:solidFill>
                  <a:srgbClr val="000099"/>
                </a:solidFill>
                <a:latin typeface="+mn-lt"/>
                <a:ea typeface="仿宋" panose="02010609060101010101" pitchFamily="49" charset="-122"/>
              </a:rPr>
              <a:t>V</a:t>
            </a:r>
            <a:r>
              <a:rPr lang="en-US" altLang="zh-CN" sz="1800" baseline="-25000" dirty="0">
                <a:solidFill>
                  <a:srgbClr val="000099"/>
                </a:solidFill>
                <a:latin typeface="+mn-lt"/>
                <a:ea typeface="仿宋" panose="02010609060101010101" pitchFamily="49" charset="-122"/>
                <a:sym typeface="Symbol" panose="05050102010706020507" pitchFamily="18" charset="2"/>
              </a:rPr>
              <a:t>cc</a:t>
            </a:r>
            <a:r>
              <a:rPr lang="zh-CN" altLang="en-US" sz="1800" dirty="0">
                <a:solidFill>
                  <a:srgbClr val="000099"/>
                </a:solidFill>
                <a:latin typeface="+mn-lt"/>
                <a:ea typeface="仿宋" panose="02010609060101010101" pitchFamily="49" charset="-122"/>
              </a:rPr>
              <a:t>，</a:t>
            </a:r>
            <a:r>
              <a:rPr lang="zh-CN" altLang="en-US" sz="1800" dirty="0">
                <a:solidFill>
                  <a:srgbClr val="000099"/>
                </a:solidFill>
                <a:latin typeface="+mn-lt"/>
                <a:ea typeface="仿宋" panose="02010609060101010101" pitchFamily="49" charset="-122"/>
                <a:sym typeface="Symbol" panose="05050102010706020507" pitchFamily="18" charset="2"/>
              </a:rPr>
              <a:t>得</a:t>
            </a:r>
            <a:r>
              <a:rPr lang="en-US" altLang="zh-CN" sz="1800" dirty="0">
                <a:solidFill>
                  <a:srgbClr val="000099"/>
                </a:solidFill>
                <a:latin typeface="+mn-lt"/>
                <a:ea typeface="仿宋" panose="02010609060101010101" pitchFamily="49" charset="-122"/>
                <a:sym typeface="Symbol" panose="05050102010706020507" pitchFamily="18" charset="2"/>
              </a:rPr>
              <a:t>Q</a:t>
            </a:r>
            <a:r>
              <a:rPr lang="zh-CN" altLang="en-US" sz="1800" dirty="0">
                <a:solidFill>
                  <a:srgbClr val="000099"/>
                </a:solidFill>
                <a:latin typeface="+mn-lt"/>
                <a:ea typeface="仿宋" panose="02010609060101010101" pitchFamily="49" charset="-122"/>
                <a:sym typeface="Symbol" panose="05050102010706020507" pitchFamily="18" charset="2"/>
              </a:rPr>
              <a:t>点。</a:t>
            </a:r>
            <a:endParaRPr lang="zh-CN" altLang="en-US" sz="1800" dirty="0">
              <a:solidFill>
                <a:srgbClr val="000099"/>
              </a:solidFill>
              <a:latin typeface="+mn-lt"/>
              <a:ea typeface="仿宋" panose="02010609060101010101" pitchFamily="49" charset="-122"/>
            </a:endParaRPr>
          </a:p>
        </p:txBody>
      </p:sp>
      <p:sp>
        <p:nvSpPr>
          <p:cNvPr id="20488" name="Text Box 9">
            <a:extLst>
              <a:ext uri="{FF2B5EF4-FFF2-40B4-BE49-F238E27FC236}">
                <a16:creationId xmlns:a16="http://schemas.microsoft.com/office/drawing/2014/main" id="{37295015-3142-4599-A285-C9B76C7504E4}"/>
              </a:ext>
            </a:extLst>
          </p:cNvPr>
          <p:cNvSpPr txBox="1">
            <a:spLocks noChangeArrowheads="1"/>
          </p:cNvSpPr>
          <p:nvPr/>
        </p:nvSpPr>
        <p:spPr bwMode="auto">
          <a:xfrm>
            <a:off x="121622" y="4131929"/>
            <a:ext cx="412363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000" dirty="0">
                <a:solidFill>
                  <a:srgbClr val="CC3300"/>
                </a:solidFill>
                <a:latin typeface="+mn-lt"/>
                <a:ea typeface="仿宋" panose="02010609060101010101" pitchFamily="49" charset="-122"/>
              </a:rPr>
              <a:t>则可以  </a:t>
            </a:r>
            <a:r>
              <a:rPr kumimoji="0" lang="en-US" altLang="zh-CN" sz="2000" dirty="0">
                <a:solidFill>
                  <a:srgbClr val="FF0000"/>
                </a:solidFill>
                <a:latin typeface="+mn-lt"/>
                <a:ea typeface="仿宋" panose="02010609060101010101" pitchFamily="49" charset="-122"/>
              </a:rPr>
              <a:t>P90</a:t>
            </a:r>
            <a:r>
              <a:rPr kumimoji="0" lang="en-US" altLang="zh-CN" sz="2000" dirty="0">
                <a:solidFill>
                  <a:srgbClr val="CC3300"/>
                </a:solidFill>
                <a:latin typeface="+mn-lt"/>
                <a:ea typeface="仿宋" panose="02010609060101010101" pitchFamily="49" charset="-122"/>
              </a:rPr>
              <a:t>   </a:t>
            </a:r>
            <a:r>
              <a:rPr kumimoji="0" lang="en-US" altLang="zh-CN" sz="2000" dirty="0">
                <a:solidFill>
                  <a:srgbClr val="0000FF"/>
                </a:solidFill>
                <a:latin typeface="+mn-lt"/>
                <a:ea typeface="仿宋" panose="02010609060101010101" pitchFamily="49" charset="-122"/>
              </a:rPr>
              <a:t>P96</a:t>
            </a:r>
            <a:r>
              <a:rPr kumimoji="0" lang="en-US" altLang="zh-CN" sz="2000" dirty="0">
                <a:solidFill>
                  <a:srgbClr val="CC3300"/>
                </a:solidFill>
                <a:latin typeface="+mn-lt"/>
                <a:ea typeface="仿宋" panose="02010609060101010101" pitchFamily="49" charset="-122"/>
              </a:rPr>
              <a:t> </a:t>
            </a:r>
            <a:r>
              <a:rPr kumimoji="0" lang="zh-CN" altLang="en-US" sz="2000" dirty="0">
                <a:solidFill>
                  <a:srgbClr val="CC3300"/>
                </a:solidFill>
                <a:latin typeface="+mn-lt"/>
                <a:ea typeface="仿宋" panose="02010609060101010101" pitchFamily="49" charset="-122"/>
              </a:rPr>
              <a:t>作图法求负载线：见下页</a:t>
            </a:r>
          </a:p>
        </p:txBody>
      </p:sp>
      <p:graphicFrame>
        <p:nvGraphicFramePr>
          <p:cNvPr id="20490" name="Object 1025">
            <a:extLst>
              <a:ext uri="{FF2B5EF4-FFF2-40B4-BE49-F238E27FC236}">
                <a16:creationId xmlns:a16="http://schemas.microsoft.com/office/drawing/2014/main" id="{11A3489C-AE6C-49DA-B74C-D572F524CF00}"/>
              </a:ext>
            </a:extLst>
          </p:cNvPr>
          <p:cNvGraphicFramePr>
            <a:graphicFrameLocks noChangeAspect="1"/>
          </p:cNvGraphicFramePr>
          <p:nvPr>
            <p:extLst>
              <p:ext uri="{D42A27DB-BD31-4B8C-83A1-F6EECF244321}">
                <p14:modId xmlns:p14="http://schemas.microsoft.com/office/powerpoint/2010/main" val="3441171126"/>
              </p:ext>
            </p:extLst>
          </p:nvPr>
        </p:nvGraphicFramePr>
        <p:xfrm>
          <a:off x="2548432" y="623887"/>
          <a:ext cx="1800225" cy="411163"/>
        </p:xfrm>
        <a:graphic>
          <a:graphicData uri="http://schemas.openxmlformats.org/presentationml/2006/ole">
            <mc:AlternateContent xmlns:mc="http://schemas.openxmlformats.org/markup-compatibility/2006">
              <mc:Choice xmlns:v="urn:schemas-microsoft-com:vml" Requires="v">
                <p:oleObj spid="_x0000_s20889" name="Equation" r:id="rId4" imgW="1112668" imgH="220875" progId="Equation.DSMT4">
                  <p:embed/>
                </p:oleObj>
              </mc:Choice>
              <mc:Fallback>
                <p:oleObj name="Equation" r:id="rId4" imgW="1112668" imgH="220875" progId="Equation.DSMT4">
                  <p:embed/>
                  <p:pic>
                    <p:nvPicPr>
                      <p:cNvPr id="0" name="Object 10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8432" y="623887"/>
                        <a:ext cx="1800225" cy="411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1" name="图片 10">
            <a:extLst>
              <a:ext uri="{FF2B5EF4-FFF2-40B4-BE49-F238E27FC236}">
                <a16:creationId xmlns:a16="http://schemas.microsoft.com/office/drawing/2014/main" id="{B9C58282-074C-4BE1-BE06-6322B5D2FC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64844" y="3037483"/>
            <a:ext cx="4590511" cy="3456384"/>
          </a:xfrm>
          <a:prstGeom prst="rect">
            <a:avLst/>
          </a:prstGeom>
        </p:spPr>
      </p:pic>
      <p:sp>
        <p:nvSpPr>
          <p:cNvPr id="12" name="Rectangle 2">
            <a:extLst>
              <a:ext uri="{FF2B5EF4-FFF2-40B4-BE49-F238E27FC236}">
                <a16:creationId xmlns:a16="http://schemas.microsoft.com/office/drawing/2014/main" id="{9849EFA3-6A6C-4CFD-B4BC-4E0E183BE8CC}"/>
              </a:ext>
            </a:extLst>
          </p:cNvPr>
          <p:cNvSpPr>
            <a:spLocks noChangeArrowheads="1"/>
          </p:cNvSpPr>
          <p:nvPr/>
        </p:nvSpPr>
        <p:spPr bwMode="auto">
          <a:xfrm>
            <a:off x="6876256" y="5301208"/>
            <a:ext cx="2016224"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lvl="1" eaLnBrk="1" hangingPunct="1">
              <a:spcBef>
                <a:spcPct val="0"/>
              </a:spcBef>
              <a:buFontTx/>
              <a:buNone/>
            </a:pPr>
            <a:r>
              <a:rPr lang="en-US" altLang="zh-CN" sz="2400" dirty="0">
                <a:solidFill>
                  <a:srgbClr val="00B050"/>
                </a:solidFill>
                <a:latin typeface="+mn-lt"/>
                <a:ea typeface="仿宋" panose="02010609060101010101" pitchFamily="49" charset="-122"/>
              </a:rPr>
              <a:t>P88</a:t>
            </a:r>
            <a:r>
              <a:rPr lang="en-US" altLang="zh-CN" sz="2400" dirty="0">
                <a:solidFill>
                  <a:srgbClr val="00FF00"/>
                </a:solidFill>
                <a:latin typeface="+mn-lt"/>
                <a:ea typeface="仿宋" panose="02010609060101010101" pitchFamily="49" charset="-122"/>
              </a:rPr>
              <a:t>  </a:t>
            </a:r>
            <a:r>
              <a:rPr lang="en-US" altLang="zh-CN" sz="2400" dirty="0">
                <a:solidFill>
                  <a:srgbClr val="FF0000"/>
                </a:solidFill>
                <a:latin typeface="+mn-lt"/>
                <a:ea typeface="仿宋" panose="02010609060101010101" pitchFamily="49" charset="-122"/>
              </a:rPr>
              <a:t>P90 </a:t>
            </a:r>
            <a:r>
              <a:rPr lang="en-US" altLang="zh-CN" sz="2400" dirty="0">
                <a:solidFill>
                  <a:schemeClr val="accent2"/>
                </a:solidFill>
                <a:latin typeface="+mn-lt"/>
                <a:ea typeface="仿宋" panose="02010609060101010101" pitchFamily="49" charset="-122"/>
              </a:rPr>
              <a:t>P96</a:t>
            </a:r>
            <a:endParaRPr lang="zh-CN" altLang="en-US" sz="2400" dirty="0">
              <a:solidFill>
                <a:schemeClr val="accent2"/>
              </a:solidFill>
              <a:latin typeface="+mn-lt"/>
              <a:ea typeface="仿宋" panose="02010609060101010101" pitchFamily="49" charset="-122"/>
            </a:endParaRPr>
          </a:p>
        </p:txBody>
      </p:sp>
      <p:cxnSp>
        <p:nvCxnSpPr>
          <p:cNvPr id="3" name="直接连接符 2">
            <a:extLst>
              <a:ext uri="{FF2B5EF4-FFF2-40B4-BE49-F238E27FC236}">
                <a16:creationId xmlns:a16="http://schemas.microsoft.com/office/drawing/2014/main" id="{637E9F54-849D-4920-A1AE-7883FD95CAF8}"/>
              </a:ext>
            </a:extLst>
          </p:cNvPr>
          <p:cNvCxnSpPr>
            <a:cxnSpLocks/>
          </p:cNvCxnSpPr>
          <p:nvPr/>
        </p:nvCxnSpPr>
        <p:spPr bwMode="auto">
          <a:xfrm>
            <a:off x="4716016" y="3068960"/>
            <a:ext cx="503487" cy="550504"/>
          </a:xfrm>
          <a:prstGeom prst="line">
            <a:avLst/>
          </a:prstGeom>
          <a:noFill/>
          <a:ln w="19050" cap="flat" cmpd="sng" algn="ctr">
            <a:solidFill>
              <a:srgbClr val="FF0000"/>
            </a:solidFill>
            <a:prstDash val="dash"/>
            <a:round/>
            <a:headEnd type="none" w="med" len="med"/>
            <a:tailEnd type="none" w="med" len="med"/>
          </a:ln>
          <a:effectLst/>
        </p:spPr>
      </p:cxnSp>
      <p:sp>
        <p:nvSpPr>
          <p:cNvPr id="9" name="矩形 8">
            <a:extLst>
              <a:ext uri="{FF2B5EF4-FFF2-40B4-BE49-F238E27FC236}">
                <a16:creationId xmlns:a16="http://schemas.microsoft.com/office/drawing/2014/main" id="{73F3A4A7-949F-4033-9E48-9C83F76AA626}"/>
              </a:ext>
            </a:extLst>
          </p:cNvPr>
          <p:cNvSpPr/>
          <p:nvPr/>
        </p:nvSpPr>
        <p:spPr>
          <a:xfrm>
            <a:off x="5868144" y="2453022"/>
            <a:ext cx="716863" cy="461665"/>
          </a:xfrm>
          <a:prstGeom prst="rect">
            <a:avLst/>
          </a:prstGeom>
        </p:spPr>
        <p:txBody>
          <a:bodyPr wrap="none">
            <a:spAutoFit/>
          </a:bodyPr>
          <a:lstStyle/>
          <a:p>
            <a:r>
              <a:rPr lang="en-US" altLang="zh-CN" sz="2400" dirty="0">
                <a:solidFill>
                  <a:srgbClr val="0000FF"/>
                </a:solidFill>
                <a:latin typeface="+mn-lt"/>
                <a:ea typeface="仿宋" panose="02010609060101010101" pitchFamily="49" charset="-122"/>
                <a:sym typeface="Symbol" panose="05050102010706020507" pitchFamily="18" charset="2"/>
              </a:rPr>
              <a:t>C</a:t>
            </a:r>
            <a:r>
              <a:rPr lang="zh-CN" altLang="en-US" sz="2400" dirty="0">
                <a:solidFill>
                  <a:srgbClr val="0000FF"/>
                </a:solidFill>
                <a:latin typeface="+mn-lt"/>
                <a:ea typeface="仿宋" panose="02010609060101010101" pitchFamily="49" charset="-122"/>
                <a:sym typeface="Symbol" panose="05050102010706020507" pitchFamily="18" charset="2"/>
              </a:rPr>
              <a:t>点</a:t>
            </a:r>
            <a:endParaRPr lang="zh-CN" altLang="en-US" sz="2400" dirty="0">
              <a:solidFill>
                <a:srgbClr val="0000FF"/>
              </a:solidFill>
              <a:latin typeface="+mn-lt"/>
              <a:ea typeface="仿宋" panose="02010609060101010101" pitchFamily="49" charset="-122"/>
            </a:endParaRPr>
          </a:p>
        </p:txBody>
      </p:sp>
      <p:cxnSp>
        <p:nvCxnSpPr>
          <p:cNvPr id="13" name="直接箭头连接符 12">
            <a:extLst>
              <a:ext uri="{FF2B5EF4-FFF2-40B4-BE49-F238E27FC236}">
                <a16:creationId xmlns:a16="http://schemas.microsoft.com/office/drawing/2014/main" id="{4C860201-B7D2-4DCB-B861-34F0AAC1F55D}"/>
              </a:ext>
            </a:extLst>
          </p:cNvPr>
          <p:cNvCxnSpPr>
            <a:cxnSpLocks/>
          </p:cNvCxnSpPr>
          <p:nvPr/>
        </p:nvCxnSpPr>
        <p:spPr bwMode="auto">
          <a:xfrm flipH="1">
            <a:off x="4788024" y="2771626"/>
            <a:ext cx="1152128" cy="369342"/>
          </a:xfrm>
          <a:prstGeom prst="straightConnector1">
            <a:avLst/>
          </a:prstGeom>
          <a:noFill/>
          <a:ln w="57150" cap="flat" cmpd="sng" algn="ctr">
            <a:solidFill>
              <a:srgbClr val="FF0000"/>
            </a:solidFill>
            <a:prstDash val="solid"/>
            <a:round/>
            <a:headEnd type="none" w="med" len="med"/>
            <a:tailEnd type="triangle" w="med" len="med"/>
          </a:ln>
          <a:effectLst/>
        </p:spPr>
      </p:cxnSp>
      <p:cxnSp>
        <p:nvCxnSpPr>
          <p:cNvPr id="4" name="直接箭头连接符 3">
            <a:extLst>
              <a:ext uri="{FF2B5EF4-FFF2-40B4-BE49-F238E27FC236}">
                <a16:creationId xmlns:a16="http://schemas.microsoft.com/office/drawing/2014/main" id="{92077F8A-046F-4A70-9657-7EDF5B52FB41}"/>
              </a:ext>
            </a:extLst>
          </p:cNvPr>
          <p:cNvCxnSpPr/>
          <p:nvPr/>
        </p:nvCxnSpPr>
        <p:spPr bwMode="auto">
          <a:xfrm>
            <a:off x="2915816" y="2453022"/>
            <a:ext cx="1800200" cy="615938"/>
          </a:xfrm>
          <a:prstGeom prst="straightConnector1">
            <a:avLst/>
          </a:prstGeom>
          <a:noFill/>
          <a:ln w="38100" cap="flat" cmpd="sng" algn="ctr">
            <a:solidFill>
              <a:srgbClr val="FF0000"/>
            </a:solidFill>
            <a:prstDash val="solid"/>
            <a:round/>
            <a:headEnd type="none" w="med" len="med"/>
            <a:tailEnd type="triangle"/>
          </a:ln>
          <a:effectLst/>
        </p:spPr>
      </p:cxnSp>
      <p:sp>
        <p:nvSpPr>
          <p:cNvPr id="15" name="Rectangle 2">
            <a:extLst>
              <a:ext uri="{FF2B5EF4-FFF2-40B4-BE49-F238E27FC236}">
                <a16:creationId xmlns:a16="http://schemas.microsoft.com/office/drawing/2014/main" id="{E9655E7E-914E-4B8F-B47B-FEC698F18FDD}"/>
              </a:ext>
            </a:extLst>
          </p:cNvPr>
          <p:cNvSpPr>
            <a:spLocks noChangeArrowheads="1"/>
          </p:cNvSpPr>
          <p:nvPr/>
        </p:nvSpPr>
        <p:spPr bwMode="auto">
          <a:xfrm>
            <a:off x="4464844" y="6288000"/>
            <a:ext cx="576062" cy="226039"/>
          </a:xfrm>
          <a:prstGeom prst="rect">
            <a:avLst/>
          </a:prstGeom>
          <a:solidFill>
            <a:schemeClr val="bg1"/>
          </a:solidFill>
          <a:ln>
            <a:noFill/>
          </a:ln>
        </p:spPr>
        <p:txBody>
          <a:bodyPr lIns="0" tIns="0" rIns="0" bIns="0" anchor="ct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lvl="1" eaLnBrk="1" hangingPunct="1">
              <a:spcBef>
                <a:spcPct val="0"/>
              </a:spcBef>
              <a:buFontTx/>
              <a:buNone/>
            </a:pPr>
            <a:r>
              <a:rPr lang="zh-CN" altLang="en-US" sz="1400" dirty="0">
                <a:latin typeface="+mn-lt"/>
                <a:ea typeface="仿宋" panose="02010609060101010101" pitchFamily="49" charset="-122"/>
              </a:rPr>
              <a:t>图 </a:t>
            </a:r>
            <a:r>
              <a:rPr lang="en-US" altLang="zh-CN" sz="1400" dirty="0">
                <a:latin typeface="+mn-lt"/>
                <a:ea typeface="仿宋" panose="02010609060101010101" pitchFamily="49" charset="-122"/>
              </a:rPr>
              <a:t>4-10</a:t>
            </a:r>
            <a:endParaRPr lang="zh-CN" altLang="en-US" sz="1400" dirty="0">
              <a:latin typeface="+mn-lt"/>
              <a:ea typeface="仿宋" panose="02010609060101010101" pitchFamily="49" charset="-122"/>
            </a:endParaRPr>
          </a:p>
        </p:txBody>
      </p:sp>
      <p:sp>
        <p:nvSpPr>
          <p:cNvPr id="2" name="Rectangle 2">
            <a:extLst>
              <a:ext uri="{FF2B5EF4-FFF2-40B4-BE49-F238E27FC236}">
                <a16:creationId xmlns:a16="http://schemas.microsoft.com/office/drawing/2014/main" id="{1D8405C5-8901-40C1-AA73-EAC0735ABC14}"/>
              </a:ext>
            </a:extLst>
          </p:cNvPr>
          <p:cNvSpPr txBox="1">
            <a:spLocks noChangeArrowheads="1"/>
          </p:cNvSpPr>
          <p:nvPr/>
        </p:nvSpPr>
        <p:spPr bwMode="auto">
          <a:xfrm>
            <a:off x="4199415" y="588168"/>
            <a:ext cx="1380698"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defRPr/>
            </a:pPr>
            <a:r>
              <a:rPr lang="zh-CN" altLang="en-US" sz="2000" kern="0" dirty="0">
                <a:solidFill>
                  <a:srgbClr val="0000FF"/>
                </a:solidFill>
                <a:latin typeface="+mn-lt"/>
                <a:ea typeface="仿宋" panose="02010609060101010101" pitchFamily="49" charset="-122"/>
              </a:rPr>
              <a:t>（</a:t>
            </a:r>
            <a:r>
              <a:rPr lang="en-US" altLang="zh-CN" sz="2000" kern="0" dirty="0">
                <a:solidFill>
                  <a:srgbClr val="0000FF"/>
                </a:solidFill>
                <a:latin typeface="+mn-lt"/>
                <a:ea typeface="仿宋" panose="02010609060101010101" pitchFamily="49" charset="-122"/>
              </a:rPr>
              <a:t>4-25</a:t>
            </a:r>
            <a:r>
              <a:rPr lang="zh-CN" altLang="en-US" sz="2000" kern="0" dirty="0">
                <a:solidFill>
                  <a:srgbClr val="0000FF"/>
                </a:solidFill>
                <a:latin typeface="+mn-lt"/>
                <a:ea typeface="仿宋" panose="02010609060101010101" pitchFamily="49" charset="-122"/>
              </a:rPr>
              <a:t>）</a:t>
            </a:r>
          </a:p>
        </p:txBody>
      </p:sp>
      <p:sp>
        <p:nvSpPr>
          <p:cNvPr id="5" name="Rectangle 2">
            <a:extLst>
              <a:ext uri="{FF2B5EF4-FFF2-40B4-BE49-F238E27FC236}">
                <a16:creationId xmlns:a16="http://schemas.microsoft.com/office/drawing/2014/main" id="{3C44C912-9F71-43B3-B54D-88CF24499DFD}"/>
              </a:ext>
            </a:extLst>
          </p:cNvPr>
          <p:cNvSpPr>
            <a:spLocks noChangeArrowheads="1"/>
          </p:cNvSpPr>
          <p:nvPr/>
        </p:nvSpPr>
        <p:spPr bwMode="auto">
          <a:xfrm>
            <a:off x="5648195" y="3068960"/>
            <a:ext cx="36004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lvl="1" eaLnBrk="1" hangingPunct="1">
              <a:spcBef>
                <a:spcPct val="0"/>
              </a:spcBef>
              <a:buFontTx/>
              <a:buNone/>
            </a:pPr>
            <a:r>
              <a:rPr lang="en-US" altLang="zh-CN" sz="1600" dirty="0">
                <a:solidFill>
                  <a:schemeClr val="accent2"/>
                </a:solidFill>
                <a:latin typeface="+mn-lt"/>
                <a:ea typeface="仿宋" panose="02010609060101010101" pitchFamily="49" charset="-122"/>
              </a:rPr>
              <a:t>+</a:t>
            </a:r>
            <a:endParaRPr lang="zh-CN" altLang="en-US" sz="1600" dirty="0">
              <a:solidFill>
                <a:schemeClr val="accent2"/>
              </a:solidFill>
              <a:latin typeface="+mn-lt"/>
              <a:ea typeface="仿宋" panose="02010609060101010101" pitchFamily="49" charset="-122"/>
            </a:endParaRPr>
          </a:p>
        </p:txBody>
      </p:sp>
      <p:pic>
        <p:nvPicPr>
          <p:cNvPr id="6" name="图片 5">
            <a:extLst>
              <a:ext uri="{FF2B5EF4-FFF2-40B4-BE49-F238E27FC236}">
                <a16:creationId xmlns:a16="http://schemas.microsoft.com/office/drawing/2014/main" id="{D353D154-E7B5-4CB6-A176-8BB5C6411F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75656" y="4502906"/>
            <a:ext cx="2376264" cy="1998873"/>
          </a:xfrm>
          <a:prstGeom prst="rect">
            <a:avLst/>
          </a:prstGeom>
        </p:spPr>
      </p:pic>
      <p:sp>
        <p:nvSpPr>
          <p:cNvPr id="7" name="Rectangle 2">
            <a:extLst>
              <a:ext uri="{FF2B5EF4-FFF2-40B4-BE49-F238E27FC236}">
                <a16:creationId xmlns:a16="http://schemas.microsoft.com/office/drawing/2014/main" id="{9A3E111F-E365-49E0-AC15-A5A1B8B2FB42}"/>
              </a:ext>
            </a:extLst>
          </p:cNvPr>
          <p:cNvSpPr>
            <a:spLocks noChangeArrowheads="1"/>
          </p:cNvSpPr>
          <p:nvPr/>
        </p:nvSpPr>
        <p:spPr bwMode="auto">
          <a:xfrm>
            <a:off x="1894682" y="4982294"/>
            <a:ext cx="36004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lvl="1" eaLnBrk="1" hangingPunct="1">
              <a:spcBef>
                <a:spcPct val="0"/>
              </a:spcBef>
              <a:buFontTx/>
              <a:buNone/>
            </a:pPr>
            <a:r>
              <a:rPr lang="en-US" altLang="zh-CN" sz="1000" dirty="0">
                <a:solidFill>
                  <a:schemeClr val="accent2"/>
                </a:solidFill>
                <a:latin typeface="+mn-lt"/>
                <a:ea typeface="仿宋" panose="02010609060101010101" pitchFamily="49" charset="-122"/>
              </a:rPr>
              <a:t>+</a:t>
            </a:r>
            <a:endParaRPr lang="zh-CN" altLang="en-US" sz="1000" dirty="0">
              <a:solidFill>
                <a:schemeClr val="accent2"/>
              </a:solidFill>
              <a:latin typeface="+mn-lt"/>
              <a:ea typeface="仿宋" panose="02010609060101010101" pitchFamily="49"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5232D87E-165E-4CBB-9822-71317930A360}"/>
              </a:ext>
            </a:extLst>
          </p:cNvPr>
          <p:cNvSpPr>
            <a:spLocks noGrp="1" noChangeArrowheads="1"/>
          </p:cNvSpPr>
          <p:nvPr>
            <p:ph type="title" idx="4294967295"/>
          </p:nvPr>
        </p:nvSpPr>
        <p:spPr>
          <a:xfrm>
            <a:off x="228600" y="228600"/>
            <a:ext cx="8518066" cy="381000"/>
          </a:xfrm>
        </p:spPr>
        <p:txBody>
          <a:bodyPr/>
          <a:lstStyle/>
          <a:p>
            <a:pPr algn="l" eaLnBrk="1" hangingPunct="1"/>
            <a:r>
              <a:rPr lang="en-US" altLang="zh-CN" sz="2800" b="1" dirty="0">
                <a:solidFill>
                  <a:srgbClr val="0000FF"/>
                </a:solidFill>
                <a:latin typeface="+mn-lt"/>
                <a:ea typeface="仿宋" panose="02010609060101010101" pitchFamily="49" charset="-122"/>
              </a:rPr>
              <a:t>3.2.1</a:t>
            </a:r>
            <a:r>
              <a:rPr lang="zh-CN" altLang="en-US" sz="2800" b="1" dirty="0">
                <a:solidFill>
                  <a:srgbClr val="0000FF"/>
                </a:solidFill>
                <a:latin typeface="+mn-lt"/>
                <a:ea typeface="仿宋" panose="02010609060101010101" pitchFamily="49" charset="-122"/>
              </a:rPr>
              <a:t>  高频功放的动态特性           </a:t>
            </a:r>
            <a:r>
              <a:rPr lang="en-US" altLang="zh-CN" sz="2800" i="1" dirty="0">
                <a:solidFill>
                  <a:srgbClr val="0000FF"/>
                </a:solidFill>
                <a:latin typeface="+mn-lt"/>
                <a:ea typeface="仿宋" panose="02010609060101010101" pitchFamily="49" charset="-122"/>
              </a:rPr>
              <a:t>i</a:t>
            </a:r>
            <a:r>
              <a:rPr lang="en-US" altLang="zh-CN" sz="2800" baseline="-25000" dirty="0">
                <a:solidFill>
                  <a:srgbClr val="0000FF"/>
                </a:solidFill>
                <a:latin typeface="+mn-lt"/>
                <a:ea typeface="仿宋" panose="02010609060101010101" pitchFamily="49" charset="-122"/>
              </a:rPr>
              <a:t>c</a:t>
            </a:r>
            <a:r>
              <a:rPr lang="zh-CN" altLang="en-US" sz="2800" b="1" dirty="0">
                <a:solidFill>
                  <a:srgbClr val="0000FF"/>
                </a:solidFill>
                <a:latin typeface="+mn-lt"/>
                <a:ea typeface="仿宋" panose="02010609060101010101" pitchFamily="49" charset="-122"/>
              </a:rPr>
              <a:t>与</a:t>
            </a:r>
            <a:r>
              <a:rPr lang="en-US" altLang="zh-CN" sz="2800" b="1" i="1" dirty="0">
                <a:solidFill>
                  <a:srgbClr val="0000FF"/>
                </a:solidFill>
                <a:latin typeface="+mn-lt"/>
                <a:ea typeface="仿宋" panose="02010609060101010101" pitchFamily="49" charset="-122"/>
              </a:rPr>
              <a:t>v</a:t>
            </a:r>
            <a:r>
              <a:rPr lang="en-US" altLang="zh-CN" sz="2800" baseline="-25000" dirty="0">
                <a:solidFill>
                  <a:srgbClr val="0000FF"/>
                </a:solidFill>
                <a:latin typeface="+mn-lt"/>
                <a:ea typeface="仿宋" panose="02010609060101010101" pitchFamily="49" charset="-122"/>
              </a:rPr>
              <a:t>CE</a:t>
            </a:r>
            <a:r>
              <a:rPr lang="zh-CN" altLang="en-US" sz="2800" b="1" dirty="0">
                <a:solidFill>
                  <a:srgbClr val="0000FF"/>
                </a:solidFill>
                <a:latin typeface="+mn-lt"/>
                <a:ea typeface="仿宋" panose="02010609060101010101" pitchFamily="49" charset="-122"/>
              </a:rPr>
              <a:t>之间的关系</a:t>
            </a:r>
          </a:p>
        </p:txBody>
      </p:sp>
      <p:sp>
        <p:nvSpPr>
          <p:cNvPr id="13322" name="Text Box 13">
            <a:extLst>
              <a:ext uri="{FF2B5EF4-FFF2-40B4-BE49-F238E27FC236}">
                <a16:creationId xmlns:a16="http://schemas.microsoft.com/office/drawing/2014/main" id="{78CCA419-6445-4660-BCA4-5A430992F4D3}"/>
              </a:ext>
            </a:extLst>
          </p:cNvPr>
          <p:cNvSpPr txBox="1">
            <a:spLocks noChangeArrowheads="1"/>
          </p:cNvSpPr>
          <p:nvPr/>
        </p:nvSpPr>
        <p:spPr bwMode="auto">
          <a:xfrm>
            <a:off x="140304" y="4582714"/>
            <a:ext cx="8892480" cy="1938338"/>
          </a:xfrm>
          <a:prstGeom prst="rect">
            <a:avLst/>
          </a:prstGeom>
          <a:noFill/>
          <a:ln w="9525">
            <a:noFill/>
            <a:miter lim="800000"/>
            <a:headEnd/>
            <a:tailEnd/>
          </a:ln>
        </p:spPr>
        <p:txBody>
          <a:bodyPr wrap="square">
            <a:spAutoFit/>
          </a:bodyPr>
          <a:lstStyle/>
          <a:p>
            <a:pPr indent="93663" eaLnBrk="1" hangingPunct="1">
              <a:spcBef>
                <a:spcPts val="0"/>
              </a:spcBef>
              <a:defRPr/>
            </a:pPr>
            <a:r>
              <a:rPr kumimoji="0" lang="zh-CN" altLang="en-US" sz="2000" dirty="0">
                <a:solidFill>
                  <a:srgbClr val="0000FF"/>
                </a:solidFill>
                <a:latin typeface="+mn-lt"/>
                <a:ea typeface="仿宋" panose="02010609060101010101" pitchFamily="49" charset="-122"/>
              </a:rPr>
              <a:t>图中，电流</a:t>
            </a:r>
            <a:r>
              <a:rPr kumimoji="0" lang="en-US" altLang="zh-CN" sz="2000" i="1" dirty="0">
                <a:solidFill>
                  <a:srgbClr val="0000FF"/>
                </a:solidFill>
                <a:latin typeface="+mn-lt"/>
                <a:ea typeface="仿宋" panose="02010609060101010101" pitchFamily="49" charset="-122"/>
              </a:rPr>
              <a:t>i</a:t>
            </a:r>
            <a:r>
              <a:rPr kumimoji="0" lang="en-US" altLang="zh-CN" sz="2000" baseline="-25000" dirty="0">
                <a:solidFill>
                  <a:srgbClr val="0000FF"/>
                </a:solidFill>
                <a:latin typeface="+mn-lt"/>
                <a:ea typeface="仿宋" panose="02010609060101010101" pitchFamily="49" charset="-122"/>
              </a:rPr>
              <a:t>C</a:t>
            </a:r>
            <a:r>
              <a:rPr kumimoji="0" lang="zh-CN" altLang="en-US" sz="2000" dirty="0">
                <a:solidFill>
                  <a:srgbClr val="0000FF"/>
                </a:solidFill>
                <a:latin typeface="+mn-lt"/>
                <a:ea typeface="仿宋" panose="02010609060101010101" pitchFamily="49" charset="-122"/>
              </a:rPr>
              <a:t>最大点位置</a:t>
            </a:r>
            <a:endParaRPr kumimoji="0" lang="en-US" altLang="zh-CN" sz="2000" dirty="0">
              <a:solidFill>
                <a:srgbClr val="0000FF"/>
              </a:solidFill>
              <a:latin typeface="+mn-lt"/>
              <a:ea typeface="仿宋" panose="02010609060101010101" pitchFamily="49" charset="-122"/>
            </a:endParaRPr>
          </a:p>
          <a:p>
            <a:pPr indent="533400" eaLnBrk="1" hangingPunct="1">
              <a:spcBef>
                <a:spcPts val="0"/>
              </a:spcBef>
              <a:defRPr/>
            </a:pPr>
            <a:r>
              <a:rPr kumimoji="0" lang="zh-CN" altLang="en-US" sz="2000" dirty="0">
                <a:solidFill>
                  <a:srgbClr val="0000FF"/>
                </a:solidFill>
                <a:latin typeface="+mn-lt"/>
                <a:ea typeface="仿宋" panose="02010609060101010101" pitchFamily="49" charset="-122"/>
              </a:rPr>
              <a:t>当落在临界线右侧，交流输出电压</a:t>
            </a:r>
            <a:r>
              <a:rPr kumimoji="0" lang="en-US" altLang="zh-CN" sz="2000" i="1" dirty="0">
                <a:solidFill>
                  <a:srgbClr val="0000FF"/>
                </a:solidFill>
                <a:latin typeface="+mn-lt"/>
                <a:ea typeface="仿宋" panose="02010609060101010101" pitchFamily="49" charset="-122"/>
              </a:rPr>
              <a:t>v</a:t>
            </a:r>
            <a:r>
              <a:rPr kumimoji="0" lang="en-US" altLang="zh-CN" sz="2000" baseline="-25000" dirty="0">
                <a:solidFill>
                  <a:srgbClr val="0000FF"/>
                </a:solidFill>
                <a:latin typeface="+mn-lt"/>
                <a:ea typeface="仿宋" panose="02010609060101010101" pitchFamily="49" charset="-122"/>
              </a:rPr>
              <a:t>CE</a:t>
            </a:r>
            <a:r>
              <a:rPr kumimoji="0" lang="zh-CN" altLang="en-US" sz="2000" dirty="0">
                <a:solidFill>
                  <a:srgbClr val="0000FF"/>
                </a:solidFill>
                <a:latin typeface="+mn-lt"/>
                <a:ea typeface="仿宋" panose="02010609060101010101" pitchFamily="49" charset="-122"/>
              </a:rPr>
              <a:t>较小，  欠压区：放大区；</a:t>
            </a:r>
            <a:endParaRPr kumimoji="0" lang="en-US" altLang="zh-CN" sz="2000" dirty="0">
              <a:solidFill>
                <a:srgbClr val="0000FF"/>
              </a:solidFill>
              <a:latin typeface="+mn-lt"/>
              <a:ea typeface="仿宋" panose="02010609060101010101" pitchFamily="49" charset="-122"/>
            </a:endParaRPr>
          </a:p>
          <a:p>
            <a:pPr indent="533400" eaLnBrk="1" hangingPunct="1">
              <a:spcBef>
                <a:spcPts val="0"/>
              </a:spcBef>
              <a:defRPr/>
            </a:pPr>
            <a:r>
              <a:rPr kumimoji="0" lang="zh-CN" altLang="en-US" sz="2000" dirty="0">
                <a:solidFill>
                  <a:srgbClr val="0000FF"/>
                </a:solidFill>
                <a:latin typeface="+mn-lt"/>
                <a:ea typeface="仿宋" panose="02010609060101010101" pitchFamily="49" charset="-122"/>
              </a:rPr>
              <a:t>当落在临界线左侧，交流输出电压</a:t>
            </a:r>
            <a:r>
              <a:rPr kumimoji="0" lang="en-US" altLang="zh-CN" sz="2000" i="1" dirty="0">
                <a:solidFill>
                  <a:srgbClr val="0000FF"/>
                </a:solidFill>
                <a:latin typeface="+mn-lt"/>
                <a:ea typeface="仿宋" panose="02010609060101010101" pitchFamily="49" charset="-122"/>
              </a:rPr>
              <a:t>v</a:t>
            </a:r>
            <a:r>
              <a:rPr kumimoji="0" lang="en-US" altLang="zh-CN" sz="2000" baseline="-25000" dirty="0">
                <a:solidFill>
                  <a:srgbClr val="0000FF"/>
                </a:solidFill>
                <a:latin typeface="+mn-lt"/>
                <a:ea typeface="仿宋" panose="02010609060101010101" pitchFamily="49" charset="-122"/>
              </a:rPr>
              <a:t>CE</a:t>
            </a:r>
            <a:r>
              <a:rPr kumimoji="0" lang="zh-CN" altLang="en-US" sz="2000" dirty="0">
                <a:solidFill>
                  <a:srgbClr val="0000FF"/>
                </a:solidFill>
                <a:latin typeface="+mn-lt"/>
                <a:ea typeface="仿宋" panose="02010609060101010101" pitchFamily="49" charset="-122"/>
              </a:rPr>
              <a:t>较大，  过压区：饱和区；</a:t>
            </a:r>
            <a:endParaRPr kumimoji="0" lang="en-US" altLang="zh-CN" sz="2000" dirty="0">
              <a:solidFill>
                <a:srgbClr val="0000FF"/>
              </a:solidFill>
              <a:latin typeface="+mn-lt"/>
              <a:ea typeface="仿宋" panose="02010609060101010101" pitchFamily="49" charset="-122"/>
            </a:endParaRPr>
          </a:p>
          <a:p>
            <a:pPr indent="533400" eaLnBrk="1" hangingPunct="1">
              <a:spcBef>
                <a:spcPts val="0"/>
              </a:spcBef>
              <a:defRPr/>
            </a:pPr>
            <a:r>
              <a:rPr kumimoji="0" lang="zh-CN" altLang="en-US" sz="2000" dirty="0">
                <a:solidFill>
                  <a:srgbClr val="0000FF"/>
                </a:solidFill>
                <a:latin typeface="+mn-lt"/>
                <a:ea typeface="仿宋" panose="02010609060101010101" pitchFamily="49" charset="-122"/>
              </a:rPr>
              <a:t>当落在临界线上，临界</a:t>
            </a:r>
            <a:r>
              <a:rPr kumimoji="0" lang="en-US" altLang="zh-CN" sz="2000" dirty="0">
                <a:solidFill>
                  <a:srgbClr val="0000FF"/>
                </a:solidFill>
                <a:latin typeface="+mn-lt"/>
                <a:ea typeface="仿宋" panose="02010609060101010101" pitchFamily="49" charset="-122"/>
              </a:rPr>
              <a:t>.</a:t>
            </a:r>
          </a:p>
          <a:p>
            <a:pPr eaLnBrk="1" hangingPunct="1">
              <a:spcBef>
                <a:spcPts val="0"/>
              </a:spcBef>
              <a:defRPr/>
            </a:pPr>
            <a:r>
              <a:rPr kumimoji="0" lang="zh-CN" altLang="en-US" sz="2000" dirty="0">
                <a:solidFill>
                  <a:srgbClr val="0000FF"/>
                </a:solidFill>
                <a:latin typeface="+mn-lt"/>
                <a:ea typeface="仿宋" panose="02010609060101010101" pitchFamily="49" charset="-122"/>
              </a:rPr>
              <a:t>可见欠压区的动态特性类似于低频线性放大器中的负载特性，但又不同，</a:t>
            </a:r>
            <a:endParaRPr kumimoji="0" lang="en-US" altLang="zh-CN" sz="2000" dirty="0">
              <a:solidFill>
                <a:srgbClr val="0000FF"/>
              </a:solidFill>
              <a:latin typeface="+mn-lt"/>
              <a:ea typeface="仿宋" panose="02010609060101010101" pitchFamily="49" charset="-122"/>
            </a:endParaRPr>
          </a:p>
          <a:p>
            <a:pPr eaLnBrk="1" hangingPunct="1">
              <a:spcBef>
                <a:spcPts val="0"/>
              </a:spcBef>
              <a:defRPr/>
            </a:pPr>
            <a:r>
              <a:rPr kumimoji="0" lang="zh-CN" altLang="en-US" sz="2000" dirty="0">
                <a:solidFill>
                  <a:srgbClr val="CC3300"/>
                </a:solidFill>
                <a:latin typeface="+mn-lt"/>
                <a:ea typeface="仿宋" panose="02010609060101010101" pitchFamily="49" charset="-122"/>
              </a:rPr>
              <a:t>动态特性不仅是负载的函数，还是通角</a:t>
            </a:r>
            <a:r>
              <a:rPr kumimoji="0" lang="en-US" altLang="zh-CN" sz="2000" i="1" dirty="0">
                <a:solidFill>
                  <a:srgbClr val="CC3300"/>
                </a:solidFill>
                <a:latin typeface="+mn-lt"/>
                <a:ea typeface="仿宋" panose="02010609060101010101" pitchFamily="49" charset="-122"/>
              </a:rPr>
              <a:t>θ</a:t>
            </a:r>
            <a:r>
              <a:rPr kumimoji="0" lang="en-US" altLang="zh-CN" sz="2000" baseline="-25000" dirty="0">
                <a:solidFill>
                  <a:srgbClr val="CC3300"/>
                </a:solidFill>
                <a:latin typeface="+mn-lt"/>
                <a:ea typeface="仿宋" panose="02010609060101010101" pitchFamily="49" charset="-122"/>
              </a:rPr>
              <a:t>c</a:t>
            </a:r>
            <a:r>
              <a:rPr kumimoji="0" lang="zh-CN" altLang="en-US" sz="2000" dirty="0">
                <a:solidFill>
                  <a:srgbClr val="CC3300"/>
                </a:solidFill>
                <a:latin typeface="+mn-lt"/>
                <a:ea typeface="仿宋" panose="02010609060101010101" pitchFamily="49" charset="-122"/>
              </a:rPr>
              <a:t>的函数。因为：</a:t>
            </a:r>
            <a:r>
              <a:rPr kumimoji="0" lang="en-US" altLang="zh-CN" sz="2000" i="1" dirty="0">
                <a:solidFill>
                  <a:srgbClr val="CC3300"/>
                </a:solidFill>
                <a:latin typeface="+mn-lt"/>
                <a:ea typeface="仿宋" panose="02010609060101010101" pitchFamily="49" charset="-122"/>
              </a:rPr>
              <a:t>V</a:t>
            </a:r>
            <a:r>
              <a:rPr kumimoji="0" lang="en-US" altLang="zh-CN" sz="2000" baseline="-25000" dirty="0">
                <a:solidFill>
                  <a:srgbClr val="CC3300"/>
                </a:solidFill>
                <a:latin typeface="+mn-lt"/>
                <a:ea typeface="仿宋" panose="02010609060101010101" pitchFamily="49" charset="-122"/>
              </a:rPr>
              <a:t>0</a:t>
            </a:r>
            <a:r>
              <a:rPr kumimoji="0" lang="en-US" altLang="zh-CN" sz="2000" dirty="0">
                <a:solidFill>
                  <a:srgbClr val="CC3300"/>
                </a:solidFill>
                <a:latin typeface="+mn-lt"/>
                <a:ea typeface="仿宋" panose="02010609060101010101" pitchFamily="49" charset="-122"/>
              </a:rPr>
              <a:t>=</a:t>
            </a:r>
            <a:r>
              <a:rPr kumimoji="0" lang="en-US" altLang="zh-CN" sz="2000" i="1" dirty="0">
                <a:solidFill>
                  <a:srgbClr val="CC3300"/>
                </a:solidFill>
                <a:latin typeface="+mn-lt"/>
                <a:ea typeface="仿宋" panose="02010609060101010101" pitchFamily="49" charset="-122"/>
              </a:rPr>
              <a:t>V</a:t>
            </a:r>
            <a:r>
              <a:rPr kumimoji="0" lang="en-US" altLang="zh-CN" sz="2000" baseline="-25000" dirty="0">
                <a:solidFill>
                  <a:srgbClr val="CC3300"/>
                </a:solidFill>
                <a:latin typeface="+mn-lt"/>
                <a:ea typeface="仿宋" panose="02010609060101010101" pitchFamily="49" charset="-122"/>
              </a:rPr>
              <a:t>cc</a:t>
            </a:r>
            <a:r>
              <a:rPr kumimoji="0" lang="en-US" altLang="zh-CN" sz="2000" dirty="0">
                <a:solidFill>
                  <a:srgbClr val="CC3300"/>
                </a:solidFill>
                <a:latin typeface="+mn-lt"/>
                <a:ea typeface="仿宋" panose="02010609060101010101" pitchFamily="49" charset="-122"/>
                <a:sym typeface="Symbol"/>
              </a:rPr>
              <a:t></a:t>
            </a:r>
            <a:r>
              <a:rPr kumimoji="0" lang="en-US" altLang="zh-CN" sz="2000" i="1" dirty="0">
                <a:solidFill>
                  <a:srgbClr val="CC3300"/>
                </a:solidFill>
                <a:latin typeface="+mn-lt"/>
                <a:ea typeface="仿宋" panose="02010609060101010101" pitchFamily="49" charset="-122"/>
                <a:sym typeface="Symbol"/>
              </a:rPr>
              <a:t>V</a:t>
            </a:r>
            <a:r>
              <a:rPr kumimoji="0" lang="en-US" altLang="zh-CN" sz="2000" baseline="-25000" dirty="0">
                <a:solidFill>
                  <a:srgbClr val="CC3300"/>
                </a:solidFill>
                <a:latin typeface="+mn-lt"/>
                <a:ea typeface="仿宋" panose="02010609060101010101" pitchFamily="49" charset="-122"/>
                <a:sym typeface="Symbol"/>
              </a:rPr>
              <a:t>cm</a:t>
            </a:r>
            <a:r>
              <a:rPr kumimoji="0" lang="en-US" altLang="zh-CN" sz="2000" dirty="0">
                <a:solidFill>
                  <a:srgbClr val="CC3300"/>
                </a:solidFill>
                <a:latin typeface="+mn-lt"/>
                <a:ea typeface="仿宋" panose="02010609060101010101" pitchFamily="49" charset="-122"/>
                <a:sym typeface="Symbol"/>
              </a:rPr>
              <a:t>cos</a:t>
            </a:r>
            <a:r>
              <a:rPr kumimoji="0" lang="en-US" altLang="zh-CN" sz="2000" i="1" dirty="0">
                <a:solidFill>
                  <a:srgbClr val="CC3300"/>
                </a:solidFill>
                <a:latin typeface="+mn-lt"/>
                <a:ea typeface="仿宋" panose="02010609060101010101" pitchFamily="49" charset="-122"/>
                <a:sym typeface="Symbol"/>
              </a:rPr>
              <a:t></a:t>
            </a:r>
            <a:r>
              <a:rPr kumimoji="0" lang="en-US" altLang="zh-CN" sz="2000" baseline="-25000" dirty="0">
                <a:solidFill>
                  <a:srgbClr val="CC3300"/>
                </a:solidFill>
                <a:latin typeface="+mn-lt"/>
                <a:ea typeface="仿宋" panose="02010609060101010101" pitchFamily="49" charset="-122"/>
              </a:rPr>
              <a:t>c</a:t>
            </a:r>
            <a:endParaRPr kumimoji="0" lang="en-US" altLang="zh-CN" sz="2000" b="0" i="1" dirty="0">
              <a:solidFill>
                <a:srgbClr val="CC3300"/>
              </a:solidFill>
              <a:latin typeface="+mn-lt"/>
              <a:ea typeface="仿宋" panose="02010609060101010101" pitchFamily="49" charset="-122"/>
            </a:endParaRPr>
          </a:p>
        </p:txBody>
      </p:sp>
      <p:graphicFrame>
        <p:nvGraphicFramePr>
          <p:cNvPr id="22533" name="Object 1025">
            <a:extLst>
              <a:ext uri="{FF2B5EF4-FFF2-40B4-BE49-F238E27FC236}">
                <a16:creationId xmlns:a16="http://schemas.microsoft.com/office/drawing/2014/main" id="{BB2CC8D1-2419-465B-8EB9-C54A4ABD60FD}"/>
              </a:ext>
            </a:extLst>
          </p:cNvPr>
          <p:cNvGraphicFramePr>
            <a:graphicFrameLocks noChangeAspect="1"/>
          </p:cNvGraphicFramePr>
          <p:nvPr>
            <p:extLst>
              <p:ext uri="{D42A27DB-BD31-4B8C-83A1-F6EECF244321}">
                <p14:modId xmlns:p14="http://schemas.microsoft.com/office/powerpoint/2010/main" val="1189343203"/>
              </p:ext>
            </p:extLst>
          </p:nvPr>
        </p:nvGraphicFramePr>
        <p:xfrm>
          <a:off x="5796136" y="749083"/>
          <a:ext cx="1800225" cy="411163"/>
        </p:xfrm>
        <a:graphic>
          <a:graphicData uri="http://schemas.openxmlformats.org/presentationml/2006/ole">
            <mc:AlternateContent xmlns:mc="http://schemas.openxmlformats.org/markup-compatibility/2006">
              <mc:Choice xmlns:v="urn:schemas-microsoft-com:vml" Requires="v">
                <p:oleObj spid="_x0000_s23310" name="Equation" r:id="rId4" imgW="1112668" imgH="220875" progId="Equation.DSMT4">
                  <p:embed/>
                </p:oleObj>
              </mc:Choice>
              <mc:Fallback>
                <p:oleObj name="Equation" r:id="rId4" imgW="1112668" imgH="220875" progId="Equation.DSMT4">
                  <p:embed/>
                  <p:pic>
                    <p:nvPicPr>
                      <p:cNvPr id="0" name="Object 10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6136" y="749083"/>
                        <a:ext cx="1800225" cy="411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2534" name="组合 18">
            <a:extLst>
              <a:ext uri="{FF2B5EF4-FFF2-40B4-BE49-F238E27FC236}">
                <a16:creationId xmlns:a16="http://schemas.microsoft.com/office/drawing/2014/main" id="{C23BBD06-4258-44DF-8EF2-5B423AD2338D}"/>
              </a:ext>
            </a:extLst>
          </p:cNvPr>
          <p:cNvGrpSpPr>
            <a:grpSpLocks/>
          </p:cNvGrpSpPr>
          <p:nvPr/>
        </p:nvGrpSpPr>
        <p:grpSpPr bwMode="auto">
          <a:xfrm>
            <a:off x="78926" y="692817"/>
            <a:ext cx="4909122" cy="2088233"/>
            <a:chOff x="113830" y="3678952"/>
            <a:chExt cx="4909825" cy="2087746"/>
          </a:xfrm>
        </p:grpSpPr>
        <p:sp>
          <p:nvSpPr>
            <p:cNvPr id="22537" name="Text Box 9">
              <a:extLst>
                <a:ext uri="{FF2B5EF4-FFF2-40B4-BE49-F238E27FC236}">
                  <a16:creationId xmlns:a16="http://schemas.microsoft.com/office/drawing/2014/main" id="{F83EE11D-D755-441F-B231-FD37CF942D37}"/>
                </a:ext>
              </a:extLst>
            </p:cNvPr>
            <p:cNvSpPr txBox="1">
              <a:spLocks noChangeArrowheads="1"/>
            </p:cNvSpPr>
            <p:nvPr/>
          </p:nvSpPr>
          <p:spPr bwMode="auto">
            <a:xfrm>
              <a:off x="238332" y="3678952"/>
              <a:ext cx="4657289" cy="400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solidFill>
                    <a:srgbClr val="660066"/>
                  </a:solidFill>
                  <a:latin typeface="+mn-lt"/>
                  <a:ea typeface="仿宋" panose="02010609060101010101" pitchFamily="49" charset="-122"/>
                </a:rPr>
                <a:t>方法四 </a:t>
              </a:r>
              <a:r>
                <a:rPr lang="en-US" altLang="zh-CN" sz="2000" dirty="0">
                  <a:solidFill>
                    <a:srgbClr val="00B050"/>
                  </a:solidFill>
                  <a:latin typeface="+mn-lt"/>
                  <a:ea typeface="仿宋" panose="02010609060101010101" pitchFamily="49" charset="-122"/>
                </a:rPr>
                <a:t>P88</a:t>
              </a:r>
              <a:r>
                <a:rPr lang="zh-CN" altLang="en-US" sz="2000" dirty="0">
                  <a:solidFill>
                    <a:srgbClr val="660066"/>
                  </a:solidFill>
                  <a:latin typeface="+mn-lt"/>
                  <a:ea typeface="仿宋" panose="02010609060101010101" pitchFamily="49" charset="-122"/>
                </a:rPr>
                <a:t>   </a:t>
              </a:r>
              <a:r>
                <a:rPr kumimoji="0" lang="en-US" altLang="zh-CN" sz="2000" dirty="0">
                  <a:solidFill>
                    <a:srgbClr val="FF0000"/>
                  </a:solidFill>
                  <a:latin typeface="+mn-lt"/>
                  <a:ea typeface="仿宋" panose="02010609060101010101" pitchFamily="49" charset="-122"/>
                </a:rPr>
                <a:t>P90</a:t>
              </a:r>
              <a:r>
                <a:rPr kumimoji="0" lang="en-US" altLang="zh-CN" sz="2000" dirty="0">
                  <a:solidFill>
                    <a:srgbClr val="660066"/>
                  </a:solidFill>
                  <a:latin typeface="+mn-lt"/>
                  <a:ea typeface="仿宋" panose="02010609060101010101" pitchFamily="49" charset="-122"/>
                </a:rPr>
                <a:t>   P96 </a:t>
              </a:r>
              <a:r>
                <a:rPr kumimoji="0" lang="zh-CN" altLang="en-US" sz="2000" dirty="0">
                  <a:solidFill>
                    <a:srgbClr val="660066"/>
                  </a:solidFill>
                  <a:latin typeface="+mn-lt"/>
                  <a:ea typeface="仿宋" panose="02010609060101010101" pitchFamily="49" charset="-122"/>
                </a:rPr>
                <a:t>作图法求负载线：</a:t>
              </a:r>
            </a:p>
          </p:txBody>
        </p:sp>
        <p:sp>
          <p:nvSpPr>
            <p:cNvPr id="22538" name="Text Box 9">
              <a:extLst>
                <a:ext uri="{FF2B5EF4-FFF2-40B4-BE49-F238E27FC236}">
                  <a16:creationId xmlns:a16="http://schemas.microsoft.com/office/drawing/2014/main" id="{9C042343-51F3-45A5-A768-CF4A6F812800}"/>
                </a:ext>
              </a:extLst>
            </p:cNvPr>
            <p:cNvSpPr txBox="1">
              <a:spLocks noChangeArrowheads="1"/>
            </p:cNvSpPr>
            <p:nvPr/>
          </p:nvSpPr>
          <p:spPr bwMode="auto">
            <a:xfrm>
              <a:off x="113830" y="4197404"/>
              <a:ext cx="2837295" cy="1569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en-US" altLang="zh-CN" sz="2000" dirty="0">
                  <a:solidFill>
                    <a:srgbClr val="660066"/>
                  </a:solidFill>
                  <a:latin typeface="+mn-lt"/>
                  <a:ea typeface="仿宋" panose="02010609060101010101" pitchFamily="49" charset="-122"/>
                </a:rPr>
                <a:t>Q</a:t>
              </a:r>
              <a:r>
                <a:rPr kumimoji="0" lang="zh-CN" altLang="en-US" sz="2000" dirty="0">
                  <a:solidFill>
                    <a:srgbClr val="660066"/>
                  </a:solidFill>
                  <a:latin typeface="+mn-lt"/>
                  <a:ea typeface="仿宋" panose="02010609060101010101" pitchFamily="49" charset="-122"/>
                </a:rPr>
                <a:t>点：</a:t>
              </a:r>
              <a:endParaRPr kumimoji="0" lang="en-US" altLang="zh-CN" sz="2000" dirty="0">
                <a:solidFill>
                  <a:srgbClr val="660066"/>
                </a:solidFill>
                <a:latin typeface="+mn-lt"/>
                <a:ea typeface="仿宋" panose="02010609060101010101" pitchFamily="49" charset="-122"/>
              </a:endParaRPr>
            </a:p>
            <a:p>
              <a:pPr eaLnBrk="1" hangingPunct="1">
                <a:spcBef>
                  <a:spcPct val="0"/>
                </a:spcBef>
                <a:buFontTx/>
                <a:buNone/>
              </a:pPr>
              <a:r>
                <a:rPr lang="en-US" altLang="zh-CN" sz="2000" i="1" dirty="0">
                  <a:solidFill>
                    <a:srgbClr val="660066"/>
                  </a:solidFill>
                  <a:latin typeface="+mn-lt"/>
                  <a:ea typeface="仿宋" panose="02010609060101010101" pitchFamily="49" charset="-122"/>
                </a:rPr>
                <a:t>v</a:t>
              </a:r>
              <a:r>
                <a:rPr lang="en-US" altLang="zh-CN" sz="2000" baseline="-25000" dirty="0">
                  <a:solidFill>
                    <a:srgbClr val="660066"/>
                  </a:solidFill>
                  <a:latin typeface="+mn-lt"/>
                  <a:ea typeface="仿宋" panose="02010609060101010101" pitchFamily="49" charset="-122"/>
                  <a:sym typeface="Symbol" panose="05050102010706020507" pitchFamily="18" charset="2"/>
                </a:rPr>
                <a:t>CE </a:t>
              </a:r>
              <a:r>
                <a:rPr lang="en-US" altLang="zh-CN" sz="2000" dirty="0">
                  <a:solidFill>
                    <a:srgbClr val="660066"/>
                  </a:solidFill>
                  <a:latin typeface="+mn-lt"/>
                  <a:ea typeface="仿宋" panose="02010609060101010101" pitchFamily="49" charset="-122"/>
                </a:rPr>
                <a:t>=</a:t>
              </a:r>
              <a:r>
                <a:rPr lang="en-US" altLang="zh-CN" sz="2000" i="1" dirty="0">
                  <a:solidFill>
                    <a:srgbClr val="660066"/>
                  </a:solidFill>
                  <a:latin typeface="+mn-lt"/>
                  <a:ea typeface="仿宋" panose="02010609060101010101" pitchFamily="49" charset="-122"/>
                </a:rPr>
                <a:t>V</a:t>
              </a:r>
              <a:r>
                <a:rPr lang="en-US" altLang="zh-CN" sz="2000" baseline="-25000" dirty="0">
                  <a:solidFill>
                    <a:srgbClr val="660066"/>
                  </a:solidFill>
                  <a:latin typeface="+mn-lt"/>
                  <a:ea typeface="仿宋" panose="02010609060101010101" pitchFamily="49" charset="-122"/>
                  <a:sym typeface="Symbol" panose="05050102010706020507" pitchFamily="18" charset="2"/>
                </a:rPr>
                <a:t>cc</a:t>
              </a:r>
            </a:p>
            <a:p>
              <a:pPr eaLnBrk="1" hangingPunct="1">
                <a:spcBef>
                  <a:spcPct val="0"/>
                </a:spcBef>
                <a:buNone/>
              </a:pPr>
              <a:r>
                <a:rPr lang="zh-CN" altLang="en-US" sz="1800" dirty="0">
                  <a:solidFill>
                    <a:srgbClr val="0000FF"/>
                  </a:solidFill>
                  <a:latin typeface="+mn-lt"/>
                  <a:ea typeface="仿宋" panose="02010609060101010101" pitchFamily="49" charset="-122"/>
                  <a:sym typeface="Symbol" panose="05050102010706020507" pitchFamily="18" charset="2"/>
                </a:rPr>
                <a:t>由传输特性：</a:t>
              </a:r>
              <a:endParaRPr lang="en-US" altLang="zh-CN" sz="1800" dirty="0">
                <a:solidFill>
                  <a:srgbClr val="0000FF"/>
                </a:solidFill>
                <a:latin typeface="+mn-lt"/>
                <a:ea typeface="仿宋" panose="02010609060101010101" pitchFamily="49" charset="-122"/>
                <a:sym typeface="Symbol" panose="05050102010706020507" pitchFamily="18" charset="2"/>
              </a:endParaRPr>
            </a:p>
            <a:p>
              <a:pPr eaLnBrk="1" hangingPunct="1">
                <a:spcBef>
                  <a:spcPct val="0"/>
                </a:spcBef>
                <a:buNone/>
              </a:pPr>
              <a:r>
                <a:rPr lang="en-US" altLang="zh-CN" sz="1800" i="1" dirty="0">
                  <a:solidFill>
                    <a:srgbClr val="0000FF"/>
                  </a:solidFill>
                  <a:latin typeface="+mn-lt"/>
                  <a:ea typeface="仿宋" panose="02010609060101010101" pitchFamily="49" charset="-122"/>
                </a:rPr>
                <a:t>i</a:t>
              </a:r>
              <a:r>
                <a:rPr lang="en-US" altLang="zh-CN" sz="1800" baseline="-25000" dirty="0">
                  <a:solidFill>
                    <a:srgbClr val="0000FF"/>
                  </a:solidFill>
                  <a:latin typeface="+mn-lt"/>
                  <a:ea typeface="仿宋" panose="02010609060101010101" pitchFamily="49" charset="-122"/>
                  <a:sym typeface="Symbol" panose="05050102010706020507" pitchFamily="18" charset="2"/>
                </a:rPr>
                <a:t>c</a:t>
              </a:r>
              <a:r>
                <a:rPr lang="en-US" altLang="zh-CN" sz="1800" dirty="0">
                  <a:solidFill>
                    <a:srgbClr val="0000FF"/>
                  </a:solidFill>
                  <a:latin typeface="+mn-lt"/>
                  <a:ea typeface="仿宋" panose="02010609060101010101" pitchFamily="49" charset="-122"/>
                </a:rPr>
                <a:t>=</a:t>
              </a:r>
              <a:r>
                <a:rPr lang="en-US" altLang="zh-CN" sz="1800" i="1" dirty="0">
                  <a:solidFill>
                    <a:srgbClr val="0000FF"/>
                  </a:solidFill>
                  <a:latin typeface="+mn-lt"/>
                  <a:ea typeface="仿宋" panose="02010609060101010101" pitchFamily="49" charset="-122"/>
                  <a:sym typeface="Symbol" panose="05050102010706020507" pitchFamily="18" charset="2"/>
                </a:rPr>
                <a:t>g</a:t>
              </a:r>
              <a:r>
                <a:rPr lang="en-US" altLang="zh-CN" sz="1800" baseline="-25000" dirty="0">
                  <a:solidFill>
                    <a:srgbClr val="0000FF"/>
                  </a:solidFill>
                  <a:latin typeface="+mn-lt"/>
                  <a:ea typeface="仿宋" panose="02010609060101010101" pitchFamily="49" charset="-122"/>
                  <a:sym typeface="Symbol" panose="05050102010706020507" pitchFamily="18" charset="2"/>
                </a:rPr>
                <a:t>c</a:t>
              </a:r>
              <a:r>
                <a:rPr lang="en-US" altLang="zh-CN" sz="1800" dirty="0">
                  <a:solidFill>
                    <a:srgbClr val="0000FF"/>
                  </a:solidFill>
                  <a:latin typeface="+mn-lt"/>
                  <a:ea typeface="仿宋" panose="02010609060101010101" pitchFamily="49" charset="-122"/>
                  <a:sym typeface="Symbol" panose="05050102010706020507" pitchFamily="18" charset="2"/>
                </a:rPr>
                <a:t>(</a:t>
              </a:r>
              <a:r>
                <a:rPr lang="en-US" altLang="zh-CN" sz="1800" i="1" dirty="0">
                  <a:solidFill>
                    <a:srgbClr val="0000FF"/>
                  </a:solidFill>
                  <a:latin typeface="+mn-lt"/>
                  <a:ea typeface="仿宋" panose="02010609060101010101" pitchFamily="49" charset="-122"/>
                </a:rPr>
                <a:t>v</a:t>
              </a:r>
              <a:r>
                <a:rPr lang="en-US" altLang="zh-CN" sz="1800" baseline="-25000" dirty="0">
                  <a:solidFill>
                    <a:srgbClr val="0000FF"/>
                  </a:solidFill>
                  <a:latin typeface="+mn-lt"/>
                  <a:ea typeface="仿宋" panose="02010609060101010101" pitchFamily="49" charset="-122"/>
                  <a:sym typeface="Symbol" panose="05050102010706020507" pitchFamily="18" charset="2"/>
                </a:rPr>
                <a:t>BE</a:t>
              </a:r>
              <a:r>
                <a:rPr lang="en-US" altLang="zh-CN" sz="1800" dirty="0">
                  <a:solidFill>
                    <a:srgbClr val="0000FF"/>
                  </a:solidFill>
                  <a:latin typeface="+mn-lt"/>
                  <a:ea typeface="仿宋" panose="02010609060101010101" pitchFamily="49" charset="-122"/>
                  <a:sym typeface="Symbol" panose="05050102010706020507" pitchFamily="18" charset="2"/>
                </a:rPr>
                <a:t>  </a:t>
              </a:r>
              <a:r>
                <a:rPr lang="en-US" altLang="zh-CN" sz="1800" i="1" dirty="0">
                  <a:solidFill>
                    <a:srgbClr val="0000FF"/>
                  </a:solidFill>
                  <a:latin typeface="+mn-lt"/>
                  <a:ea typeface="仿宋" panose="02010609060101010101" pitchFamily="49" charset="-122"/>
                  <a:sym typeface="Symbol" panose="05050102010706020507" pitchFamily="18" charset="2"/>
                </a:rPr>
                <a:t>V</a:t>
              </a:r>
              <a:r>
                <a:rPr lang="en-US" altLang="zh-CN" sz="1800" baseline="-25000" dirty="0">
                  <a:solidFill>
                    <a:srgbClr val="0000FF"/>
                  </a:solidFill>
                  <a:latin typeface="+mn-lt"/>
                  <a:ea typeface="仿宋" panose="02010609060101010101" pitchFamily="49" charset="-122"/>
                  <a:sym typeface="Symbol" panose="05050102010706020507" pitchFamily="18" charset="2"/>
                </a:rPr>
                <a:t>BZ</a:t>
              </a:r>
              <a:r>
                <a:rPr lang="en-US" altLang="zh-CN" sz="1800" dirty="0">
                  <a:solidFill>
                    <a:srgbClr val="0000FF"/>
                  </a:solidFill>
                  <a:latin typeface="+mn-lt"/>
                  <a:ea typeface="仿宋" panose="02010609060101010101" pitchFamily="49" charset="-122"/>
                  <a:sym typeface="Symbol" panose="05050102010706020507" pitchFamily="18" charset="2"/>
                </a:rPr>
                <a:t>)</a:t>
              </a:r>
              <a:r>
                <a:rPr lang="zh-CN" altLang="en-US" sz="1800" dirty="0">
                  <a:solidFill>
                    <a:srgbClr val="0000FF"/>
                  </a:solidFill>
                  <a:latin typeface="+mn-lt"/>
                  <a:ea typeface="仿宋" panose="02010609060101010101" pitchFamily="49" charset="-122"/>
                  <a:sym typeface="Symbol" panose="05050102010706020507" pitchFamily="18" charset="2"/>
                </a:rPr>
                <a:t>可得</a:t>
              </a:r>
              <a:endParaRPr kumimoji="0" lang="zh-CN" altLang="en-US" sz="1800" dirty="0">
                <a:solidFill>
                  <a:srgbClr val="0000FF"/>
                </a:solidFill>
                <a:latin typeface="+mn-lt"/>
                <a:ea typeface="仿宋" panose="02010609060101010101" pitchFamily="49" charset="-122"/>
              </a:endParaRPr>
            </a:p>
            <a:p>
              <a:pPr eaLnBrk="1" hangingPunct="1">
                <a:spcBef>
                  <a:spcPct val="0"/>
                </a:spcBef>
                <a:buFontTx/>
                <a:buNone/>
              </a:pPr>
              <a:r>
                <a:rPr lang="en-US" altLang="zh-CN" sz="2000" i="1" dirty="0">
                  <a:solidFill>
                    <a:srgbClr val="660066"/>
                  </a:solidFill>
                  <a:latin typeface="+mn-lt"/>
                  <a:ea typeface="仿宋" panose="02010609060101010101" pitchFamily="49" charset="-122"/>
                </a:rPr>
                <a:t>      i</a:t>
              </a:r>
              <a:r>
                <a:rPr lang="en-US" altLang="zh-CN" sz="2000" baseline="-25000" dirty="0">
                  <a:solidFill>
                    <a:srgbClr val="660066"/>
                  </a:solidFill>
                  <a:latin typeface="+mn-lt"/>
                  <a:ea typeface="仿宋" panose="02010609060101010101" pitchFamily="49" charset="-122"/>
                  <a:sym typeface="Symbol" panose="05050102010706020507" pitchFamily="18" charset="2"/>
                </a:rPr>
                <a:t>Q</a:t>
              </a:r>
              <a:r>
                <a:rPr lang="en-US" altLang="zh-CN" sz="2000" dirty="0">
                  <a:solidFill>
                    <a:srgbClr val="660066"/>
                  </a:solidFill>
                  <a:latin typeface="+mn-lt"/>
                  <a:ea typeface="仿宋" panose="02010609060101010101" pitchFamily="49" charset="-122"/>
                </a:rPr>
                <a:t>= </a:t>
              </a:r>
              <a:r>
                <a:rPr lang="en-US" altLang="zh-CN" sz="2000" i="1" dirty="0">
                  <a:solidFill>
                    <a:srgbClr val="660066"/>
                  </a:solidFill>
                  <a:latin typeface="+mn-lt"/>
                  <a:ea typeface="仿宋" panose="02010609060101010101" pitchFamily="49" charset="-122"/>
                </a:rPr>
                <a:t>i</a:t>
              </a:r>
              <a:r>
                <a:rPr lang="en-US" altLang="zh-CN" sz="2000" baseline="-25000" dirty="0">
                  <a:solidFill>
                    <a:srgbClr val="660066"/>
                  </a:solidFill>
                  <a:latin typeface="+mn-lt"/>
                  <a:ea typeface="仿宋" panose="02010609060101010101" pitchFamily="49" charset="-122"/>
                  <a:sym typeface="Symbol" panose="05050102010706020507" pitchFamily="18" charset="2"/>
                </a:rPr>
                <a:t>C</a:t>
              </a:r>
              <a:r>
                <a:rPr lang="en-US" altLang="zh-CN" sz="2000" dirty="0">
                  <a:solidFill>
                    <a:srgbClr val="660066"/>
                  </a:solidFill>
                  <a:latin typeface="+mn-lt"/>
                  <a:ea typeface="仿宋" panose="02010609060101010101" pitchFamily="49" charset="-122"/>
                </a:rPr>
                <a:t>=</a:t>
              </a:r>
              <a:r>
                <a:rPr lang="en-US" altLang="zh-CN" sz="2000" i="1" dirty="0">
                  <a:solidFill>
                    <a:srgbClr val="660066"/>
                  </a:solidFill>
                  <a:latin typeface="+mn-lt"/>
                  <a:ea typeface="仿宋" panose="02010609060101010101" pitchFamily="49" charset="-122"/>
                  <a:sym typeface="Symbol" panose="05050102010706020507" pitchFamily="18" charset="2"/>
                </a:rPr>
                <a:t>g</a:t>
              </a:r>
              <a:r>
                <a:rPr lang="en-US" altLang="zh-CN" sz="2000" baseline="-25000" dirty="0">
                  <a:solidFill>
                    <a:srgbClr val="660066"/>
                  </a:solidFill>
                  <a:latin typeface="+mn-lt"/>
                  <a:ea typeface="仿宋" panose="02010609060101010101" pitchFamily="49" charset="-122"/>
                  <a:sym typeface="Symbol" panose="05050102010706020507" pitchFamily="18" charset="2"/>
                </a:rPr>
                <a:t>c</a:t>
              </a:r>
              <a:r>
                <a:rPr lang="en-US" altLang="zh-CN" sz="2000" dirty="0">
                  <a:solidFill>
                    <a:srgbClr val="660066"/>
                  </a:solidFill>
                  <a:latin typeface="+mn-lt"/>
                  <a:ea typeface="仿宋" panose="02010609060101010101" pitchFamily="49" charset="-122"/>
                  <a:sym typeface="Symbol" panose="05050102010706020507" pitchFamily="18" charset="2"/>
                </a:rPr>
                <a:t>(</a:t>
              </a:r>
              <a:r>
                <a:rPr lang="en-US" altLang="zh-CN" sz="2000" i="1" dirty="0">
                  <a:solidFill>
                    <a:srgbClr val="660066"/>
                  </a:solidFill>
                  <a:latin typeface="+mn-lt"/>
                  <a:ea typeface="仿宋" panose="02010609060101010101" pitchFamily="49" charset="-122"/>
                </a:rPr>
                <a:t>V</a:t>
              </a:r>
              <a:r>
                <a:rPr lang="en-US" altLang="zh-CN" sz="2000" baseline="-25000" dirty="0">
                  <a:solidFill>
                    <a:srgbClr val="660066"/>
                  </a:solidFill>
                  <a:latin typeface="+mn-lt"/>
                  <a:ea typeface="仿宋" panose="02010609060101010101" pitchFamily="49" charset="-122"/>
                  <a:sym typeface="Symbol" panose="05050102010706020507" pitchFamily="18" charset="2"/>
                </a:rPr>
                <a:t>BB</a:t>
              </a:r>
              <a:r>
                <a:rPr lang="en-US" altLang="zh-CN" sz="2000" dirty="0">
                  <a:solidFill>
                    <a:srgbClr val="660066"/>
                  </a:solidFill>
                  <a:latin typeface="+mn-lt"/>
                  <a:ea typeface="仿宋" panose="02010609060101010101" pitchFamily="49" charset="-122"/>
                  <a:sym typeface="Symbol" panose="05050102010706020507" pitchFamily="18" charset="2"/>
                </a:rPr>
                <a:t>  </a:t>
              </a:r>
              <a:r>
                <a:rPr lang="en-US" altLang="zh-CN" sz="2000" i="1" dirty="0">
                  <a:solidFill>
                    <a:srgbClr val="660066"/>
                  </a:solidFill>
                  <a:latin typeface="+mn-lt"/>
                  <a:ea typeface="仿宋" panose="02010609060101010101" pitchFamily="49" charset="-122"/>
                  <a:sym typeface="Symbol" panose="05050102010706020507" pitchFamily="18" charset="2"/>
                </a:rPr>
                <a:t>V</a:t>
              </a:r>
              <a:r>
                <a:rPr lang="en-US" altLang="zh-CN" sz="2000" baseline="-25000" dirty="0">
                  <a:solidFill>
                    <a:srgbClr val="660066"/>
                  </a:solidFill>
                  <a:latin typeface="+mn-lt"/>
                  <a:ea typeface="仿宋" panose="02010609060101010101" pitchFamily="49" charset="-122"/>
                  <a:sym typeface="Symbol" panose="05050102010706020507" pitchFamily="18" charset="2"/>
                </a:rPr>
                <a:t>BZ</a:t>
              </a:r>
              <a:r>
                <a:rPr lang="en-US" altLang="zh-CN" sz="2000" dirty="0">
                  <a:solidFill>
                    <a:srgbClr val="660066"/>
                  </a:solidFill>
                  <a:latin typeface="+mn-lt"/>
                  <a:ea typeface="仿宋" panose="02010609060101010101" pitchFamily="49" charset="-122"/>
                  <a:sym typeface="Symbol" panose="05050102010706020507" pitchFamily="18" charset="2"/>
                </a:rPr>
                <a:t>)</a:t>
              </a:r>
              <a:endParaRPr kumimoji="0" lang="zh-CN" altLang="en-US" sz="2000" dirty="0">
                <a:solidFill>
                  <a:srgbClr val="660066"/>
                </a:solidFill>
                <a:latin typeface="+mn-lt"/>
                <a:ea typeface="仿宋" panose="02010609060101010101" pitchFamily="49" charset="-122"/>
              </a:endParaRPr>
            </a:p>
          </p:txBody>
        </p:sp>
        <p:sp>
          <p:nvSpPr>
            <p:cNvPr id="22539" name="Text Box 9">
              <a:extLst>
                <a:ext uri="{FF2B5EF4-FFF2-40B4-BE49-F238E27FC236}">
                  <a16:creationId xmlns:a16="http://schemas.microsoft.com/office/drawing/2014/main" id="{2E2DA468-A64F-4AD4-973F-4F1FA0ADF1CD}"/>
                </a:ext>
              </a:extLst>
            </p:cNvPr>
            <p:cNvSpPr txBox="1">
              <a:spLocks noChangeArrowheads="1"/>
            </p:cNvSpPr>
            <p:nvPr/>
          </p:nvSpPr>
          <p:spPr bwMode="auto">
            <a:xfrm>
              <a:off x="2674872" y="4024061"/>
              <a:ext cx="2348783" cy="1015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en-US" altLang="zh-CN" sz="2000" dirty="0">
                  <a:solidFill>
                    <a:srgbClr val="660066"/>
                  </a:solidFill>
                  <a:latin typeface="+mn-lt"/>
                  <a:ea typeface="仿宋" panose="02010609060101010101" pitchFamily="49" charset="-122"/>
                </a:rPr>
                <a:t>B</a:t>
              </a:r>
              <a:r>
                <a:rPr kumimoji="0" lang="zh-CN" altLang="en-US" sz="2000" dirty="0">
                  <a:solidFill>
                    <a:srgbClr val="660066"/>
                  </a:solidFill>
                  <a:latin typeface="+mn-lt"/>
                  <a:ea typeface="仿宋" panose="02010609060101010101" pitchFamily="49" charset="-122"/>
                </a:rPr>
                <a:t>点：</a:t>
              </a:r>
              <a:endParaRPr kumimoji="0" lang="en-US" altLang="zh-CN" sz="2000" dirty="0">
                <a:solidFill>
                  <a:srgbClr val="660066"/>
                </a:solidFill>
                <a:latin typeface="+mn-lt"/>
                <a:ea typeface="仿宋" panose="02010609060101010101" pitchFamily="49" charset="-122"/>
              </a:endParaRPr>
            </a:p>
            <a:p>
              <a:pPr eaLnBrk="1" hangingPunct="1">
                <a:spcBef>
                  <a:spcPct val="0"/>
                </a:spcBef>
                <a:buFontTx/>
                <a:buNone/>
              </a:pPr>
              <a:r>
                <a:rPr lang="en-US" altLang="zh-CN" sz="2000" i="1" dirty="0">
                  <a:solidFill>
                    <a:srgbClr val="660066"/>
                  </a:solidFill>
                  <a:latin typeface="+mn-lt"/>
                  <a:ea typeface="仿宋" panose="02010609060101010101" pitchFamily="49" charset="-122"/>
                </a:rPr>
                <a:t>i</a:t>
              </a:r>
              <a:r>
                <a:rPr lang="en-US" altLang="zh-CN" sz="2000" baseline="-25000" dirty="0">
                  <a:solidFill>
                    <a:srgbClr val="660066"/>
                  </a:solidFill>
                  <a:latin typeface="+mn-lt"/>
                  <a:ea typeface="仿宋" panose="02010609060101010101" pitchFamily="49" charset="-122"/>
                  <a:sym typeface="Symbol" panose="05050102010706020507" pitchFamily="18" charset="2"/>
                </a:rPr>
                <a:t>C</a:t>
              </a:r>
              <a:r>
                <a:rPr lang="en-US" altLang="zh-CN" sz="2000" dirty="0">
                  <a:solidFill>
                    <a:srgbClr val="660066"/>
                  </a:solidFill>
                  <a:latin typeface="+mn-lt"/>
                  <a:ea typeface="仿宋" panose="02010609060101010101" pitchFamily="49" charset="-122"/>
                </a:rPr>
                <a:t>=0</a:t>
              </a:r>
              <a:endParaRPr lang="en-US" altLang="zh-CN" sz="2000" baseline="-25000" dirty="0">
                <a:solidFill>
                  <a:srgbClr val="660066"/>
                </a:solidFill>
                <a:latin typeface="+mn-lt"/>
                <a:ea typeface="仿宋" panose="02010609060101010101" pitchFamily="49" charset="-122"/>
                <a:sym typeface="Symbol" panose="05050102010706020507" pitchFamily="18" charset="2"/>
              </a:endParaRPr>
            </a:p>
            <a:p>
              <a:pPr eaLnBrk="1" hangingPunct="1">
                <a:spcBef>
                  <a:spcPct val="0"/>
                </a:spcBef>
                <a:buFontTx/>
                <a:buNone/>
              </a:pPr>
              <a:r>
                <a:rPr lang="en-US" altLang="zh-CN" sz="2000" i="1" dirty="0">
                  <a:solidFill>
                    <a:srgbClr val="660066"/>
                  </a:solidFill>
                  <a:latin typeface="+mn-lt"/>
                  <a:ea typeface="仿宋" panose="02010609060101010101" pitchFamily="49" charset="-122"/>
                </a:rPr>
                <a:t>v</a:t>
              </a:r>
              <a:r>
                <a:rPr lang="en-US" altLang="zh-CN" sz="2000" baseline="-25000" dirty="0">
                  <a:solidFill>
                    <a:srgbClr val="660066"/>
                  </a:solidFill>
                  <a:latin typeface="+mn-lt"/>
                  <a:ea typeface="仿宋" panose="02010609060101010101" pitchFamily="49" charset="-122"/>
                  <a:sym typeface="Symbol" panose="05050102010706020507" pitchFamily="18" charset="2"/>
                </a:rPr>
                <a:t>CE </a:t>
              </a:r>
              <a:r>
                <a:rPr lang="en-US" altLang="zh-CN" sz="2000" dirty="0">
                  <a:solidFill>
                    <a:srgbClr val="660066"/>
                  </a:solidFill>
                  <a:latin typeface="+mn-lt"/>
                  <a:ea typeface="仿宋" panose="02010609060101010101" pitchFamily="49" charset="-122"/>
                </a:rPr>
                <a:t>=</a:t>
              </a:r>
              <a:r>
                <a:rPr lang="en-US" altLang="zh-CN" sz="2000" i="1" dirty="0">
                  <a:solidFill>
                    <a:srgbClr val="660066"/>
                  </a:solidFill>
                  <a:latin typeface="+mn-lt"/>
                  <a:ea typeface="仿宋" panose="02010609060101010101" pitchFamily="49" charset="-122"/>
                </a:rPr>
                <a:t>V</a:t>
              </a:r>
              <a:r>
                <a:rPr lang="en-US" altLang="zh-CN" sz="2000" baseline="-25000" dirty="0">
                  <a:solidFill>
                    <a:srgbClr val="660066"/>
                  </a:solidFill>
                  <a:latin typeface="+mn-lt"/>
                  <a:ea typeface="仿宋" panose="02010609060101010101" pitchFamily="49" charset="-122"/>
                  <a:sym typeface="Symbol" panose="05050102010706020507" pitchFamily="18" charset="2"/>
                </a:rPr>
                <a:t>cc</a:t>
              </a:r>
              <a:r>
                <a:rPr lang="en-US" altLang="zh-CN" sz="2000" dirty="0">
                  <a:solidFill>
                    <a:srgbClr val="660066"/>
                  </a:solidFill>
                  <a:latin typeface="+mn-lt"/>
                  <a:ea typeface="仿宋" panose="02010609060101010101" pitchFamily="49" charset="-122"/>
                  <a:sym typeface="Symbol" panose="05050102010706020507" pitchFamily="18" charset="2"/>
                </a:rPr>
                <a:t>  </a:t>
              </a:r>
              <a:r>
                <a:rPr lang="en-US" altLang="zh-CN" sz="2000" i="1" dirty="0">
                  <a:solidFill>
                    <a:srgbClr val="660066"/>
                  </a:solidFill>
                  <a:latin typeface="+mn-lt"/>
                  <a:ea typeface="仿宋" panose="02010609060101010101" pitchFamily="49" charset="-122"/>
                </a:rPr>
                <a:t>V</a:t>
              </a:r>
              <a:r>
                <a:rPr lang="en-US" altLang="zh-CN" sz="2000" baseline="-25000" dirty="0">
                  <a:solidFill>
                    <a:srgbClr val="660066"/>
                  </a:solidFill>
                  <a:latin typeface="+mn-lt"/>
                  <a:ea typeface="仿宋" panose="02010609060101010101" pitchFamily="49" charset="-122"/>
                  <a:sym typeface="Symbol" panose="05050102010706020507" pitchFamily="18" charset="2"/>
                </a:rPr>
                <a:t>cm </a:t>
              </a:r>
              <a:r>
                <a:rPr lang="en-US" altLang="zh-CN" sz="2000" dirty="0">
                  <a:solidFill>
                    <a:srgbClr val="660066"/>
                  </a:solidFill>
                  <a:latin typeface="+mn-lt"/>
                  <a:ea typeface="仿宋" panose="02010609060101010101" pitchFamily="49" charset="-122"/>
                  <a:sym typeface="Symbol" panose="05050102010706020507" pitchFamily="18" charset="2"/>
                </a:rPr>
                <a:t>cos</a:t>
              </a:r>
              <a:r>
                <a:rPr lang="en-US" altLang="zh-CN" sz="2000" i="1" dirty="0">
                  <a:solidFill>
                    <a:srgbClr val="660066"/>
                  </a:solidFill>
                  <a:latin typeface="+mn-lt"/>
                  <a:ea typeface="仿宋" panose="02010609060101010101" pitchFamily="49" charset="-122"/>
                  <a:sym typeface="Symbol" panose="05050102010706020507" pitchFamily="18" charset="2"/>
                </a:rPr>
                <a:t></a:t>
              </a:r>
              <a:r>
                <a:rPr lang="en-US" altLang="zh-CN" sz="2000" baseline="-25000" dirty="0">
                  <a:solidFill>
                    <a:srgbClr val="660066"/>
                  </a:solidFill>
                  <a:latin typeface="+mn-lt"/>
                  <a:ea typeface="仿宋" panose="02010609060101010101" pitchFamily="49" charset="-122"/>
                  <a:sym typeface="Symbol" panose="05050102010706020507" pitchFamily="18" charset="2"/>
                </a:rPr>
                <a:t>c</a:t>
              </a:r>
              <a:endParaRPr kumimoji="0" lang="zh-CN" altLang="en-US" sz="2000" baseline="-25000" dirty="0">
                <a:solidFill>
                  <a:srgbClr val="660066"/>
                </a:solidFill>
                <a:latin typeface="+mn-lt"/>
                <a:ea typeface="仿宋" panose="02010609060101010101" pitchFamily="49" charset="-122"/>
              </a:endParaRPr>
            </a:p>
          </p:txBody>
        </p:sp>
      </p:grpSp>
      <p:sp>
        <p:nvSpPr>
          <p:cNvPr id="12" name="Text Box 9">
            <a:extLst>
              <a:ext uri="{FF2B5EF4-FFF2-40B4-BE49-F238E27FC236}">
                <a16:creationId xmlns:a16="http://schemas.microsoft.com/office/drawing/2014/main" id="{3D379A21-F9D6-4FB5-8337-92A0E6EC947C}"/>
              </a:ext>
            </a:extLst>
          </p:cNvPr>
          <p:cNvSpPr txBox="1">
            <a:spLocks noChangeArrowheads="1"/>
          </p:cNvSpPr>
          <p:nvPr/>
        </p:nvSpPr>
        <p:spPr bwMode="auto">
          <a:xfrm>
            <a:off x="158682" y="3195313"/>
            <a:ext cx="3558223"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000" dirty="0">
                <a:solidFill>
                  <a:srgbClr val="660066"/>
                </a:solidFill>
                <a:latin typeface="+mn-lt"/>
                <a:ea typeface="仿宋" panose="02010609060101010101" pitchFamily="49" charset="-122"/>
              </a:rPr>
              <a:t>负载线负斜率物理意义：</a:t>
            </a:r>
            <a:endParaRPr kumimoji="0" lang="en-US" altLang="zh-CN" sz="2000" dirty="0">
              <a:solidFill>
                <a:srgbClr val="660066"/>
              </a:solidFill>
              <a:latin typeface="+mn-lt"/>
              <a:ea typeface="仿宋" panose="02010609060101010101" pitchFamily="49" charset="-122"/>
            </a:endParaRPr>
          </a:p>
          <a:p>
            <a:pPr eaLnBrk="1" hangingPunct="1">
              <a:spcBef>
                <a:spcPct val="50000"/>
              </a:spcBef>
              <a:buFontTx/>
              <a:buNone/>
            </a:pPr>
            <a:r>
              <a:rPr kumimoji="0" lang="zh-CN" altLang="en-US" sz="2000" dirty="0">
                <a:solidFill>
                  <a:srgbClr val="660066"/>
                </a:solidFill>
                <a:latin typeface="+mn-lt"/>
                <a:ea typeface="仿宋" panose="02010609060101010101" pitchFamily="49" charset="-122"/>
              </a:rPr>
              <a:t>放大器相当于一个负电阻。</a:t>
            </a:r>
          </a:p>
        </p:txBody>
      </p:sp>
      <p:pic>
        <p:nvPicPr>
          <p:cNvPr id="13" name="图片 12">
            <a:extLst>
              <a:ext uri="{FF2B5EF4-FFF2-40B4-BE49-F238E27FC236}">
                <a16:creationId xmlns:a16="http://schemas.microsoft.com/office/drawing/2014/main" id="{E558061D-E40E-49E2-9636-DD46C3B484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5722" y="1296913"/>
            <a:ext cx="4266213" cy="3212207"/>
          </a:xfrm>
          <a:prstGeom prst="rect">
            <a:avLst/>
          </a:prstGeom>
        </p:spPr>
      </p:pic>
      <p:sp>
        <p:nvSpPr>
          <p:cNvPr id="15" name="Rectangle 2">
            <a:extLst>
              <a:ext uri="{FF2B5EF4-FFF2-40B4-BE49-F238E27FC236}">
                <a16:creationId xmlns:a16="http://schemas.microsoft.com/office/drawing/2014/main" id="{EF5B7894-848C-42F3-A714-37B4257B690D}"/>
              </a:ext>
            </a:extLst>
          </p:cNvPr>
          <p:cNvSpPr>
            <a:spLocks noChangeArrowheads="1"/>
          </p:cNvSpPr>
          <p:nvPr/>
        </p:nvSpPr>
        <p:spPr bwMode="auto">
          <a:xfrm>
            <a:off x="4784042" y="4300814"/>
            <a:ext cx="576062" cy="226039"/>
          </a:xfrm>
          <a:prstGeom prst="rect">
            <a:avLst/>
          </a:prstGeom>
          <a:solidFill>
            <a:schemeClr val="bg1"/>
          </a:solidFill>
          <a:ln>
            <a:noFill/>
          </a:ln>
        </p:spPr>
        <p:txBody>
          <a:bodyPr lIns="0" tIns="0" rIns="0" bIns="0" anchor="ct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lvl="1" eaLnBrk="1" hangingPunct="1">
              <a:spcBef>
                <a:spcPct val="0"/>
              </a:spcBef>
              <a:buFontTx/>
              <a:buNone/>
            </a:pPr>
            <a:r>
              <a:rPr lang="zh-CN" altLang="en-US" sz="1400" dirty="0">
                <a:latin typeface="+mn-lt"/>
                <a:ea typeface="仿宋" panose="02010609060101010101" pitchFamily="49" charset="-122"/>
              </a:rPr>
              <a:t>图 </a:t>
            </a:r>
            <a:r>
              <a:rPr lang="en-US" altLang="zh-CN" sz="1400" dirty="0">
                <a:latin typeface="+mn-lt"/>
                <a:ea typeface="仿宋" panose="02010609060101010101" pitchFamily="49" charset="-122"/>
              </a:rPr>
              <a:t>4-10</a:t>
            </a:r>
            <a:endParaRPr lang="zh-CN" altLang="en-US" sz="1400" dirty="0">
              <a:latin typeface="+mn-lt"/>
              <a:ea typeface="仿宋" panose="02010609060101010101" pitchFamily="49" charset="-122"/>
            </a:endParaRPr>
          </a:p>
        </p:txBody>
      </p:sp>
      <p:sp>
        <p:nvSpPr>
          <p:cNvPr id="2" name="Rectangle 2">
            <a:extLst>
              <a:ext uri="{FF2B5EF4-FFF2-40B4-BE49-F238E27FC236}">
                <a16:creationId xmlns:a16="http://schemas.microsoft.com/office/drawing/2014/main" id="{D9C6E9A2-7D6B-4A47-BA05-CFDEE9AA644D}"/>
              </a:ext>
            </a:extLst>
          </p:cNvPr>
          <p:cNvSpPr>
            <a:spLocks noChangeArrowheads="1"/>
          </p:cNvSpPr>
          <p:nvPr/>
        </p:nvSpPr>
        <p:spPr bwMode="auto">
          <a:xfrm>
            <a:off x="6987472" y="3049938"/>
            <a:ext cx="2016224"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lvl="1" eaLnBrk="1" hangingPunct="1">
              <a:spcBef>
                <a:spcPct val="0"/>
              </a:spcBef>
              <a:buFontTx/>
              <a:buNone/>
            </a:pPr>
            <a:r>
              <a:rPr lang="en-US" altLang="zh-CN" sz="2400" dirty="0">
                <a:solidFill>
                  <a:srgbClr val="00B050"/>
                </a:solidFill>
                <a:latin typeface="+mn-lt"/>
                <a:ea typeface="仿宋" panose="02010609060101010101" pitchFamily="49" charset="-122"/>
              </a:rPr>
              <a:t>P88</a:t>
            </a:r>
            <a:r>
              <a:rPr lang="en-US" altLang="zh-CN" sz="2400" dirty="0">
                <a:solidFill>
                  <a:srgbClr val="00FF00"/>
                </a:solidFill>
                <a:latin typeface="+mn-lt"/>
                <a:ea typeface="仿宋" panose="02010609060101010101" pitchFamily="49" charset="-122"/>
              </a:rPr>
              <a:t>  </a:t>
            </a:r>
            <a:r>
              <a:rPr lang="en-US" altLang="zh-CN" sz="2400" dirty="0">
                <a:solidFill>
                  <a:srgbClr val="FF0000"/>
                </a:solidFill>
                <a:latin typeface="+mn-lt"/>
                <a:ea typeface="仿宋" panose="02010609060101010101" pitchFamily="49" charset="-122"/>
              </a:rPr>
              <a:t>P90 </a:t>
            </a:r>
            <a:r>
              <a:rPr lang="en-US" altLang="zh-CN" sz="2400" dirty="0">
                <a:solidFill>
                  <a:schemeClr val="accent2"/>
                </a:solidFill>
                <a:latin typeface="+mn-lt"/>
                <a:ea typeface="仿宋" panose="02010609060101010101" pitchFamily="49" charset="-122"/>
              </a:rPr>
              <a:t>P96</a:t>
            </a:r>
            <a:endParaRPr lang="zh-CN" altLang="en-US" sz="2400" dirty="0">
              <a:solidFill>
                <a:schemeClr val="accent2"/>
              </a:solidFill>
              <a:latin typeface="+mn-lt"/>
              <a:ea typeface="仿宋" panose="02010609060101010101" pitchFamily="49" charset="-122"/>
            </a:endParaRPr>
          </a:p>
        </p:txBody>
      </p:sp>
      <p:sp>
        <p:nvSpPr>
          <p:cNvPr id="3" name="Rectangle 2">
            <a:extLst>
              <a:ext uri="{FF2B5EF4-FFF2-40B4-BE49-F238E27FC236}">
                <a16:creationId xmlns:a16="http://schemas.microsoft.com/office/drawing/2014/main" id="{C03BA000-E5CC-4386-9D2A-A411E4E7A6EE}"/>
              </a:ext>
            </a:extLst>
          </p:cNvPr>
          <p:cNvSpPr txBox="1">
            <a:spLocks noChangeArrowheads="1"/>
          </p:cNvSpPr>
          <p:nvPr/>
        </p:nvSpPr>
        <p:spPr bwMode="auto">
          <a:xfrm>
            <a:off x="2792610" y="2341960"/>
            <a:ext cx="227946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defRPr/>
            </a:pPr>
            <a:r>
              <a:rPr lang="en-US" altLang="zh-CN" sz="2000" kern="0" dirty="0">
                <a:solidFill>
                  <a:srgbClr val="0000FF"/>
                </a:solidFill>
                <a:ea typeface="仿宋_GB2312" panose="02010609030101010101" pitchFamily="49" charset="-122"/>
              </a:rPr>
              <a:t>(4-15)</a:t>
            </a:r>
            <a:r>
              <a:rPr lang="zh-CN" altLang="en-US" sz="2000" kern="0" dirty="0">
                <a:solidFill>
                  <a:srgbClr val="0000FF"/>
                </a:solidFill>
                <a:ea typeface="仿宋_GB2312" panose="02010609030101010101" pitchFamily="49" charset="-122"/>
              </a:rPr>
              <a:t>的上面  </a:t>
            </a:r>
            <a:r>
              <a:rPr lang="en-US" altLang="zh-CN" sz="2000" b="1" dirty="0">
                <a:solidFill>
                  <a:srgbClr val="00B050"/>
                </a:solidFill>
                <a:latin typeface="+mn-lt"/>
                <a:ea typeface="仿宋" panose="02010609060101010101" pitchFamily="49" charset="-122"/>
              </a:rPr>
              <a:t>P85</a:t>
            </a:r>
            <a:endParaRPr lang="zh-CN" altLang="en-US" sz="2000" kern="0" dirty="0">
              <a:solidFill>
                <a:srgbClr val="0000FF"/>
              </a:solidFill>
              <a:ea typeface="仿宋_GB2312" panose="02010609030101010101" pitchFamily="49" charset="-122"/>
            </a:endParaRPr>
          </a:p>
        </p:txBody>
      </p:sp>
      <p:sp>
        <p:nvSpPr>
          <p:cNvPr id="4" name="对话气泡: 圆角矩形 3">
            <a:extLst>
              <a:ext uri="{FF2B5EF4-FFF2-40B4-BE49-F238E27FC236}">
                <a16:creationId xmlns:a16="http://schemas.microsoft.com/office/drawing/2014/main" id="{0310DD25-5EFA-42E2-A6FA-25DE8F7100EB}"/>
              </a:ext>
            </a:extLst>
          </p:cNvPr>
          <p:cNvSpPr/>
          <p:nvPr/>
        </p:nvSpPr>
        <p:spPr bwMode="auto">
          <a:xfrm>
            <a:off x="4019818" y="1130863"/>
            <a:ext cx="864096" cy="402291"/>
          </a:xfrm>
          <a:prstGeom prst="wedgeRoundRectCallout">
            <a:avLst>
              <a:gd name="adj1" fmla="val 99800"/>
              <a:gd name="adj2" fmla="val 147211"/>
              <a:gd name="adj3" fmla="val 16667"/>
            </a:avLst>
          </a:prstGeom>
          <a:noFill/>
          <a:ln w="9525" cap="flat" cmpd="sng" algn="ctr">
            <a:solidFill>
              <a:srgbClr val="00009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l" defTabSz="914400" rtl="0" eaLnBrk="1" fontAlgn="base" latinLnBrk="0" hangingPunct="1">
              <a:lnSpc>
                <a:spcPct val="100000"/>
              </a:lnSpc>
              <a:spcBef>
                <a:spcPct val="20000"/>
              </a:spcBef>
              <a:spcAft>
                <a:spcPct val="0"/>
              </a:spcAft>
              <a:buClrTx/>
              <a:buSzTx/>
              <a:tabLst/>
            </a:pPr>
            <a:r>
              <a:rPr kumimoji="1" lang="zh-CN" altLang="en-US" sz="1600" b="1" i="0" u="none" strike="noStrike" cap="none" normalizeH="0" baseline="0" dirty="0">
                <a:ln>
                  <a:noFill/>
                </a:ln>
                <a:solidFill>
                  <a:srgbClr val="FF0000"/>
                </a:solidFill>
                <a:effectLst/>
                <a:latin typeface="宋体" pitchFamily="2" charset="-122"/>
                <a:ea typeface="宋体" pitchFamily="2" charset="-122"/>
              </a:rPr>
              <a:t>临界线</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175499C-A2FF-4F92-BBCE-CAE480B820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7491" y="504824"/>
            <a:ext cx="4266213" cy="3212207"/>
          </a:xfrm>
          <a:prstGeom prst="rect">
            <a:avLst/>
          </a:prstGeom>
        </p:spPr>
      </p:pic>
      <p:sp>
        <p:nvSpPr>
          <p:cNvPr id="24579" name="Rectangle 2">
            <a:extLst>
              <a:ext uri="{FF2B5EF4-FFF2-40B4-BE49-F238E27FC236}">
                <a16:creationId xmlns:a16="http://schemas.microsoft.com/office/drawing/2014/main" id="{6EA8F1B4-3AF5-41EB-96CD-6BB6EE18B40E}"/>
              </a:ext>
            </a:extLst>
          </p:cNvPr>
          <p:cNvSpPr>
            <a:spLocks noGrp="1" noChangeArrowheads="1"/>
          </p:cNvSpPr>
          <p:nvPr>
            <p:ph type="title" idx="4294967295"/>
          </p:nvPr>
        </p:nvSpPr>
        <p:spPr>
          <a:xfrm>
            <a:off x="199005" y="121443"/>
            <a:ext cx="8621144" cy="381000"/>
          </a:xfrm>
        </p:spPr>
        <p:txBody>
          <a:bodyPr/>
          <a:lstStyle/>
          <a:p>
            <a:pPr algn="l" eaLnBrk="1" hangingPunct="1"/>
            <a:r>
              <a:rPr lang="en-US" altLang="zh-CN" sz="2800" b="1" dirty="0">
                <a:solidFill>
                  <a:srgbClr val="0000FF"/>
                </a:solidFill>
                <a:latin typeface="+mn-lt"/>
                <a:ea typeface="仿宋" panose="02010609060101010101" pitchFamily="49" charset="-122"/>
              </a:rPr>
              <a:t>3.2.1</a:t>
            </a:r>
            <a:r>
              <a:rPr lang="zh-CN" altLang="en-US" sz="2800" b="1" dirty="0">
                <a:solidFill>
                  <a:srgbClr val="0000FF"/>
                </a:solidFill>
                <a:latin typeface="+mn-lt"/>
                <a:ea typeface="仿宋" panose="02010609060101010101" pitchFamily="49" charset="-122"/>
              </a:rPr>
              <a:t>  高频功放的动态特性           </a:t>
            </a:r>
            <a:r>
              <a:rPr lang="en-US" altLang="zh-CN" sz="2800" b="1" i="1" dirty="0">
                <a:solidFill>
                  <a:srgbClr val="0000FF"/>
                </a:solidFill>
                <a:latin typeface="+mn-lt"/>
                <a:ea typeface="仿宋" panose="02010609060101010101" pitchFamily="49" charset="-122"/>
              </a:rPr>
              <a:t>i</a:t>
            </a:r>
            <a:r>
              <a:rPr lang="en-US" altLang="zh-CN" sz="2800" b="1" baseline="-25000" dirty="0">
                <a:solidFill>
                  <a:srgbClr val="0000FF"/>
                </a:solidFill>
                <a:latin typeface="+mn-lt"/>
                <a:ea typeface="仿宋" panose="02010609060101010101" pitchFamily="49" charset="-122"/>
              </a:rPr>
              <a:t>C</a:t>
            </a:r>
            <a:r>
              <a:rPr lang="zh-CN" altLang="en-US" sz="2800" b="1" dirty="0">
                <a:solidFill>
                  <a:srgbClr val="0000FF"/>
                </a:solidFill>
                <a:latin typeface="+mn-lt"/>
                <a:ea typeface="仿宋" panose="02010609060101010101" pitchFamily="49" charset="-122"/>
              </a:rPr>
              <a:t>与</a:t>
            </a:r>
            <a:r>
              <a:rPr lang="en-US" altLang="zh-CN" sz="2800" b="1" i="1" dirty="0">
                <a:solidFill>
                  <a:srgbClr val="0000FF"/>
                </a:solidFill>
                <a:latin typeface="+mn-lt"/>
                <a:ea typeface="仿宋" panose="02010609060101010101" pitchFamily="49" charset="-122"/>
              </a:rPr>
              <a:t>v</a:t>
            </a:r>
            <a:r>
              <a:rPr lang="en-US" altLang="zh-CN" sz="2800" baseline="-25000" dirty="0">
                <a:solidFill>
                  <a:srgbClr val="0000FF"/>
                </a:solidFill>
                <a:latin typeface="+mn-lt"/>
                <a:ea typeface="仿宋" panose="02010609060101010101" pitchFamily="49" charset="-122"/>
              </a:rPr>
              <a:t>CE</a:t>
            </a:r>
            <a:r>
              <a:rPr lang="zh-CN" altLang="en-US" sz="2800" b="1" dirty="0">
                <a:solidFill>
                  <a:srgbClr val="0000FF"/>
                </a:solidFill>
                <a:latin typeface="+mn-lt"/>
                <a:ea typeface="仿宋" panose="02010609060101010101" pitchFamily="49" charset="-122"/>
              </a:rPr>
              <a:t>之间的关系</a:t>
            </a:r>
          </a:p>
        </p:txBody>
      </p:sp>
      <p:sp>
        <p:nvSpPr>
          <p:cNvPr id="24580" name="Text Box 14">
            <a:extLst>
              <a:ext uri="{FF2B5EF4-FFF2-40B4-BE49-F238E27FC236}">
                <a16:creationId xmlns:a16="http://schemas.microsoft.com/office/drawing/2014/main" id="{CB4CBE7E-A695-4212-A727-B3246C19692B}"/>
              </a:ext>
            </a:extLst>
          </p:cNvPr>
          <p:cNvSpPr txBox="1">
            <a:spLocks noChangeArrowheads="1"/>
          </p:cNvSpPr>
          <p:nvPr/>
        </p:nvSpPr>
        <p:spPr bwMode="auto">
          <a:xfrm>
            <a:off x="-34410" y="479425"/>
            <a:ext cx="48577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dirty="0">
                <a:solidFill>
                  <a:srgbClr val="660033"/>
                </a:solidFill>
                <a:latin typeface="+mn-lt"/>
                <a:ea typeface="仿宋" panose="02010609060101010101" pitchFamily="49" charset="-122"/>
              </a:rPr>
              <a:t>下面看丙类放大器的动态电阻，即动态特性</a:t>
            </a:r>
            <a:r>
              <a:rPr kumimoji="0" lang="en-US" altLang="zh-CN" sz="2400" dirty="0">
                <a:solidFill>
                  <a:srgbClr val="0000FF"/>
                </a:solidFill>
                <a:latin typeface="+mn-lt"/>
                <a:ea typeface="仿宋" panose="02010609060101010101" pitchFamily="49" charset="-122"/>
              </a:rPr>
              <a:t>AB</a:t>
            </a:r>
            <a:r>
              <a:rPr kumimoji="0" lang="zh-CN" altLang="en-US" sz="2400" dirty="0">
                <a:solidFill>
                  <a:srgbClr val="0000FF"/>
                </a:solidFill>
                <a:latin typeface="+mn-lt"/>
                <a:ea typeface="仿宋" panose="02010609060101010101" pitchFamily="49" charset="-122"/>
              </a:rPr>
              <a:t>段的斜率倒数。</a:t>
            </a:r>
          </a:p>
        </p:txBody>
      </p:sp>
      <p:sp>
        <p:nvSpPr>
          <p:cNvPr id="24581" name="Rectangle 3">
            <a:extLst>
              <a:ext uri="{FF2B5EF4-FFF2-40B4-BE49-F238E27FC236}">
                <a16:creationId xmlns:a16="http://schemas.microsoft.com/office/drawing/2014/main" id="{4639BDCE-5FCA-429F-B859-E0C0CE4C4C92}"/>
              </a:ext>
            </a:extLst>
          </p:cNvPr>
          <p:cNvSpPr>
            <a:spLocks noChangeArrowheads="1"/>
          </p:cNvSpPr>
          <p:nvPr/>
        </p:nvSpPr>
        <p:spPr bwMode="auto">
          <a:xfrm>
            <a:off x="25400" y="1428750"/>
            <a:ext cx="46910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en-US" altLang="zh-CN" sz="2400" dirty="0">
                <a:solidFill>
                  <a:srgbClr val="660033"/>
                </a:solidFill>
                <a:latin typeface="+mn-lt"/>
                <a:ea typeface="仿宋" panose="02010609060101010101" pitchFamily="49" charset="-122"/>
              </a:rPr>
              <a:t>B </a:t>
            </a:r>
            <a:r>
              <a:rPr lang="zh-CN" altLang="en-US" sz="2400" dirty="0">
                <a:solidFill>
                  <a:srgbClr val="660033"/>
                </a:solidFill>
                <a:latin typeface="+mn-lt"/>
                <a:ea typeface="仿宋" panose="02010609060101010101" pitchFamily="49" charset="-122"/>
              </a:rPr>
              <a:t>点的</a:t>
            </a:r>
            <a:r>
              <a:rPr lang="en-US" altLang="zh-CN" sz="2400" i="1" dirty="0">
                <a:solidFill>
                  <a:srgbClr val="660033"/>
                </a:solidFill>
                <a:latin typeface="+mn-lt"/>
                <a:ea typeface="仿宋" panose="02010609060101010101" pitchFamily="49" charset="-122"/>
              </a:rPr>
              <a:t>v</a:t>
            </a:r>
            <a:r>
              <a:rPr lang="en-US" altLang="zh-CN" sz="2400" baseline="-25000" dirty="0">
                <a:solidFill>
                  <a:srgbClr val="660033"/>
                </a:solidFill>
                <a:latin typeface="+mn-lt"/>
                <a:ea typeface="仿宋" panose="02010609060101010101" pitchFamily="49" charset="-122"/>
              </a:rPr>
              <a:t>CE</a:t>
            </a:r>
            <a:r>
              <a:rPr lang="zh-CN" altLang="en-US" sz="2400" dirty="0">
                <a:solidFill>
                  <a:srgbClr val="660033"/>
                </a:solidFill>
                <a:latin typeface="+mn-lt"/>
                <a:ea typeface="仿宋" panose="02010609060101010101" pitchFamily="49" charset="-122"/>
              </a:rPr>
              <a:t>为：</a:t>
            </a:r>
            <a:r>
              <a:rPr lang="en-US" altLang="zh-CN" sz="2400" i="1" dirty="0">
                <a:solidFill>
                  <a:srgbClr val="660033"/>
                </a:solidFill>
                <a:latin typeface="+mn-lt"/>
                <a:ea typeface="仿宋" panose="02010609060101010101" pitchFamily="49" charset="-122"/>
              </a:rPr>
              <a:t>v</a:t>
            </a:r>
            <a:r>
              <a:rPr lang="en-US" altLang="zh-CN" sz="2400" baseline="-25000" dirty="0">
                <a:solidFill>
                  <a:srgbClr val="660033"/>
                </a:solidFill>
                <a:latin typeface="+mn-lt"/>
                <a:ea typeface="仿宋" panose="02010609060101010101" pitchFamily="49" charset="-122"/>
              </a:rPr>
              <a:t>CE</a:t>
            </a:r>
            <a:r>
              <a:rPr lang="en-US" altLang="zh-CN" sz="2400" dirty="0">
                <a:solidFill>
                  <a:srgbClr val="660033"/>
                </a:solidFill>
                <a:latin typeface="+mn-lt"/>
                <a:ea typeface="仿宋" panose="02010609060101010101" pitchFamily="49" charset="-122"/>
              </a:rPr>
              <a:t>=</a:t>
            </a:r>
            <a:r>
              <a:rPr lang="en-US" altLang="zh-CN" sz="2400" i="1" dirty="0">
                <a:solidFill>
                  <a:srgbClr val="660033"/>
                </a:solidFill>
                <a:latin typeface="+mn-lt"/>
                <a:ea typeface="仿宋" panose="02010609060101010101" pitchFamily="49" charset="-122"/>
              </a:rPr>
              <a:t>V</a:t>
            </a:r>
            <a:r>
              <a:rPr lang="en-US" altLang="zh-CN" sz="2400" baseline="-25000" dirty="0">
                <a:solidFill>
                  <a:srgbClr val="660033"/>
                </a:solidFill>
                <a:latin typeface="+mn-lt"/>
                <a:ea typeface="仿宋" panose="02010609060101010101" pitchFamily="49" charset="-122"/>
              </a:rPr>
              <a:t>cc</a:t>
            </a:r>
            <a:r>
              <a:rPr lang="en-US" altLang="zh-CN" sz="2400" dirty="0">
                <a:solidFill>
                  <a:srgbClr val="660033"/>
                </a:solidFill>
                <a:latin typeface="+mn-lt"/>
                <a:ea typeface="仿宋" panose="02010609060101010101" pitchFamily="49" charset="-122"/>
                <a:sym typeface="Symbol" panose="05050102010706020507" pitchFamily="18" charset="2"/>
              </a:rPr>
              <a:t></a:t>
            </a:r>
            <a:r>
              <a:rPr lang="en-US" altLang="zh-CN" sz="2400" i="1" dirty="0">
                <a:solidFill>
                  <a:srgbClr val="660033"/>
                </a:solidFill>
                <a:latin typeface="+mn-lt"/>
                <a:ea typeface="仿宋" panose="02010609060101010101" pitchFamily="49" charset="-122"/>
                <a:sym typeface="Symbol" panose="05050102010706020507" pitchFamily="18" charset="2"/>
              </a:rPr>
              <a:t>V</a:t>
            </a:r>
            <a:r>
              <a:rPr lang="en-US" altLang="zh-CN" sz="2400" baseline="-25000" dirty="0">
                <a:solidFill>
                  <a:srgbClr val="660033"/>
                </a:solidFill>
                <a:latin typeface="+mn-lt"/>
                <a:ea typeface="仿宋" panose="02010609060101010101" pitchFamily="49" charset="-122"/>
                <a:sym typeface="Symbol" panose="05050102010706020507" pitchFamily="18" charset="2"/>
              </a:rPr>
              <a:t>cm</a:t>
            </a:r>
            <a:r>
              <a:rPr lang="en-US" altLang="zh-CN" sz="2400" dirty="0">
                <a:solidFill>
                  <a:srgbClr val="660033"/>
                </a:solidFill>
                <a:latin typeface="+mn-lt"/>
                <a:ea typeface="仿宋" panose="02010609060101010101" pitchFamily="49" charset="-122"/>
                <a:sym typeface="Symbol" panose="05050102010706020507" pitchFamily="18" charset="2"/>
              </a:rPr>
              <a:t>cos</a:t>
            </a:r>
            <a:r>
              <a:rPr lang="en-US" altLang="zh-CN" sz="2400" i="1" dirty="0">
                <a:solidFill>
                  <a:srgbClr val="660033"/>
                </a:solidFill>
                <a:latin typeface="+mn-lt"/>
                <a:ea typeface="仿宋" panose="02010609060101010101" pitchFamily="49" charset="-122"/>
                <a:sym typeface="Symbol" panose="05050102010706020507" pitchFamily="18" charset="2"/>
              </a:rPr>
              <a:t></a:t>
            </a:r>
            <a:r>
              <a:rPr lang="en-US" altLang="zh-CN" sz="2400" baseline="-25000" dirty="0">
                <a:solidFill>
                  <a:srgbClr val="660033"/>
                </a:solidFill>
                <a:latin typeface="+mn-lt"/>
                <a:ea typeface="仿宋" panose="02010609060101010101" pitchFamily="49" charset="-122"/>
                <a:sym typeface="Symbol" panose="05050102010706020507" pitchFamily="18" charset="2"/>
              </a:rPr>
              <a:t>c</a:t>
            </a:r>
            <a:endParaRPr lang="zh-CN" altLang="en-US" sz="2400" baseline="-25000" dirty="0">
              <a:solidFill>
                <a:srgbClr val="660033"/>
              </a:solidFill>
              <a:latin typeface="+mn-lt"/>
              <a:ea typeface="仿宋" panose="02010609060101010101" pitchFamily="49" charset="-122"/>
            </a:endParaRPr>
          </a:p>
        </p:txBody>
      </p:sp>
      <p:sp>
        <p:nvSpPr>
          <p:cNvPr id="20486" name="Rectangle 3">
            <a:extLst>
              <a:ext uri="{FF2B5EF4-FFF2-40B4-BE49-F238E27FC236}">
                <a16:creationId xmlns:a16="http://schemas.microsoft.com/office/drawing/2014/main" id="{6611A808-B1EF-4FF0-8BE8-57E0EE577872}"/>
              </a:ext>
            </a:extLst>
          </p:cNvPr>
          <p:cNvSpPr>
            <a:spLocks noChangeArrowheads="1"/>
          </p:cNvSpPr>
          <p:nvPr/>
        </p:nvSpPr>
        <p:spPr bwMode="auto">
          <a:xfrm>
            <a:off x="71438" y="2319338"/>
            <a:ext cx="4714875" cy="107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indent="0" eaLnBrk="1" hangingPunct="1">
              <a:buFontTx/>
              <a:buNone/>
              <a:defRPr/>
            </a:pPr>
            <a:r>
              <a:rPr lang="en-US" altLang="zh-CN" sz="2400" dirty="0">
                <a:solidFill>
                  <a:srgbClr val="660033"/>
                </a:solidFill>
                <a:latin typeface="+mn-lt"/>
                <a:ea typeface="仿宋" panose="02010609060101010101" pitchFamily="49" charset="-122"/>
              </a:rPr>
              <a:t>C</a:t>
            </a:r>
            <a:r>
              <a:rPr lang="zh-CN" altLang="en-US" sz="2400" dirty="0">
                <a:solidFill>
                  <a:srgbClr val="660033"/>
                </a:solidFill>
                <a:latin typeface="+mn-lt"/>
                <a:ea typeface="仿宋" panose="02010609060101010101" pitchFamily="49" charset="-122"/>
              </a:rPr>
              <a:t>点的</a:t>
            </a:r>
            <a:r>
              <a:rPr lang="en-US" altLang="zh-CN" sz="2400" i="1" dirty="0">
                <a:solidFill>
                  <a:srgbClr val="660033"/>
                </a:solidFill>
                <a:latin typeface="+mn-lt"/>
                <a:ea typeface="仿宋" panose="02010609060101010101" pitchFamily="49" charset="-122"/>
              </a:rPr>
              <a:t>v</a:t>
            </a:r>
            <a:r>
              <a:rPr lang="en-US" altLang="zh-CN" sz="2400" baseline="-25000" dirty="0">
                <a:solidFill>
                  <a:srgbClr val="660033"/>
                </a:solidFill>
                <a:latin typeface="+mn-lt"/>
                <a:ea typeface="仿宋" panose="02010609060101010101" pitchFamily="49" charset="-122"/>
              </a:rPr>
              <a:t>CE</a:t>
            </a:r>
            <a:r>
              <a:rPr lang="zh-CN" altLang="en-US" sz="2400" baseline="-25000" dirty="0">
                <a:solidFill>
                  <a:srgbClr val="660033"/>
                </a:solidFill>
                <a:latin typeface="+mn-lt"/>
                <a:ea typeface="仿宋" panose="02010609060101010101" pitchFamily="49" charset="-122"/>
              </a:rPr>
              <a:t> </a:t>
            </a:r>
            <a:r>
              <a:rPr lang="zh-CN" altLang="en-US" sz="2400" dirty="0">
                <a:solidFill>
                  <a:srgbClr val="660033"/>
                </a:solidFill>
                <a:latin typeface="+mn-lt"/>
                <a:ea typeface="仿宋" panose="02010609060101010101" pitchFamily="49" charset="-122"/>
              </a:rPr>
              <a:t>为：</a:t>
            </a:r>
            <a:endParaRPr lang="en-US" altLang="zh-CN" sz="2400" dirty="0">
              <a:solidFill>
                <a:srgbClr val="660033"/>
              </a:solidFill>
              <a:latin typeface="+mn-lt"/>
              <a:ea typeface="仿宋" panose="02010609060101010101" pitchFamily="49" charset="-122"/>
            </a:endParaRPr>
          </a:p>
          <a:p>
            <a:pPr eaLnBrk="1" hangingPunct="1">
              <a:buFontTx/>
              <a:buNone/>
              <a:defRPr/>
            </a:pPr>
            <a:r>
              <a:rPr lang="en-US" altLang="zh-CN" sz="2400" i="1" dirty="0">
                <a:solidFill>
                  <a:srgbClr val="660033"/>
                </a:solidFill>
                <a:latin typeface="+mn-lt"/>
                <a:ea typeface="仿宋" panose="02010609060101010101" pitchFamily="49" charset="-122"/>
              </a:rPr>
              <a:t>v</a:t>
            </a:r>
            <a:r>
              <a:rPr lang="en-US" altLang="zh-CN" sz="2400" i="1" dirty="0">
                <a:solidFill>
                  <a:srgbClr val="660033"/>
                </a:solidFill>
                <a:latin typeface="+mn-lt"/>
                <a:ea typeface="仿宋" panose="02010609060101010101" pitchFamily="49" charset="-122"/>
                <a:cs typeface="Segoe UI Semilight" panose="020B0402040204020203" pitchFamily="34" charset="0"/>
              </a:rPr>
              <a:t>’</a:t>
            </a:r>
            <a:r>
              <a:rPr lang="en-US" altLang="zh-CN" sz="2400" baseline="-25000" dirty="0">
                <a:solidFill>
                  <a:srgbClr val="660033"/>
                </a:solidFill>
                <a:latin typeface="+mn-lt"/>
                <a:ea typeface="仿宋" panose="02010609060101010101" pitchFamily="49" charset="-122"/>
              </a:rPr>
              <a:t>CE</a:t>
            </a:r>
            <a:r>
              <a:rPr lang="en-US" altLang="zh-CN" sz="2400" dirty="0">
                <a:solidFill>
                  <a:srgbClr val="660033"/>
                </a:solidFill>
                <a:latin typeface="+mn-lt"/>
                <a:ea typeface="仿宋" panose="02010609060101010101" pitchFamily="49" charset="-122"/>
              </a:rPr>
              <a:t> =</a:t>
            </a:r>
            <a:r>
              <a:rPr lang="en-US" altLang="zh-CN" sz="2400" i="1" dirty="0">
                <a:solidFill>
                  <a:srgbClr val="660033"/>
                </a:solidFill>
                <a:latin typeface="+mn-lt"/>
                <a:ea typeface="仿宋" panose="02010609060101010101" pitchFamily="49" charset="-122"/>
              </a:rPr>
              <a:t> v</a:t>
            </a:r>
            <a:r>
              <a:rPr lang="en-US" altLang="zh-CN" sz="2400" baseline="-25000" dirty="0">
                <a:solidFill>
                  <a:srgbClr val="660033"/>
                </a:solidFill>
                <a:latin typeface="+mn-lt"/>
                <a:ea typeface="仿宋" panose="02010609060101010101" pitchFamily="49" charset="-122"/>
              </a:rPr>
              <a:t>CEmin</a:t>
            </a:r>
            <a:r>
              <a:rPr lang="en-US" altLang="zh-CN" sz="2400" dirty="0">
                <a:solidFill>
                  <a:srgbClr val="660033"/>
                </a:solidFill>
                <a:latin typeface="+mn-lt"/>
                <a:ea typeface="仿宋" panose="02010609060101010101" pitchFamily="49" charset="-122"/>
              </a:rPr>
              <a:t> =</a:t>
            </a:r>
            <a:r>
              <a:rPr lang="en-US" altLang="zh-CN" sz="2400" i="1" dirty="0">
                <a:solidFill>
                  <a:srgbClr val="660033"/>
                </a:solidFill>
                <a:latin typeface="+mn-lt"/>
                <a:ea typeface="仿宋" panose="02010609060101010101" pitchFamily="49" charset="-122"/>
              </a:rPr>
              <a:t>V</a:t>
            </a:r>
            <a:r>
              <a:rPr lang="en-US" altLang="zh-CN" sz="2400" baseline="-25000" dirty="0">
                <a:solidFill>
                  <a:srgbClr val="660033"/>
                </a:solidFill>
                <a:latin typeface="+mn-lt"/>
                <a:ea typeface="仿宋" panose="02010609060101010101" pitchFamily="49" charset="-122"/>
              </a:rPr>
              <a:t>cc</a:t>
            </a:r>
            <a:r>
              <a:rPr lang="en-US" altLang="zh-CN" sz="2400" dirty="0">
                <a:solidFill>
                  <a:srgbClr val="660033"/>
                </a:solidFill>
                <a:latin typeface="+mn-lt"/>
                <a:ea typeface="仿宋" panose="02010609060101010101" pitchFamily="49" charset="-122"/>
                <a:sym typeface="Symbol" panose="05050102010706020507" pitchFamily="18" charset="2"/>
              </a:rPr>
              <a:t></a:t>
            </a:r>
            <a:r>
              <a:rPr lang="en-US" altLang="zh-CN" sz="2400" i="1" dirty="0">
                <a:solidFill>
                  <a:srgbClr val="660033"/>
                </a:solidFill>
                <a:latin typeface="+mn-lt"/>
                <a:ea typeface="仿宋" panose="02010609060101010101" pitchFamily="49" charset="-122"/>
                <a:sym typeface="Symbol" panose="05050102010706020507" pitchFamily="18" charset="2"/>
              </a:rPr>
              <a:t>V</a:t>
            </a:r>
            <a:r>
              <a:rPr lang="en-US" altLang="zh-CN" sz="2400" baseline="-25000" dirty="0">
                <a:solidFill>
                  <a:srgbClr val="660033"/>
                </a:solidFill>
                <a:latin typeface="+mn-lt"/>
                <a:ea typeface="仿宋" panose="02010609060101010101" pitchFamily="49" charset="-122"/>
                <a:sym typeface="Symbol" panose="05050102010706020507" pitchFamily="18" charset="2"/>
              </a:rPr>
              <a:t>cm  </a:t>
            </a:r>
            <a:r>
              <a:rPr lang="en-US" altLang="zh-CN" sz="2400" dirty="0">
                <a:solidFill>
                  <a:srgbClr val="660033"/>
                </a:solidFill>
                <a:latin typeface="+mn-lt"/>
                <a:ea typeface="仿宋" panose="02010609060101010101" pitchFamily="49" charset="-122"/>
                <a:sym typeface="Symbol" panose="05050102010706020507" pitchFamily="18" charset="2"/>
              </a:rPr>
              <a:t>(</a:t>
            </a:r>
            <a:r>
              <a:rPr lang="zh-CN" altLang="en-US" sz="2400" dirty="0">
                <a:solidFill>
                  <a:srgbClr val="660033"/>
                </a:solidFill>
                <a:latin typeface="+mn-lt"/>
                <a:ea typeface="仿宋" panose="02010609060101010101" pitchFamily="49" charset="-122"/>
                <a:sym typeface="Symbol" panose="05050102010706020507" pitchFamily="18" charset="2"/>
              </a:rPr>
              <a:t>当</a:t>
            </a:r>
            <a:r>
              <a:rPr lang="zh-CN" altLang="en-US" sz="2400" i="1" dirty="0">
                <a:solidFill>
                  <a:srgbClr val="660033"/>
                </a:solidFill>
                <a:latin typeface="+mn-lt"/>
                <a:ea typeface="仿宋" panose="02010609060101010101" pitchFamily="49" charset="-122"/>
                <a:sym typeface="Symbol" panose="05050102010706020507" pitchFamily="18" charset="2"/>
              </a:rPr>
              <a:t> </a:t>
            </a:r>
            <a:r>
              <a:rPr lang="en-US" altLang="zh-CN" sz="2400" i="1" dirty="0">
                <a:solidFill>
                  <a:srgbClr val="660033"/>
                </a:solidFill>
                <a:latin typeface="+mn-lt"/>
                <a:ea typeface="仿宋" panose="02010609060101010101" pitchFamily="49" charset="-122"/>
                <a:sym typeface="Symbol" panose="05050102010706020507" pitchFamily="18" charset="2"/>
              </a:rPr>
              <a:t>t</a:t>
            </a:r>
            <a:r>
              <a:rPr lang="en-US" altLang="zh-CN" sz="2400" dirty="0">
                <a:solidFill>
                  <a:srgbClr val="660033"/>
                </a:solidFill>
                <a:latin typeface="+mn-lt"/>
                <a:ea typeface="仿宋" panose="02010609060101010101" pitchFamily="49" charset="-122"/>
                <a:sym typeface="Symbol" panose="05050102010706020507" pitchFamily="18" charset="2"/>
              </a:rPr>
              <a:t>=0</a:t>
            </a:r>
            <a:r>
              <a:rPr lang="zh-CN" altLang="en-US" sz="2400" dirty="0">
                <a:solidFill>
                  <a:srgbClr val="660033"/>
                </a:solidFill>
                <a:latin typeface="+mn-lt"/>
                <a:ea typeface="仿宋" panose="02010609060101010101" pitchFamily="49" charset="-122"/>
                <a:sym typeface="Symbol" panose="05050102010706020507" pitchFamily="18" charset="2"/>
              </a:rPr>
              <a:t>时</a:t>
            </a:r>
            <a:r>
              <a:rPr lang="en-US" altLang="zh-CN" sz="2400" dirty="0">
                <a:solidFill>
                  <a:srgbClr val="660033"/>
                </a:solidFill>
                <a:latin typeface="+mn-lt"/>
                <a:ea typeface="仿宋" panose="02010609060101010101" pitchFamily="49" charset="-122"/>
                <a:sym typeface="Symbol" panose="05050102010706020507" pitchFamily="18" charset="2"/>
              </a:rPr>
              <a:t>)</a:t>
            </a:r>
            <a:endParaRPr lang="zh-CN" altLang="en-US" sz="2400" dirty="0">
              <a:solidFill>
                <a:srgbClr val="660033"/>
              </a:solidFill>
              <a:latin typeface="+mn-lt"/>
              <a:ea typeface="仿宋" panose="02010609060101010101" pitchFamily="49" charset="-122"/>
            </a:endParaRPr>
          </a:p>
        </p:txBody>
      </p:sp>
      <p:sp>
        <p:nvSpPr>
          <p:cNvPr id="24583" name="Rectangle 3">
            <a:extLst>
              <a:ext uri="{FF2B5EF4-FFF2-40B4-BE49-F238E27FC236}">
                <a16:creationId xmlns:a16="http://schemas.microsoft.com/office/drawing/2014/main" id="{99D6565C-572A-45A2-A6D8-76601E6D2D2C}"/>
              </a:ext>
            </a:extLst>
          </p:cNvPr>
          <p:cNvSpPr>
            <a:spLocks noChangeArrowheads="1"/>
          </p:cNvSpPr>
          <p:nvPr/>
        </p:nvSpPr>
        <p:spPr bwMode="auto">
          <a:xfrm>
            <a:off x="0" y="3786188"/>
            <a:ext cx="252095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en-US" altLang="zh-CN" sz="2400">
                <a:solidFill>
                  <a:srgbClr val="660033"/>
                </a:solidFill>
                <a:latin typeface="+mn-lt"/>
                <a:ea typeface="仿宋" panose="02010609060101010101" pitchFamily="49" charset="-122"/>
              </a:rPr>
              <a:t>CB</a:t>
            </a:r>
            <a:r>
              <a:rPr lang="zh-CN" altLang="en-US" sz="2400">
                <a:solidFill>
                  <a:srgbClr val="660033"/>
                </a:solidFill>
                <a:latin typeface="+mn-lt"/>
                <a:ea typeface="仿宋" panose="02010609060101010101" pitchFamily="49" charset="-122"/>
              </a:rPr>
              <a:t>段的电压：</a:t>
            </a:r>
          </a:p>
        </p:txBody>
      </p:sp>
      <p:sp>
        <p:nvSpPr>
          <p:cNvPr id="24584" name="Rectangle 3">
            <a:extLst>
              <a:ext uri="{FF2B5EF4-FFF2-40B4-BE49-F238E27FC236}">
                <a16:creationId xmlns:a16="http://schemas.microsoft.com/office/drawing/2014/main" id="{DC76C244-20C1-4BDB-922C-AC5ED87817E1}"/>
              </a:ext>
            </a:extLst>
          </p:cNvPr>
          <p:cNvSpPr>
            <a:spLocks noChangeArrowheads="1"/>
          </p:cNvSpPr>
          <p:nvPr/>
        </p:nvSpPr>
        <p:spPr bwMode="auto">
          <a:xfrm>
            <a:off x="70866" y="5451476"/>
            <a:ext cx="896563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400" dirty="0">
                <a:solidFill>
                  <a:srgbClr val="0000FF"/>
                </a:solidFill>
                <a:latin typeface="+mn-lt"/>
                <a:ea typeface="仿宋" panose="02010609060101010101" pitchFamily="49" charset="-122"/>
              </a:rPr>
              <a:t>可见动态电阻不等于负载电阻</a:t>
            </a:r>
            <a:r>
              <a:rPr lang="en-US" altLang="zh-CN" sz="2400" i="1" dirty="0">
                <a:solidFill>
                  <a:srgbClr val="0000FF"/>
                </a:solidFill>
                <a:latin typeface="+mn-lt"/>
                <a:ea typeface="仿宋" panose="02010609060101010101" pitchFamily="49" charset="-122"/>
              </a:rPr>
              <a:t>R</a:t>
            </a:r>
            <a:r>
              <a:rPr lang="en-US" altLang="zh-CN" sz="2400" baseline="-25000" dirty="0">
                <a:solidFill>
                  <a:srgbClr val="0000FF"/>
                </a:solidFill>
                <a:latin typeface="+mn-lt"/>
                <a:ea typeface="仿宋" panose="02010609060101010101" pitchFamily="49" charset="-122"/>
              </a:rPr>
              <a:t>p</a:t>
            </a:r>
            <a:r>
              <a:rPr lang="zh-CN" altLang="en-US" sz="2400" dirty="0">
                <a:solidFill>
                  <a:srgbClr val="0000FF"/>
                </a:solidFill>
                <a:latin typeface="+mn-lt"/>
                <a:ea typeface="仿宋" panose="02010609060101010101" pitchFamily="49" charset="-122"/>
              </a:rPr>
              <a:t>，</a:t>
            </a:r>
            <a:r>
              <a:rPr lang="en-US" altLang="zh-CN" sz="2400" dirty="0">
                <a:solidFill>
                  <a:srgbClr val="FF0000"/>
                </a:solidFill>
                <a:latin typeface="+mn-lt"/>
                <a:ea typeface="仿宋" panose="02010609060101010101" pitchFamily="49" charset="-122"/>
              </a:rPr>
              <a:t>AB</a:t>
            </a:r>
            <a:r>
              <a:rPr lang="zh-CN" altLang="en-US" sz="2400" dirty="0">
                <a:solidFill>
                  <a:srgbClr val="FF0000"/>
                </a:solidFill>
                <a:latin typeface="+mn-lt"/>
                <a:ea typeface="仿宋" panose="02010609060101010101" pitchFamily="49" charset="-122"/>
              </a:rPr>
              <a:t>线段的斜率（电导）倒数</a:t>
            </a:r>
            <a:endParaRPr lang="en-US" altLang="zh-CN" sz="2400" baseline="-25000" dirty="0">
              <a:solidFill>
                <a:srgbClr val="FF0000"/>
              </a:solidFill>
              <a:latin typeface="+mn-lt"/>
              <a:ea typeface="仿宋" panose="02010609060101010101" pitchFamily="49" charset="-122"/>
            </a:endParaRPr>
          </a:p>
        </p:txBody>
      </p:sp>
      <p:graphicFrame>
        <p:nvGraphicFramePr>
          <p:cNvPr id="24585" name="Object 1">
            <a:extLst>
              <a:ext uri="{FF2B5EF4-FFF2-40B4-BE49-F238E27FC236}">
                <a16:creationId xmlns:a16="http://schemas.microsoft.com/office/drawing/2014/main" id="{B81C622B-DCE5-416C-A1C0-37B3EC2CDFB9}"/>
              </a:ext>
            </a:extLst>
          </p:cNvPr>
          <p:cNvGraphicFramePr>
            <a:graphicFrameLocks noChangeAspect="1"/>
          </p:cNvGraphicFramePr>
          <p:nvPr>
            <p:extLst>
              <p:ext uri="{D42A27DB-BD31-4B8C-83A1-F6EECF244321}">
                <p14:modId xmlns:p14="http://schemas.microsoft.com/office/powerpoint/2010/main" val="1372803576"/>
              </p:ext>
            </p:extLst>
          </p:nvPr>
        </p:nvGraphicFramePr>
        <p:xfrm>
          <a:off x="1908175" y="3900488"/>
          <a:ext cx="6911975" cy="1617662"/>
        </p:xfrm>
        <a:graphic>
          <a:graphicData uri="http://schemas.openxmlformats.org/presentationml/2006/ole">
            <mc:AlternateContent xmlns:mc="http://schemas.openxmlformats.org/markup-compatibility/2006">
              <mc:Choice xmlns:v="urn:schemas-microsoft-com:vml" Requires="v">
                <p:oleObj spid="_x0000_s25389" name="Equation" r:id="rId5" imgW="4694038" imgH="1119982" progId="Equation.DSMT4">
                  <p:embed/>
                </p:oleObj>
              </mc:Choice>
              <mc:Fallback>
                <p:oleObj name="Equation" r:id="rId5" imgW="4694038" imgH="1119982" progId="Equation.DSMT4">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8175" y="3900488"/>
                        <a:ext cx="6911975" cy="16176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6" name="Rectangle 3">
            <a:extLst>
              <a:ext uri="{FF2B5EF4-FFF2-40B4-BE49-F238E27FC236}">
                <a16:creationId xmlns:a16="http://schemas.microsoft.com/office/drawing/2014/main" id="{B397DE83-C5DB-425E-A90F-92064F4E284F}"/>
              </a:ext>
            </a:extLst>
          </p:cNvPr>
          <p:cNvSpPr>
            <a:spLocks noChangeArrowheads="1"/>
          </p:cNvSpPr>
          <p:nvPr/>
        </p:nvSpPr>
        <p:spPr bwMode="auto">
          <a:xfrm>
            <a:off x="0" y="4286250"/>
            <a:ext cx="252095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400">
                <a:solidFill>
                  <a:srgbClr val="660033"/>
                </a:solidFill>
                <a:latin typeface="+mn-lt"/>
                <a:ea typeface="仿宋" panose="02010609060101010101" pitchFamily="49" charset="-122"/>
              </a:rPr>
              <a:t>则动态电阻：</a:t>
            </a:r>
          </a:p>
        </p:txBody>
      </p:sp>
      <p:graphicFrame>
        <p:nvGraphicFramePr>
          <p:cNvPr id="24587" name="Object 14">
            <a:extLst>
              <a:ext uri="{FF2B5EF4-FFF2-40B4-BE49-F238E27FC236}">
                <a16:creationId xmlns:a16="http://schemas.microsoft.com/office/drawing/2014/main" id="{0B15D734-CA20-4386-9AB8-B3C0F8045EBA}"/>
              </a:ext>
            </a:extLst>
          </p:cNvPr>
          <p:cNvGraphicFramePr>
            <a:graphicFrameLocks noChangeAspect="1"/>
          </p:cNvGraphicFramePr>
          <p:nvPr>
            <p:extLst>
              <p:ext uri="{D42A27DB-BD31-4B8C-83A1-F6EECF244321}">
                <p14:modId xmlns:p14="http://schemas.microsoft.com/office/powerpoint/2010/main" val="269026062"/>
              </p:ext>
            </p:extLst>
          </p:nvPr>
        </p:nvGraphicFramePr>
        <p:xfrm>
          <a:off x="3059832" y="6001545"/>
          <a:ext cx="4692650" cy="703262"/>
        </p:xfrm>
        <a:graphic>
          <a:graphicData uri="http://schemas.openxmlformats.org/presentationml/2006/ole">
            <mc:AlternateContent xmlns:mc="http://schemas.openxmlformats.org/markup-compatibility/2006">
              <mc:Choice xmlns:v="urn:schemas-microsoft-com:vml" Requires="v">
                <p:oleObj spid="_x0000_s25390" name="Equation" r:id="rId7" imgW="2987158" imgH="434182" progId="Equation.DSMT4">
                  <p:embed/>
                </p:oleObj>
              </mc:Choice>
              <mc:Fallback>
                <p:oleObj name="Equation" r:id="rId7" imgW="2987158" imgH="434182" progId="Equation.DSMT4">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59832" y="6001545"/>
                        <a:ext cx="4692650" cy="7032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24588" name="直接箭头连接符 15">
            <a:extLst>
              <a:ext uri="{FF2B5EF4-FFF2-40B4-BE49-F238E27FC236}">
                <a16:creationId xmlns:a16="http://schemas.microsoft.com/office/drawing/2014/main" id="{E26C4809-5244-43CB-922C-0C2C0091A233}"/>
              </a:ext>
            </a:extLst>
          </p:cNvPr>
          <p:cNvCxnSpPr>
            <a:cxnSpLocks noChangeShapeType="1"/>
          </p:cNvCxnSpPr>
          <p:nvPr/>
        </p:nvCxnSpPr>
        <p:spPr bwMode="auto">
          <a:xfrm flipV="1">
            <a:off x="323850" y="2055813"/>
            <a:ext cx="5018088" cy="444500"/>
          </a:xfrm>
          <a:prstGeom prst="straightConnector1">
            <a:avLst/>
          </a:prstGeom>
          <a:noFill/>
          <a:ln w="28575" algn="ctr">
            <a:solidFill>
              <a:srgbClr val="FF0000"/>
            </a:solidFill>
            <a:round/>
            <a:headEnd/>
            <a:tailEnd type="stealth" w="med" len="lg"/>
          </a:ln>
          <a:extLst>
            <a:ext uri="{909E8E84-426E-40DD-AFC4-6F175D3DCCD1}">
              <a14:hiddenFill xmlns:a14="http://schemas.microsoft.com/office/drawing/2010/main">
                <a:noFill/>
              </a14:hiddenFill>
            </a:ext>
          </a:extLst>
        </p:spPr>
      </p:cxnSp>
      <p:cxnSp>
        <p:nvCxnSpPr>
          <p:cNvPr id="24589" name="直接箭头连接符 18">
            <a:extLst>
              <a:ext uri="{FF2B5EF4-FFF2-40B4-BE49-F238E27FC236}">
                <a16:creationId xmlns:a16="http://schemas.microsoft.com/office/drawing/2014/main" id="{0AA81C29-F1CC-4C5C-991C-ADBF3B797ED3}"/>
              </a:ext>
            </a:extLst>
          </p:cNvPr>
          <p:cNvCxnSpPr>
            <a:cxnSpLocks noChangeShapeType="1"/>
          </p:cNvCxnSpPr>
          <p:nvPr/>
        </p:nvCxnSpPr>
        <p:spPr bwMode="auto">
          <a:xfrm>
            <a:off x="323850" y="1843088"/>
            <a:ext cx="5976938" cy="157162"/>
          </a:xfrm>
          <a:prstGeom prst="straightConnector1">
            <a:avLst/>
          </a:prstGeom>
          <a:noFill/>
          <a:ln w="28575" algn="ctr">
            <a:solidFill>
              <a:srgbClr val="FF0000"/>
            </a:solidFill>
            <a:round/>
            <a:headEnd/>
            <a:tailEnd type="stealth" w="med" len="lg"/>
          </a:ln>
          <a:extLst>
            <a:ext uri="{909E8E84-426E-40DD-AFC4-6F175D3DCCD1}">
              <a14:hiddenFill xmlns:a14="http://schemas.microsoft.com/office/drawing/2010/main">
                <a:noFill/>
              </a14:hiddenFill>
            </a:ext>
          </a:extLst>
        </p:spPr>
      </p:cxnSp>
      <p:sp>
        <p:nvSpPr>
          <p:cNvPr id="24590" name="Rectangle 2">
            <a:extLst>
              <a:ext uri="{FF2B5EF4-FFF2-40B4-BE49-F238E27FC236}">
                <a16:creationId xmlns:a16="http://schemas.microsoft.com/office/drawing/2014/main" id="{D858536D-B4EE-46C9-BB89-B6C1C7E8DE0D}"/>
              </a:ext>
            </a:extLst>
          </p:cNvPr>
          <p:cNvSpPr>
            <a:spLocks noChangeArrowheads="1"/>
          </p:cNvSpPr>
          <p:nvPr/>
        </p:nvSpPr>
        <p:spPr bwMode="auto">
          <a:xfrm>
            <a:off x="6732240" y="2833688"/>
            <a:ext cx="2304256"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lvl="1" eaLnBrk="1" hangingPunct="1">
              <a:spcBef>
                <a:spcPct val="0"/>
              </a:spcBef>
              <a:buFontTx/>
              <a:buNone/>
            </a:pPr>
            <a:r>
              <a:rPr lang="en-US" altLang="zh-CN" sz="2400" b="1" dirty="0">
                <a:solidFill>
                  <a:srgbClr val="00B050"/>
                </a:solidFill>
                <a:latin typeface="+mn-lt"/>
                <a:ea typeface="仿宋" panose="02010609060101010101" pitchFamily="49" charset="-122"/>
              </a:rPr>
              <a:t>P87   </a:t>
            </a:r>
            <a:r>
              <a:rPr lang="en-US" altLang="zh-CN" sz="2400" dirty="0">
                <a:solidFill>
                  <a:srgbClr val="FF0000"/>
                </a:solidFill>
                <a:latin typeface="+mn-lt"/>
                <a:ea typeface="仿宋" panose="02010609060101010101" pitchFamily="49" charset="-122"/>
              </a:rPr>
              <a:t>P90     </a:t>
            </a:r>
            <a:r>
              <a:rPr lang="en-US" altLang="zh-CN" sz="2400" dirty="0">
                <a:solidFill>
                  <a:schemeClr val="accent2"/>
                </a:solidFill>
                <a:latin typeface="+mn-lt"/>
                <a:ea typeface="仿宋" panose="02010609060101010101" pitchFamily="49" charset="-122"/>
              </a:rPr>
              <a:t>P96</a:t>
            </a:r>
            <a:endParaRPr lang="zh-CN" altLang="en-US" sz="2400" dirty="0">
              <a:solidFill>
                <a:schemeClr val="accent2"/>
              </a:solidFill>
              <a:latin typeface="+mn-lt"/>
              <a:ea typeface="仿宋" panose="02010609060101010101" pitchFamily="49" charset="-122"/>
            </a:endParaRPr>
          </a:p>
        </p:txBody>
      </p:sp>
      <p:sp>
        <p:nvSpPr>
          <p:cNvPr id="24592" name="Rectangle 2">
            <a:extLst>
              <a:ext uri="{FF2B5EF4-FFF2-40B4-BE49-F238E27FC236}">
                <a16:creationId xmlns:a16="http://schemas.microsoft.com/office/drawing/2014/main" id="{447C5F7D-28F5-44D4-B540-A3AD5E33219A}"/>
              </a:ext>
            </a:extLst>
          </p:cNvPr>
          <p:cNvSpPr>
            <a:spLocks noChangeArrowheads="1"/>
          </p:cNvSpPr>
          <p:nvPr/>
        </p:nvSpPr>
        <p:spPr bwMode="auto">
          <a:xfrm>
            <a:off x="5289550" y="1820863"/>
            <a:ext cx="411163"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lvl="1" eaLnBrk="1" hangingPunct="1">
              <a:spcBef>
                <a:spcPct val="0"/>
              </a:spcBef>
              <a:buFontTx/>
              <a:buNone/>
            </a:pPr>
            <a:r>
              <a:rPr lang="en-US" altLang="zh-CN" sz="1200">
                <a:solidFill>
                  <a:srgbClr val="FF0000"/>
                </a:solidFill>
                <a:latin typeface="+mn-lt"/>
                <a:ea typeface="仿宋" panose="02010609060101010101" pitchFamily="49" charset="-122"/>
              </a:rPr>
              <a:t>C</a:t>
            </a:r>
            <a:endParaRPr lang="zh-CN" altLang="en-US" sz="1200">
              <a:solidFill>
                <a:srgbClr val="FF0000"/>
              </a:solidFill>
              <a:latin typeface="+mn-lt"/>
              <a:ea typeface="仿宋" panose="02010609060101010101" pitchFamily="49" charset="-122"/>
            </a:endParaRPr>
          </a:p>
        </p:txBody>
      </p:sp>
      <p:sp>
        <p:nvSpPr>
          <p:cNvPr id="16" name="Rectangle 2">
            <a:extLst>
              <a:ext uri="{FF2B5EF4-FFF2-40B4-BE49-F238E27FC236}">
                <a16:creationId xmlns:a16="http://schemas.microsoft.com/office/drawing/2014/main" id="{B67F087D-0E45-489B-B419-6AAA98305140}"/>
              </a:ext>
            </a:extLst>
          </p:cNvPr>
          <p:cNvSpPr>
            <a:spLocks noChangeArrowheads="1"/>
          </p:cNvSpPr>
          <p:nvPr/>
        </p:nvSpPr>
        <p:spPr bwMode="auto">
          <a:xfrm>
            <a:off x="4713488" y="3513217"/>
            <a:ext cx="576062" cy="226039"/>
          </a:xfrm>
          <a:prstGeom prst="rect">
            <a:avLst/>
          </a:prstGeom>
          <a:solidFill>
            <a:schemeClr val="bg1"/>
          </a:solidFill>
          <a:ln>
            <a:noFill/>
          </a:ln>
        </p:spPr>
        <p:txBody>
          <a:bodyPr lIns="0" tIns="0" rIns="0" bIns="0" anchor="ct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lvl="1" eaLnBrk="1" hangingPunct="1">
              <a:spcBef>
                <a:spcPct val="0"/>
              </a:spcBef>
              <a:buFontTx/>
              <a:buNone/>
            </a:pPr>
            <a:r>
              <a:rPr lang="zh-CN" altLang="en-US" sz="1200" dirty="0">
                <a:latin typeface="+mn-lt"/>
                <a:ea typeface="仿宋" panose="02010609060101010101" pitchFamily="49" charset="-122"/>
              </a:rPr>
              <a:t>图 </a:t>
            </a:r>
            <a:r>
              <a:rPr lang="en-US" altLang="zh-CN" sz="1200" dirty="0">
                <a:latin typeface="+mn-lt"/>
                <a:ea typeface="仿宋" panose="02010609060101010101" pitchFamily="49" charset="-122"/>
              </a:rPr>
              <a:t>4-10</a:t>
            </a:r>
            <a:endParaRPr lang="zh-CN" altLang="en-US" sz="1200" dirty="0">
              <a:latin typeface="+mn-lt"/>
              <a:ea typeface="仿宋" panose="02010609060101010101" pitchFamily="49" charset="-122"/>
            </a:endParaRPr>
          </a:p>
        </p:txBody>
      </p:sp>
      <p:sp>
        <p:nvSpPr>
          <p:cNvPr id="17" name="Rectangle 3">
            <a:extLst>
              <a:ext uri="{FF2B5EF4-FFF2-40B4-BE49-F238E27FC236}">
                <a16:creationId xmlns:a16="http://schemas.microsoft.com/office/drawing/2014/main" id="{858CDA06-1ECC-4F24-B765-C1C3656D6E4A}"/>
              </a:ext>
            </a:extLst>
          </p:cNvPr>
          <p:cNvSpPr>
            <a:spLocks noChangeArrowheads="1"/>
          </p:cNvSpPr>
          <p:nvPr/>
        </p:nvSpPr>
        <p:spPr bwMode="auto">
          <a:xfrm>
            <a:off x="25401" y="6097589"/>
            <a:ext cx="3538488" cy="355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en-US" altLang="zh-CN" sz="2000" dirty="0">
                <a:solidFill>
                  <a:srgbClr val="FF0000"/>
                </a:solidFill>
                <a:latin typeface="+mn-lt"/>
                <a:ea typeface="仿宋" panose="02010609060101010101" pitchFamily="49" charset="-122"/>
              </a:rPr>
              <a:t>AB</a:t>
            </a:r>
            <a:r>
              <a:rPr lang="zh-CN" altLang="en-US" sz="2000" dirty="0">
                <a:solidFill>
                  <a:srgbClr val="FF0000"/>
                </a:solidFill>
                <a:latin typeface="+mn-lt"/>
                <a:ea typeface="仿宋" panose="02010609060101010101" pitchFamily="49" charset="-122"/>
              </a:rPr>
              <a:t>线段的斜率（电导）为</a:t>
            </a:r>
            <a:endParaRPr lang="en-US" altLang="zh-CN" sz="2000" baseline="-25000" dirty="0">
              <a:solidFill>
                <a:srgbClr val="FF0000"/>
              </a:solidFill>
              <a:latin typeface="+mn-lt"/>
              <a:ea typeface="仿宋" panose="02010609060101010101" pitchFamily="49"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2B737DE6-7CC8-4001-8A8F-9575312FCAD7}"/>
              </a:ext>
            </a:extLst>
          </p:cNvPr>
          <p:cNvSpPr>
            <a:spLocks noGrp="1" noChangeArrowheads="1"/>
          </p:cNvSpPr>
          <p:nvPr>
            <p:ph type="title" idx="4294967295"/>
          </p:nvPr>
        </p:nvSpPr>
        <p:spPr>
          <a:xfrm>
            <a:off x="395288" y="188913"/>
            <a:ext cx="8569200" cy="1112837"/>
          </a:xfrm>
        </p:spPr>
        <p:txBody>
          <a:bodyPr/>
          <a:lstStyle/>
          <a:p>
            <a:pPr algn="l" eaLnBrk="1" hangingPunct="1"/>
            <a:r>
              <a:rPr lang="en-US" altLang="zh-CN" sz="2800" b="1" dirty="0">
                <a:solidFill>
                  <a:srgbClr val="0000FF"/>
                </a:solidFill>
                <a:latin typeface="+mn-lt"/>
                <a:ea typeface="仿宋" panose="02010609060101010101" pitchFamily="49" charset="-122"/>
              </a:rPr>
              <a:t>3  </a:t>
            </a:r>
            <a:r>
              <a:rPr lang="en-US" altLang="en-US" sz="2800" b="1" dirty="0">
                <a:solidFill>
                  <a:srgbClr val="0000FF"/>
                </a:solidFill>
                <a:latin typeface="+mn-lt"/>
                <a:ea typeface="仿宋" panose="02010609060101010101" pitchFamily="49" charset="-122"/>
              </a:rPr>
              <a:t>高频功率放大器</a:t>
            </a:r>
            <a:r>
              <a:rPr lang="zh-CN" altLang="en-US" sz="2800" b="1" dirty="0">
                <a:solidFill>
                  <a:srgbClr val="0000FF"/>
                </a:solidFill>
                <a:latin typeface="+mn-lt"/>
                <a:ea typeface="仿宋" panose="02010609060101010101" pitchFamily="49" charset="-122"/>
              </a:rPr>
              <a:t>（谐振功率放大器）</a:t>
            </a:r>
            <a:r>
              <a:rPr lang="en-US" altLang="en-US" sz="2800" b="1" dirty="0">
                <a:solidFill>
                  <a:srgbClr val="0000FF"/>
                </a:solidFill>
                <a:latin typeface="+mn-lt"/>
                <a:ea typeface="仿宋" panose="02010609060101010101" pitchFamily="49" charset="-122"/>
              </a:rPr>
              <a:t> </a:t>
            </a:r>
            <a:r>
              <a:rPr lang="en-US" altLang="zh-CN" sz="2800" b="1" dirty="0">
                <a:solidFill>
                  <a:srgbClr val="00B050"/>
                </a:solidFill>
                <a:latin typeface="+mn-lt"/>
                <a:ea typeface="仿宋" panose="02010609060101010101" pitchFamily="49" charset="-122"/>
              </a:rPr>
              <a:t>P80</a:t>
            </a:r>
            <a:r>
              <a:rPr lang="en-US" altLang="en-US" sz="2800" b="1" dirty="0">
                <a:solidFill>
                  <a:srgbClr val="0000FF"/>
                </a:solidFill>
                <a:latin typeface="+mn-lt"/>
                <a:ea typeface="仿宋" panose="02010609060101010101" pitchFamily="49" charset="-122"/>
              </a:rPr>
              <a:t>  </a:t>
            </a:r>
            <a:r>
              <a:rPr lang="en-US" altLang="en-US" sz="2800" b="1" dirty="0">
                <a:solidFill>
                  <a:srgbClr val="FF0000"/>
                </a:solidFill>
                <a:latin typeface="+mn-lt"/>
                <a:ea typeface="仿宋" panose="02010609060101010101" pitchFamily="49" charset="-122"/>
              </a:rPr>
              <a:t>P8</a:t>
            </a:r>
            <a:r>
              <a:rPr lang="en-US" altLang="zh-CN" sz="2800" b="1" dirty="0">
                <a:solidFill>
                  <a:srgbClr val="FF0000"/>
                </a:solidFill>
                <a:latin typeface="+mn-lt"/>
                <a:ea typeface="仿宋" panose="02010609060101010101" pitchFamily="49" charset="-122"/>
              </a:rPr>
              <a:t>2   </a:t>
            </a:r>
            <a:r>
              <a:rPr lang="en-US" altLang="zh-CN" sz="2800" b="1" dirty="0">
                <a:solidFill>
                  <a:srgbClr val="0000FF"/>
                </a:solidFill>
                <a:latin typeface="+mn-lt"/>
                <a:ea typeface="仿宋" panose="02010609060101010101" pitchFamily="49" charset="-122"/>
              </a:rPr>
              <a:t>P88</a:t>
            </a:r>
            <a:br>
              <a:rPr lang="en-US" altLang="zh-CN" sz="2800" b="1" dirty="0">
                <a:solidFill>
                  <a:srgbClr val="0000FF"/>
                </a:solidFill>
                <a:latin typeface="+mn-lt"/>
                <a:ea typeface="仿宋" panose="02010609060101010101" pitchFamily="49" charset="-122"/>
              </a:rPr>
            </a:br>
            <a:r>
              <a:rPr lang="en-US" altLang="en-US" sz="2800" b="1" dirty="0">
                <a:solidFill>
                  <a:srgbClr val="0000FF"/>
                </a:solidFill>
                <a:latin typeface="+mn-lt"/>
                <a:ea typeface="仿宋" panose="02010609060101010101" pitchFamily="49" charset="-122"/>
              </a:rPr>
              <a:t> RF power Amplifier  (</a:t>
            </a:r>
            <a:r>
              <a:rPr lang="en-US" altLang="en-US" sz="2800" b="1" dirty="0">
                <a:solidFill>
                  <a:srgbClr val="CC3300"/>
                </a:solidFill>
                <a:latin typeface="+mn-lt"/>
                <a:ea typeface="仿宋" panose="02010609060101010101" pitchFamily="49" charset="-122"/>
              </a:rPr>
              <a:t>RFPA</a:t>
            </a:r>
            <a:r>
              <a:rPr lang="en-US" altLang="en-US" sz="2800" b="1" dirty="0">
                <a:solidFill>
                  <a:srgbClr val="0000FF"/>
                </a:solidFill>
                <a:latin typeface="+mn-lt"/>
                <a:ea typeface="仿宋" panose="02010609060101010101" pitchFamily="49" charset="-122"/>
              </a:rPr>
              <a:t>)</a:t>
            </a:r>
            <a:endParaRPr lang="zh-CN" altLang="en-US" sz="2800" b="1" dirty="0">
              <a:solidFill>
                <a:srgbClr val="0000FF"/>
              </a:solidFill>
              <a:latin typeface="+mn-lt"/>
              <a:ea typeface="仿宋" panose="02010609060101010101" pitchFamily="49" charset="-122"/>
            </a:endParaRPr>
          </a:p>
        </p:txBody>
      </p:sp>
      <p:sp>
        <p:nvSpPr>
          <p:cNvPr id="4099" name="Rectangle 7">
            <a:extLst>
              <a:ext uri="{FF2B5EF4-FFF2-40B4-BE49-F238E27FC236}">
                <a16:creationId xmlns:a16="http://schemas.microsoft.com/office/drawing/2014/main" id="{77559BDD-3570-4256-B0ED-F559CDA7C5B0}"/>
              </a:ext>
            </a:extLst>
          </p:cNvPr>
          <p:cNvSpPr>
            <a:spLocks noChangeArrowheads="1"/>
          </p:cNvSpPr>
          <p:nvPr/>
        </p:nvSpPr>
        <p:spPr bwMode="auto">
          <a:xfrm>
            <a:off x="468313" y="1127125"/>
            <a:ext cx="58499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000" dirty="0">
                <a:solidFill>
                  <a:srgbClr val="CC3300"/>
                </a:solidFill>
                <a:latin typeface="+mn-lt"/>
                <a:ea typeface="仿宋" panose="02010609060101010101" pitchFamily="49" charset="-122"/>
              </a:rPr>
              <a:t>系统框图</a:t>
            </a:r>
          </a:p>
        </p:txBody>
      </p:sp>
      <p:sp>
        <p:nvSpPr>
          <p:cNvPr id="45060" name="Rectangle 1027">
            <a:extLst>
              <a:ext uri="{FF2B5EF4-FFF2-40B4-BE49-F238E27FC236}">
                <a16:creationId xmlns:a16="http://schemas.microsoft.com/office/drawing/2014/main" id="{C74ACA73-6F5D-4339-821A-AD808FBF21D4}"/>
              </a:ext>
            </a:extLst>
          </p:cNvPr>
          <p:cNvSpPr>
            <a:spLocks noChangeArrowheads="1"/>
          </p:cNvSpPr>
          <p:nvPr/>
        </p:nvSpPr>
        <p:spPr bwMode="auto">
          <a:xfrm>
            <a:off x="177798" y="2077940"/>
            <a:ext cx="8715375" cy="2935223"/>
          </a:xfrm>
          <a:prstGeom prst="rect">
            <a:avLst/>
          </a:prstGeom>
          <a:noFill/>
          <a:ln w="9525">
            <a:noFill/>
            <a:miter lim="800000"/>
            <a:headEnd/>
            <a:tailEnd/>
          </a:ln>
        </p:spPr>
        <p:txBody>
          <a:bodyPr/>
          <a:lstStyle/>
          <a:p>
            <a:pPr marL="342900" indent="-342900" eaLnBrk="1" hangingPunct="1">
              <a:spcBef>
                <a:spcPct val="20000"/>
              </a:spcBef>
              <a:defRPr/>
            </a:pPr>
            <a:r>
              <a:rPr lang="zh-CN" altLang="en-US" sz="2400" dirty="0">
                <a:solidFill>
                  <a:srgbClr val="CC3300"/>
                </a:solidFill>
                <a:latin typeface="+mn-lt"/>
                <a:ea typeface="仿宋" panose="02010609060101010101" pitchFamily="49" charset="-122"/>
              </a:rPr>
              <a:t>任务</a:t>
            </a:r>
            <a:r>
              <a:rPr lang="zh-CN" altLang="en-US" sz="2400" dirty="0">
                <a:solidFill>
                  <a:srgbClr val="002060"/>
                </a:solidFill>
                <a:latin typeface="+mn-lt"/>
                <a:ea typeface="仿宋" panose="02010609060101010101" pitchFamily="49" charset="-122"/>
              </a:rPr>
              <a:t>：无线电发射机中，放大主振输出的高频振荡信号，以获得足够大的高频功率，馈送到天线辐射出去。</a:t>
            </a:r>
            <a:endParaRPr lang="en-US" altLang="zh-CN" sz="2400" dirty="0">
              <a:solidFill>
                <a:srgbClr val="002060"/>
              </a:solidFill>
              <a:latin typeface="+mn-lt"/>
              <a:ea typeface="仿宋" panose="02010609060101010101" pitchFamily="49" charset="-122"/>
            </a:endParaRPr>
          </a:p>
          <a:p>
            <a:pPr marL="342900" indent="-342900" eaLnBrk="1" hangingPunct="1">
              <a:spcBef>
                <a:spcPct val="20000"/>
              </a:spcBef>
              <a:defRPr/>
            </a:pPr>
            <a:r>
              <a:rPr lang="en-US" altLang="zh-CN" sz="2400" dirty="0">
                <a:solidFill>
                  <a:srgbClr val="002060"/>
                </a:solidFill>
                <a:latin typeface="+mn-lt"/>
                <a:ea typeface="仿宋" panose="02010609060101010101" pitchFamily="49" charset="-122"/>
              </a:rPr>
              <a:t>            </a:t>
            </a:r>
            <a:r>
              <a:rPr lang="zh-CN" altLang="en-US" sz="2400" dirty="0">
                <a:solidFill>
                  <a:srgbClr val="0000FF"/>
                </a:solidFill>
                <a:latin typeface="+mn-lt"/>
                <a:ea typeface="仿宋" panose="02010609060101010101" pitchFamily="49" charset="-122"/>
              </a:rPr>
              <a:t>保证输出功率的前提下，尽量提高效率；</a:t>
            </a:r>
          </a:p>
          <a:p>
            <a:pPr marL="342900" indent="-342900" eaLnBrk="1" hangingPunct="1">
              <a:spcBef>
                <a:spcPct val="20000"/>
              </a:spcBef>
              <a:defRPr/>
            </a:pPr>
            <a:r>
              <a:rPr lang="zh-CN" altLang="en-US" sz="2400" dirty="0">
                <a:solidFill>
                  <a:srgbClr val="CC3300"/>
                </a:solidFill>
                <a:latin typeface="+mn-lt"/>
                <a:ea typeface="仿宋" panose="02010609060101010101" pitchFamily="49" charset="-122"/>
              </a:rPr>
              <a:t>工作状态</a:t>
            </a:r>
            <a:r>
              <a:rPr lang="en-US" altLang="zh-CN" sz="2400" dirty="0">
                <a:solidFill>
                  <a:srgbClr val="002060"/>
                </a:solidFill>
                <a:latin typeface="+mn-lt"/>
                <a:ea typeface="仿宋" panose="02010609060101010101" pitchFamily="49" charset="-122"/>
              </a:rPr>
              <a:t>:</a:t>
            </a:r>
            <a:r>
              <a:rPr lang="zh-CN" altLang="en-US" sz="2400" dirty="0">
                <a:solidFill>
                  <a:srgbClr val="002060"/>
                </a:solidFill>
                <a:latin typeface="+mn-lt"/>
                <a:ea typeface="仿宋" panose="02010609060101010101" pitchFamily="49" charset="-122"/>
              </a:rPr>
              <a:t>高频功放由于频率高，为得到高效率输出，工作状态不能选择甲</a:t>
            </a:r>
            <a:r>
              <a:rPr lang="en-US" altLang="zh-CN" sz="2400" dirty="0">
                <a:solidFill>
                  <a:srgbClr val="002060"/>
                </a:solidFill>
                <a:latin typeface="+mn-lt"/>
                <a:ea typeface="仿宋" panose="02010609060101010101" pitchFamily="49" charset="-122"/>
              </a:rPr>
              <a:t>(</a:t>
            </a:r>
            <a:r>
              <a:rPr lang="en-US" altLang="zh-CN" sz="2400" dirty="0">
                <a:solidFill>
                  <a:srgbClr val="FF0000"/>
                </a:solidFill>
                <a:latin typeface="+mn-lt"/>
                <a:ea typeface="仿宋" panose="02010609060101010101" pitchFamily="49" charset="-122"/>
              </a:rPr>
              <a:t>A</a:t>
            </a:r>
            <a:r>
              <a:rPr lang="en-US" altLang="zh-CN" sz="2400" dirty="0">
                <a:solidFill>
                  <a:srgbClr val="002060"/>
                </a:solidFill>
                <a:latin typeface="+mn-lt"/>
                <a:ea typeface="仿宋" panose="02010609060101010101" pitchFamily="49" charset="-122"/>
              </a:rPr>
              <a:t>)</a:t>
            </a:r>
            <a:r>
              <a:rPr lang="zh-CN" altLang="en-US" sz="2400" dirty="0">
                <a:solidFill>
                  <a:srgbClr val="002060"/>
                </a:solidFill>
                <a:latin typeface="+mn-lt"/>
                <a:ea typeface="仿宋" panose="02010609060101010101" pitchFamily="49" charset="-122"/>
              </a:rPr>
              <a:t>类或乙</a:t>
            </a:r>
            <a:r>
              <a:rPr lang="en-US" altLang="zh-CN" sz="2400" dirty="0">
                <a:solidFill>
                  <a:srgbClr val="002060"/>
                </a:solidFill>
                <a:latin typeface="+mn-lt"/>
                <a:ea typeface="仿宋" panose="02010609060101010101" pitchFamily="49" charset="-122"/>
              </a:rPr>
              <a:t>(</a:t>
            </a:r>
            <a:r>
              <a:rPr lang="en-US" altLang="zh-CN" sz="2400" dirty="0">
                <a:solidFill>
                  <a:srgbClr val="FF0000"/>
                </a:solidFill>
                <a:latin typeface="+mn-lt"/>
                <a:ea typeface="仿宋" panose="02010609060101010101" pitchFamily="49" charset="-122"/>
              </a:rPr>
              <a:t>B</a:t>
            </a:r>
            <a:r>
              <a:rPr lang="en-US" altLang="zh-CN" sz="2400" dirty="0">
                <a:solidFill>
                  <a:srgbClr val="002060"/>
                </a:solidFill>
                <a:latin typeface="+mn-lt"/>
                <a:ea typeface="仿宋" panose="02010609060101010101" pitchFamily="49" charset="-122"/>
              </a:rPr>
              <a:t>)</a:t>
            </a:r>
            <a:r>
              <a:rPr lang="zh-CN" altLang="en-US" sz="2400" dirty="0">
                <a:solidFill>
                  <a:srgbClr val="002060"/>
                </a:solidFill>
                <a:latin typeface="+mn-lt"/>
                <a:ea typeface="仿宋" panose="02010609060101010101" pitchFamily="49" charset="-122"/>
              </a:rPr>
              <a:t>类，而是丙</a:t>
            </a:r>
            <a:r>
              <a:rPr lang="en-US" altLang="zh-CN" sz="2400" dirty="0">
                <a:solidFill>
                  <a:srgbClr val="002060"/>
                </a:solidFill>
                <a:latin typeface="+mn-lt"/>
                <a:ea typeface="仿宋" panose="02010609060101010101" pitchFamily="49" charset="-122"/>
              </a:rPr>
              <a:t>(</a:t>
            </a:r>
            <a:r>
              <a:rPr lang="en-US" altLang="zh-CN" sz="2400" dirty="0">
                <a:solidFill>
                  <a:srgbClr val="FF0000"/>
                </a:solidFill>
                <a:latin typeface="+mn-lt"/>
                <a:ea typeface="仿宋" panose="02010609060101010101" pitchFamily="49" charset="-122"/>
              </a:rPr>
              <a:t>C</a:t>
            </a:r>
            <a:r>
              <a:rPr lang="en-US" altLang="zh-CN" sz="2400" dirty="0">
                <a:solidFill>
                  <a:srgbClr val="002060"/>
                </a:solidFill>
                <a:latin typeface="+mn-lt"/>
                <a:ea typeface="仿宋" panose="02010609060101010101" pitchFamily="49" charset="-122"/>
              </a:rPr>
              <a:t>)</a:t>
            </a:r>
            <a:r>
              <a:rPr lang="zh-CN" altLang="en-US" sz="2400" dirty="0">
                <a:solidFill>
                  <a:srgbClr val="002060"/>
                </a:solidFill>
                <a:latin typeface="+mn-lt"/>
                <a:ea typeface="仿宋" panose="02010609060101010101" pitchFamily="49" charset="-122"/>
              </a:rPr>
              <a:t>类</a:t>
            </a:r>
            <a:r>
              <a:rPr lang="en-US" altLang="zh-CN" sz="2400" dirty="0">
                <a:solidFill>
                  <a:srgbClr val="002060"/>
                </a:solidFill>
                <a:latin typeface="+mn-lt"/>
                <a:ea typeface="仿宋" panose="02010609060101010101" pitchFamily="49" charset="-122"/>
              </a:rPr>
              <a:t>;</a:t>
            </a:r>
          </a:p>
          <a:p>
            <a:pPr marL="342900" indent="-342900" eaLnBrk="1" hangingPunct="1">
              <a:spcBef>
                <a:spcPct val="20000"/>
              </a:spcBef>
              <a:defRPr/>
            </a:pPr>
            <a:r>
              <a:rPr lang="zh-CN" altLang="en-US" sz="2400" dirty="0">
                <a:solidFill>
                  <a:srgbClr val="CC3300"/>
                </a:solidFill>
                <a:latin typeface="+mn-lt"/>
                <a:ea typeface="仿宋" panose="02010609060101010101" pitchFamily="49" charset="-122"/>
              </a:rPr>
              <a:t>负载网络</a:t>
            </a:r>
            <a:r>
              <a:rPr lang="en-US" altLang="zh-CN" sz="2400" dirty="0">
                <a:solidFill>
                  <a:srgbClr val="002060"/>
                </a:solidFill>
                <a:latin typeface="+mn-lt"/>
                <a:ea typeface="仿宋" panose="02010609060101010101" pitchFamily="49" charset="-122"/>
              </a:rPr>
              <a:t>:</a:t>
            </a:r>
            <a:r>
              <a:rPr lang="zh-CN" altLang="en-US" sz="2400" dirty="0">
                <a:solidFill>
                  <a:srgbClr val="002060"/>
                </a:solidFill>
                <a:latin typeface="+mn-lt"/>
                <a:ea typeface="仿宋" panose="02010609060101010101" pitchFamily="49" charset="-122"/>
              </a:rPr>
              <a:t>采用</a:t>
            </a:r>
            <a:r>
              <a:rPr lang="en-US" altLang="zh-CN" sz="2400" dirty="0">
                <a:solidFill>
                  <a:srgbClr val="002060"/>
                </a:solidFill>
                <a:latin typeface="+mn-lt"/>
                <a:ea typeface="仿宋" panose="02010609060101010101" pitchFamily="49" charset="-122"/>
              </a:rPr>
              <a:t>LC</a:t>
            </a:r>
            <a:r>
              <a:rPr lang="zh-CN" altLang="en-US" sz="2400" dirty="0">
                <a:solidFill>
                  <a:srgbClr val="002060"/>
                </a:solidFill>
                <a:latin typeface="+mn-lt"/>
                <a:ea typeface="仿宋" panose="02010609060101010101" pitchFamily="49" charset="-122"/>
              </a:rPr>
              <a:t>调谐回路，不采用电阻。</a:t>
            </a:r>
          </a:p>
          <a:p>
            <a:pPr marL="342900" indent="-342900" eaLnBrk="1" hangingPunct="1">
              <a:spcBef>
                <a:spcPct val="20000"/>
              </a:spcBef>
              <a:defRPr/>
            </a:pPr>
            <a:r>
              <a:rPr lang="zh-CN" altLang="en-US" sz="2400" dirty="0">
                <a:solidFill>
                  <a:srgbClr val="002060"/>
                </a:solidFill>
                <a:latin typeface="+mn-lt"/>
                <a:ea typeface="仿宋" panose="02010609060101010101" pitchFamily="49" charset="-122"/>
              </a:rPr>
              <a:t>  另外，为了不影响其他发射台的工作，对谐波抑制也有要求。</a:t>
            </a:r>
          </a:p>
        </p:txBody>
      </p:sp>
      <p:grpSp>
        <p:nvGrpSpPr>
          <p:cNvPr id="4101" name="Group 7">
            <a:extLst>
              <a:ext uri="{FF2B5EF4-FFF2-40B4-BE49-F238E27FC236}">
                <a16:creationId xmlns:a16="http://schemas.microsoft.com/office/drawing/2014/main" id="{1A876F5A-57D4-4CCB-AB6C-8FFC729ADAD3}"/>
              </a:ext>
            </a:extLst>
          </p:cNvPr>
          <p:cNvGrpSpPr>
            <a:grpSpLocks/>
          </p:cNvGrpSpPr>
          <p:nvPr/>
        </p:nvGrpSpPr>
        <p:grpSpPr bwMode="auto">
          <a:xfrm>
            <a:off x="1769338" y="1301750"/>
            <a:ext cx="6911975" cy="720725"/>
            <a:chOff x="930" y="346"/>
            <a:chExt cx="4354" cy="454"/>
          </a:xfrm>
        </p:grpSpPr>
        <p:sp>
          <p:nvSpPr>
            <p:cNvPr id="4103" name="Rectangle 1028">
              <a:extLst>
                <a:ext uri="{FF2B5EF4-FFF2-40B4-BE49-F238E27FC236}">
                  <a16:creationId xmlns:a16="http://schemas.microsoft.com/office/drawing/2014/main" id="{39CD39DB-A035-449F-844A-02CC9FBFE662}"/>
                </a:ext>
              </a:extLst>
            </p:cNvPr>
            <p:cNvSpPr>
              <a:spLocks noChangeArrowheads="1"/>
            </p:cNvSpPr>
            <p:nvPr/>
          </p:nvSpPr>
          <p:spPr bwMode="auto">
            <a:xfrm>
              <a:off x="930" y="391"/>
              <a:ext cx="635" cy="408"/>
            </a:xfrm>
            <a:prstGeom prst="rect">
              <a:avLst/>
            </a:prstGeom>
            <a:noFill/>
            <a:ln w="9525">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000" dirty="0">
                  <a:solidFill>
                    <a:srgbClr val="000099"/>
                  </a:solidFill>
                  <a:latin typeface="+mn-lt"/>
                  <a:ea typeface="仿宋" panose="02010609060101010101" pitchFamily="49" charset="-122"/>
                </a:rPr>
                <a:t>主振级</a:t>
              </a:r>
            </a:p>
          </p:txBody>
        </p:sp>
        <p:sp>
          <p:nvSpPr>
            <p:cNvPr id="4104" name="Rectangle 1029">
              <a:extLst>
                <a:ext uri="{FF2B5EF4-FFF2-40B4-BE49-F238E27FC236}">
                  <a16:creationId xmlns:a16="http://schemas.microsoft.com/office/drawing/2014/main" id="{C3900711-3148-4D02-B30F-EF3999C1FB9E}"/>
                </a:ext>
              </a:extLst>
            </p:cNvPr>
            <p:cNvSpPr>
              <a:spLocks noChangeArrowheads="1"/>
            </p:cNvSpPr>
            <p:nvPr/>
          </p:nvSpPr>
          <p:spPr bwMode="auto">
            <a:xfrm>
              <a:off x="1791" y="391"/>
              <a:ext cx="635" cy="408"/>
            </a:xfrm>
            <a:prstGeom prst="rect">
              <a:avLst/>
            </a:prstGeom>
            <a:noFill/>
            <a:ln w="9525">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000">
                  <a:solidFill>
                    <a:srgbClr val="000099"/>
                  </a:solidFill>
                  <a:latin typeface="+mn-lt"/>
                  <a:ea typeface="仿宋" panose="02010609060101010101" pitchFamily="49" charset="-122"/>
                </a:rPr>
                <a:t>缓冲级</a:t>
              </a:r>
            </a:p>
          </p:txBody>
        </p:sp>
        <p:sp>
          <p:nvSpPr>
            <p:cNvPr id="4105" name="Rectangle 1030">
              <a:extLst>
                <a:ext uri="{FF2B5EF4-FFF2-40B4-BE49-F238E27FC236}">
                  <a16:creationId xmlns:a16="http://schemas.microsoft.com/office/drawing/2014/main" id="{417D29A1-F620-42F0-B8C6-96C1C74311B9}"/>
                </a:ext>
              </a:extLst>
            </p:cNvPr>
            <p:cNvSpPr>
              <a:spLocks noChangeArrowheads="1"/>
            </p:cNvSpPr>
            <p:nvPr/>
          </p:nvSpPr>
          <p:spPr bwMode="auto">
            <a:xfrm>
              <a:off x="2699" y="391"/>
              <a:ext cx="590" cy="409"/>
            </a:xfrm>
            <a:prstGeom prst="rect">
              <a:avLst/>
            </a:prstGeom>
            <a:noFill/>
            <a:ln w="9525">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000">
                  <a:solidFill>
                    <a:srgbClr val="000099"/>
                  </a:solidFill>
                  <a:latin typeface="+mn-lt"/>
                  <a:ea typeface="仿宋" panose="02010609060101010101" pitchFamily="49" charset="-122"/>
                </a:rPr>
                <a:t>倍频级</a:t>
              </a:r>
            </a:p>
          </p:txBody>
        </p:sp>
        <p:sp>
          <p:nvSpPr>
            <p:cNvPr id="4106" name="Rectangle 1031">
              <a:extLst>
                <a:ext uri="{FF2B5EF4-FFF2-40B4-BE49-F238E27FC236}">
                  <a16:creationId xmlns:a16="http://schemas.microsoft.com/office/drawing/2014/main" id="{4F71405D-74A7-43A0-A86A-2CEBF4512EEC}"/>
                </a:ext>
              </a:extLst>
            </p:cNvPr>
            <p:cNvSpPr>
              <a:spLocks noChangeArrowheads="1"/>
            </p:cNvSpPr>
            <p:nvPr/>
          </p:nvSpPr>
          <p:spPr bwMode="auto">
            <a:xfrm>
              <a:off x="3560" y="391"/>
              <a:ext cx="590" cy="408"/>
            </a:xfrm>
            <a:prstGeom prst="rect">
              <a:avLst/>
            </a:prstGeom>
            <a:noFill/>
            <a:ln w="9525">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000">
                  <a:solidFill>
                    <a:srgbClr val="000099"/>
                  </a:solidFill>
                  <a:latin typeface="+mn-lt"/>
                  <a:ea typeface="仿宋" panose="02010609060101010101" pitchFamily="49" charset="-122"/>
                </a:rPr>
                <a:t>末前级</a:t>
              </a:r>
            </a:p>
            <a:p>
              <a:pPr algn="ctr" eaLnBrk="1" hangingPunct="1">
                <a:spcBef>
                  <a:spcPct val="0"/>
                </a:spcBef>
                <a:buFontTx/>
                <a:buNone/>
              </a:pPr>
              <a:r>
                <a:rPr lang="zh-CN" altLang="en-US" sz="2000">
                  <a:solidFill>
                    <a:srgbClr val="000099"/>
                  </a:solidFill>
                  <a:latin typeface="+mn-lt"/>
                  <a:ea typeface="仿宋" panose="02010609060101010101" pitchFamily="49" charset="-122"/>
                </a:rPr>
                <a:t>功放</a:t>
              </a:r>
            </a:p>
          </p:txBody>
        </p:sp>
        <p:sp>
          <p:nvSpPr>
            <p:cNvPr id="4107" name="Rectangle 1032">
              <a:extLst>
                <a:ext uri="{FF2B5EF4-FFF2-40B4-BE49-F238E27FC236}">
                  <a16:creationId xmlns:a16="http://schemas.microsoft.com/office/drawing/2014/main" id="{7BCB7EDB-8026-436E-969F-B625AA192B84}"/>
                </a:ext>
              </a:extLst>
            </p:cNvPr>
            <p:cNvSpPr>
              <a:spLocks noChangeArrowheads="1"/>
            </p:cNvSpPr>
            <p:nvPr/>
          </p:nvSpPr>
          <p:spPr bwMode="auto">
            <a:xfrm>
              <a:off x="4377" y="391"/>
              <a:ext cx="544" cy="408"/>
            </a:xfrm>
            <a:prstGeom prst="rect">
              <a:avLst/>
            </a:prstGeom>
            <a:noFill/>
            <a:ln w="9525">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000">
                  <a:solidFill>
                    <a:srgbClr val="000099"/>
                  </a:solidFill>
                  <a:latin typeface="+mn-lt"/>
                  <a:ea typeface="仿宋" panose="02010609060101010101" pitchFamily="49" charset="-122"/>
                </a:rPr>
                <a:t>末级</a:t>
              </a:r>
            </a:p>
            <a:p>
              <a:pPr algn="ctr" eaLnBrk="1" hangingPunct="1">
                <a:spcBef>
                  <a:spcPct val="0"/>
                </a:spcBef>
                <a:buFontTx/>
                <a:buNone/>
              </a:pPr>
              <a:r>
                <a:rPr lang="zh-CN" altLang="en-US" sz="2000">
                  <a:solidFill>
                    <a:srgbClr val="000099"/>
                  </a:solidFill>
                  <a:latin typeface="+mn-lt"/>
                  <a:ea typeface="仿宋" panose="02010609060101010101" pitchFamily="49" charset="-122"/>
                </a:rPr>
                <a:t>功放</a:t>
              </a:r>
            </a:p>
          </p:txBody>
        </p:sp>
        <p:sp>
          <p:nvSpPr>
            <p:cNvPr id="4108" name="Line 1033">
              <a:extLst>
                <a:ext uri="{FF2B5EF4-FFF2-40B4-BE49-F238E27FC236}">
                  <a16:creationId xmlns:a16="http://schemas.microsoft.com/office/drawing/2014/main" id="{D0A58A89-2C1F-4D41-98A8-CA39120A311A}"/>
                </a:ext>
              </a:extLst>
            </p:cNvPr>
            <p:cNvSpPr>
              <a:spLocks noChangeShapeType="1"/>
            </p:cNvSpPr>
            <p:nvPr/>
          </p:nvSpPr>
          <p:spPr bwMode="auto">
            <a:xfrm>
              <a:off x="1565" y="572"/>
              <a:ext cx="226" cy="0"/>
            </a:xfrm>
            <a:prstGeom prst="line">
              <a:avLst/>
            </a:prstGeom>
            <a:noFill/>
            <a:ln w="952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mn-lt"/>
                <a:ea typeface="仿宋" panose="02010609060101010101" pitchFamily="49" charset="-122"/>
              </a:endParaRPr>
            </a:p>
          </p:txBody>
        </p:sp>
        <p:sp>
          <p:nvSpPr>
            <p:cNvPr id="4109" name="Line 1034">
              <a:extLst>
                <a:ext uri="{FF2B5EF4-FFF2-40B4-BE49-F238E27FC236}">
                  <a16:creationId xmlns:a16="http://schemas.microsoft.com/office/drawing/2014/main" id="{F202A0D7-149B-4477-84F5-A7D6FACBEF9A}"/>
                </a:ext>
              </a:extLst>
            </p:cNvPr>
            <p:cNvSpPr>
              <a:spLocks noChangeShapeType="1"/>
            </p:cNvSpPr>
            <p:nvPr/>
          </p:nvSpPr>
          <p:spPr bwMode="auto">
            <a:xfrm>
              <a:off x="2426" y="572"/>
              <a:ext cx="273" cy="0"/>
            </a:xfrm>
            <a:prstGeom prst="line">
              <a:avLst/>
            </a:prstGeom>
            <a:noFill/>
            <a:ln w="952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mn-lt"/>
                <a:ea typeface="仿宋" panose="02010609060101010101" pitchFamily="49" charset="-122"/>
              </a:endParaRPr>
            </a:p>
          </p:txBody>
        </p:sp>
        <p:sp>
          <p:nvSpPr>
            <p:cNvPr id="4110" name="Line 1035">
              <a:extLst>
                <a:ext uri="{FF2B5EF4-FFF2-40B4-BE49-F238E27FC236}">
                  <a16:creationId xmlns:a16="http://schemas.microsoft.com/office/drawing/2014/main" id="{934BF60C-D351-4C79-A0A5-4EE5A1D7F743}"/>
                </a:ext>
              </a:extLst>
            </p:cNvPr>
            <p:cNvSpPr>
              <a:spLocks noChangeShapeType="1"/>
            </p:cNvSpPr>
            <p:nvPr/>
          </p:nvSpPr>
          <p:spPr bwMode="auto">
            <a:xfrm>
              <a:off x="3288" y="572"/>
              <a:ext cx="272" cy="0"/>
            </a:xfrm>
            <a:prstGeom prst="line">
              <a:avLst/>
            </a:prstGeom>
            <a:noFill/>
            <a:ln w="952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mn-lt"/>
                <a:ea typeface="仿宋" panose="02010609060101010101" pitchFamily="49" charset="-122"/>
              </a:endParaRPr>
            </a:p>
          </p:txBody>
        </p:sp>
        <p:sp>
          <p:nvSpPr>
            <p:cNvPr id="4111" name="Line 1036">
              <a:extLst>
                <a:ext uri="{FF2B5EF4-FFF2-40B4-BE49-F238E27FC236}">
                  <a16:creationId xmlns:a16="http://schemas.microsoft.com/office/drawing/2014/main" id="{73A43E03-40DB-45F2-BE2D-1495F61BEAE6}"/>
                </a:ext>
              </a:extLst>
            </p:cNvPr>
            <p:cNvSpPr>
              <a:spLocks noChangeShapeType="1"/>
            </p:cNvSpPr>
            <p:nvPr/>
          </p:nvSpPr>
          <p:spPr bwMode="auto">
            <a:xfrm>
              <a:off x="4150" y="572"/>
              <a:ext cx="227" cy="0"/>
            </a:xfrm>
            <a:prstGeom prst="line">
              <a:avLst/>
            </a:prstGeom>
            <a:noFill/>
            <a:ln w="952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mn-lt"/>
                <a:ea typeface="仿宋" panose="02010609060101010101" pitchFamily="49" charset="-122"/>
              </a:endParaRPr>
            </a:p>
          </p:txBody>
        </p:sp>
        <p:sp>
          <p:nvSpPr>
            <p:cNvPr id="4112" name="Line 1037">
              <a:extLst>
                <a:ext uri="{FF2B5EF4-FFF2-40B4-BE49-F238E27FC236}">
                  <a16:creationId xmlns:a16="http://schemas.microsoft.com/office/drawing/2014/main" id="{8618CFA0-DC39-4DD5-B175-53CE7F7CB3B8}"/>
                </a:ext>
              </a:extLst>
            </p:cNvPr>
            <p:cNvSpPr>
              <a:spLocks noChangeShapeType="1"/>
            </p:cNvSpPr>
            <p:nvPr/>
          </p:nvSpPr>
          <p:spPr bwMode="auto">
            <a:xfrm>
              <a:off x="4921" y="572"/>
              <a:ext cx="272" cy="0"/>
            </a:xfrm>
            <a:prstGeom prst="line">
              <a:avLst/>
            </a:prstGeom>
            <a:noFill/>
            <a:ln w="9525">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lt"/>
                <a:ea typeface="仿宋" panose="02010609060101010101" pitchFamily="49" charset="-122"/>
              </a:endParaRPr>
            </a:p>
          </p:txBody>
        </p:sp>
        <p:sp>
          <p:nvSpPr>
            <p:cNvPr id="4113" name="Line 1038">
              <a:extLst>
                <a:ext uri="{FF2B5EF4-FFF2-40B4-BE49-F238E27FC236}">
                  <a16:creationId xmlns:a16="http://schemas.microsoft.com/office/drawing/2014/main" id="{A90D350A-EE31-4543-AE8A-F0189C4070BB}"/>
                </a:ext>
              </a:extLst>
            </p:cNvPr>
            <p:cNvSpPr>
              <a:spLocks noChangeShapeType="1"/>
            </p:cNvSpPr>
            <p:nvPr/>
          </p:nvSpPr>
          <p:spPr bwMode="auto">
            <a:xfrm flipV="1">
              <a:off x="5193" y="346"/>
              <a:ext cx="0" cy="226"/>
            </a:xfrm>
            <a:prstGeom prst="line">
              <a:avLst/>
            </a:prstGeom>
            <a:noFill/>
            <a:ln w="9525">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lt"/>
                <a:ea typeface="仿宋" panose="02010609060101010101" pitchFamily="49" charset="-122"/>
              </a:endParaRPr>
            </a:p>
          </p:txBody>
        </p:sp>
        <p:sp>
          <p:nvSpPr>
            <p:cNvPr id="4114" name="Line 1039">
              <a:extLst>
                <a:ext uri="{FF2B5EF4-FFF2-40B4-BE49-F238E27FC236}">
                  <a16:creationId xmlns:a16="http://schemas.microsoft.com/office/drawing/2014/main" id="{AB8343C0-74DC-4354-A409-956499BD522E}"/>
                </a:ext>
              </a:extLst>
            </p:cNvPr>
            <p:cNvSpPr>
              <a:spLocks noChangeShapeType="1"/>
            </p:cNvSpPr>
            <p:nvPr/>
          </p:nvSpPr>
          <p:spPr bwMode="auto">
            <a:xfrm flipV="1">
              <a:off x="5193" y="391"/>
              <a:ext cx="91" cy="90"/>
            </a:xfrm>
            <a:prstGeom prst="line">
              <a:avLst/>
            </a:prstGeom>
            <a:noFill/>
            <a:ln w="9525">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lt"/>
                <a:ea typeface="仿宋" panose="02010609060101010101" pitchFamily="49" charset="-122"/>
              </a:endParaRPr>
            </a:p>
          </p:txBody>
        </p:sp>
        <p:sp>
          <p:nvSpPr>
            <p:cNvPr id="4115" name="Line 1040">
              <a:extLst>
                <a:ext uri="{FF2B5EF4-FFF2-40B4-BE49-F238E27FC236}">
                  <a16:creationId xmlns:a16="http://schemas.microsoft.com/office/drawing/2014/main" id="{C69286A9-201D-4E61-9ABA-AA85C4A427C3}"/>
                </a:ext>
              </a:extLst>
            </p:cNvPr>
            <p:cNvSpPr>
              <a:spLocks noChangeShapeType="1"/>
            </p:cNvSpPr>
            <p:nvPr/>
          </p:nvSpPr>
          <p:spPr bwMode="auto">
            <a:xfrm flipH="1" flipV="1">
              <a:off x="5103" y="346"/>
              <a:ext cx="90" cy="136"/>
            </a:xfrm>
            <a:prstGeom prst="line">
              <a:avLst/>
            </a:prstGeom>
            <a:noFill/>
            <a:ln w="9525">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lt"/>
                <a:ea typeface="仿宋" panose="02010609060101010101" pitchFamily="49" charset="-122"/>
              </a:endParaRPr>
            </a:p>
          </p:txBody>
        </p:sp>
      </p:grpSp>
      <p:sp>
        <p:nvSpPr>
          <p:cNvPr id="19" name="Rectangle 2">
            <a:extLst>
              <a:ext uri="{FF2B5EF4-FFF2-40B4-BE49-F238E27FC236}">
                <a16:creationId xmlns:a16="http://schemas.microsoft.com/office/drawing/2014/main" id="{B6845560-051F-4DA2-B7A0-55952C2EBC25}"/>
              </a:ext>
            </a:extLst>
          </p:cNvPr>
          <p:cNvSpPr txBox="1">
            <a:spLocks noChangeArrowheads="1"/>
          </p:cNvSpPr>
          <p:nvPr/>
        </p:nvSpPr>
        <p:spPr bwMode="auto">
          <a:xfrm>
            <a:off x="468313" y="5460346"/>
            <a:ext cx="4572000" cy="500062"/>
          </a:xfrm>
          <a:prstGeom prst="rect">
            <a:avLst/>
          </a:prstGeom>
          <a:noFill/>
          <a:ln w="9525">
            <a:noFill/>
            <a:miter lim="800000"/>
            <a:headEnd/>
            <a:tailEnd/>
          </a:ln>
        </p:spPr>
        <p:txBody>
          <a:bodyPr anchor="ctr"/>
          <a:lstStyle/>
          <a:p>
            <a:pPr eaLnBrk="1" hangingPunct="1">
              <a:defRPr/>
            </a:pPr>
            <a:r>
              <a:rPr lang="zh-CN" altLang="en-US" kern="0" dirty="0">
                <a:solidFill>
                  <a:srgbClr val="CC3300"/>
                </a:solidFill>
                <a:latin typeface="+mn-lt"/>
                <a:ea typeface="仿宋" panose="02010609060101010101" pitchFamily="49" charset="-122"/>
                <a:cs typeface="+mj-cs"/>
              </a:rPr>
              <a:t>应用场合？？？</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274D07C9-DC21-4910-831C-2270B5BDF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6826" y="2260961"/>
            <a:ext cx="4167174" cy="3931682"/>
          </a:xfrm>
          <a:prstGeom prst="rect">
            <a:avLst/>
          </a:prstGeom>
        </p:spPr>
      </p:pic>
      <p:sp>
        <p:nvSpPr>
          <p:cNvPr id="26627" name="Rectangle 2">
            <a:extLst>
              <a:ext uri="{FF2B5EF4-FFF2-40B4-BE49-F238E27FC236}">
                <a16:creationId xmlns:a16="http://schemas.microsoft.com/office/drawing/2014/main" id="{67095D2F-CC36-4E75-8DDE-2262D765941C}"/>
              </a:ext>
            </a:extLst>
          </p:cNvPr>
          <p:cNvSpPr>
            <a:spLocks noGrp="1" noChangeArrowheads="1"/>
          </p:cNvSpPr>
          <p:nvPr>
            <p:ph type="title" idx="4294967295"/>
          </p:nvPr>
        </p:nvSpPr>
        <p:spPr>
          <a:xfrm>
            <a:off x="319088" y="142875"/>
            <a:ext cx="6269136" cy="381000"/>
          </a:xfrm>
        </p:spPr>
        <p:txBody>
          <a:bodyPr/>
          <a:lstStyle/>
          <a:p>
            <a:pPr algn="l" eaLnBrk="1" hangingPunct="1"/>
            <a:r>
              <a:rPr lang="en-US" altLang="zh-CN" sz="2400" b="1" dirty="0">
                <a:solidFill>
                  <a:srgbClr val="0000FF"/>
                </a:solidFill>
                <a:latin typeface="+mn-lt"/>
                <a:ea typeface="仿宋" panose="02010609060101010101" pitchFamily="49" charset="-122"/>
              </a:rPr>
              <a:t>3.2.2</a:t>
            </a:r>
            <a:r>
              <a:rPr lang="zh-CN" altLang="en-US" sz="2400" b="1" dirty="0">
                <a:solidFill>
                  <a:srgbClr val="0000FF"/>
                </a:solidFill>
                <a:latin typeface="+mn-lt"/>
                <a:ea typeface="仿宋" panose="02010609060101010101" pitchFamily="49" charset="-122"/>
              </a:rPr>
              <a:t>  高频功放的负载特性    </a:t>
            </a:r>
            <a:r>
              <a:rPr lang="zh-CN" altLang="en-US" sz="2400" b="1" dirty="0">
                <a:solidFill>
                  <a:srgbClr val="660066"/>
                </a:solidFill>
                <a:latin typeface="+mn-lt"/>
                <a:ea typeface="仿宋" panose="02010609060101010101" pitchFamily="49" charset="-122"/>
              </a:rPr>
              <a:t>负载电阻</a:t>
            </a:r>
            <a:r>
              <a:rPr lang="en-US" altLang="zh-CN" sz="2400" b="1" i="1" dirty="0">
                <a:solidFill>
                  <a:srgbClr val="660066"/>
                </a:solidFill>
                <a:latin typeface="+mn-lt"/>
                <a:ea typeface="仿宋" panose="02010609060101010101" pitchFamily="49" charset="-122"/>
              </a:rPr>
              <a:t>R</a:t>
            </a:r>
            <a:r>
              <a:rPr lang="en-US" altLang="zh-CN" sz="2400" b="1" baseline="-25000" dirty="0">
                <a:solidFill>
                  <a:srgbClr val="660066"/>
                </a:solidFill>
                <a:latin typeface="+mn-lt"/>
                <a:ea typeface="仿宋" panose="02010609060101010101" pitchFamily="49" charset="-122"/>
              </a:rPr>
              <a:t>p</a:t>
            </a:r>
            <a:r>
              <a:rPr lang="zh-CN" altLang="en-US" sz="2400" b="1" dirty="0">
                <a:solidFill>
                  <a:srgbClr val="660066"/>
                </a:solidFill>
                <a:latin typeface="+mn-lt"/>
                <a:ea typeface="仿宋" panose="02010609060101010101" pitchFamily="49" charset="-122"/>
              </a:rPr>
              <a:t>变化</a:t>
            </a:r>
            <a:endParaRPr lang="zh-CN" altLang="en-US" sz="2400" b="1" dirty="0">
              <a:solidFill>
                <a:srgbClr val="0000FF"/>
              </a:solidFill>
              <a:latin typeface="+mn-lt"/>
              <a:ea typeface="仿宋" panose="02010609060101010101" pitchFamily="49" charset="-122"/>
            </a:endParaRPr>
          </a:p>
        </p:txBody>
      </p:sp>
      <p:sp>
        <p:nvSpPr>
          <p:cNvPr id="26628" name="Rectangle 3">
            <a:extLst>
              <a:ext uri="{FF2B5EF4-FFF2-40B4-BE49-F238E27FC236}">
                <a16:creationId xmlns:a16="http://schemas.microsoft.com/office/drawing/2014/main" id="{FC26415F-7708-4D41-AF7B-63FC93936BB1}"/>
              </a:ext>
            </a:extLst>
          </p:cNvPr>
          <p:cNvSpPr>
            <a:spLocks noChangeArrowheads="1"/>
          </p:cNvSpPr>
          <p:nvPr/>
        </p:nvSpPr>
        <p:spPr bwMode="auto">
          <a:xfrm>
            <a:off x="61676" y="677862"/>
            <a:ext cx="9035256"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5334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000" dirty="0">
                <a:solidFill>
                  <a:srgbClr val="660066"/>
                </a:solidFill>
                <a:latin typeface="+mn-lt"/>
                <a:ea typeface="仿宋" panose="02010609060101010101" pitchFamily="49" charset="-122"/>
              </a:rPr>
              <a:t>当高频功放的直流电源</a:t>
            </a:r>
            <a:r>
              <a:rPr lang="en-US" altLang="zh-CN" sz="2000" i="1" dirty="0">
                <a:solidFill>
                  <a:srgbClr val="660066"/>
                </a:solidFill>
                <a:latin typeface="+mn-lt"/>
                <a:ea typeface="仿宋" panose="02010609060101010101" pitchFamily="49" charset="-122"/>
              </a:rPr>
              <a:t>V</a:t>
            </a:r>
            <a:r>
              <a:rPr lang="en-US" altLang="zh-CN" sz="2000" baseline="-25000" dirty="0">
                <a:solidFill>
                  <a:srgbClr val="660066"/>
                </a:solidFill>
                <a:latin typeface="+mn-lt"/>
                <a:ea typeface="仿宋" panose="02010609060101010101" pitchFamily="49" charset="-122"/>
              </a:rPr>
              <a:t>cc</a:t>
            </a:r>
            <a:r>
              <a:rPr lang="zh-CN" altLang="en-US" sz="2000" dirty="0">
                <a:solidFill>
                  <a:srgbClr val="660066"/>
                </a:solidFill>
                <a:latin typeface="+mn-lt"/>
                <a:ea typeface="仿宋" panose="02010609060101010101" pitchFamily="49" charset="-122"/>
              </a:rPr>
              <a:t>、</a:t>
            </a:r>
            <a:r>
              <a:rPr lang="en-US" altLang="zh-CN" sz="2000" i="1" dirty="0">
                <a:solidFill>
                  <a:srgbClr val="660066"/>
                </a:solidFill>
                <a:latin typeface="+mn-lt"/>
                <a:ea typeface="仿宋" panose="02010609060101010101" pitchFamily="49" charset="-122"/>
              </a:rPr>
              <a:t>V</a:t>
            </a:r>
            <a:r>
              <a:rPr lang="en-US" altLang="zh-CN" sz="2000" baseline="-25000" dirty="0">
                <a:solidFill>
                  <a:srgbClr val="660066"/>
                </a:solidFill>
                <a:latin typeface="+mn-lt"/>
                <a:ea typeface="仿宋" panose="02010609060101010101" pitchFamily="49" charset="-122"/>
              </a:rPr>
              <a:t>BB</a:t>
            </a:r>
            <a:r>
              <a:rPr lang="zh-CN" altLang="en-US" sz="2000" dirty="0">
                <a:solidFill>
                  <a:srgbClr val="660066"/>
                </a:solidFill>
                <a:latin typeface="+mn-lt"/>
                <a:ea typeface="仿宋" panose="02010609060101010101" pitchFamily="49" charset="-122"/>
              </a:rPr>
              <a:t>、激励振幅</a:t>
            </a:r>
            <a:r>
              <a:rPr lang="en-US" altLang="zh-CN" sz="2000" i="1" dirty="0">
                <a:solidFill>
                  <a:srgbClr val="660066"/>
                </a:solidFill>
                <a:latin typeface="+mn-lt"/>
                <a:ea typeface="仿宋" panose="02010609060101010101" pitchFamily="49" charset="-122"/>
              </a:rPr>
              <a:t>V</a:t>
            </a:r>
            <a:r>
              <a:rPr lang="en-US" altLang="zh-CN" sz="2000" baseline="-25000" dirty="0">
                <a:solidFill>
                  <a:srgbClr val="660066"/>
                </a:solidFill>
                <a:latin typeface="+mn-lt"/>
                <a:ea typeface="仿宋" panose="02010609060101010101" pitchFamily="49" charset="-122"/>
              </a:rPr>
              <a:t>bm</a:t>
            </a:r>
            <a:r>
              <a:rPr lang="en-US" altLang="zh-CN" sz="2000" dirty="0">
                <a:solidFill>
                  <a:srgbClr val="660066"/>
                </a:solidFill>
                <a:latin typeface="+mn-lt"/>
                <a:ea typeface="仿宋" panose="02010609060101010101" pitchFamily="49" charset="-122"/>
              </a:rPr>
              <a:t> </a:t>
            </a:r>
            <a:r>
              <a:rPr lang="zh-CN" altLang="en-US" sz="2000" dirty="0">
                <a:solidFill>
                  <a:srgbClr val="660066"/>
                </a:solidFill>
                <a:latin typeface="+mn-lt"/>
                <a:ea typeface="仿宋" panose="02010609060101010101" pitchFamily="49" charset="-122"/>
              </a:rPr>
              <a:t>一定时，</a:t>
            </a:r>
            <a:r>
              <a:rPr lang="en-US" altLang="zh-CN" sz="2000" i="1" dirty="0">
                <a:solidFill>
                  <a:srgbClr val="0000FF"/>
                </a:solidFill>
                <a:latin typeface="+mn-lt"/>
                <a:ea typeface="仿宋" panose="02010609060101010101" pitchFamily="49" charset="-122"/>
              </a:rPr>
              <a:t>I</a:t>
            </a:r>
            <a:r>
              <a:rPr lang="en-US" altLang="zh-CN" sz="2000" baseline="-25000" dirty="0">
                <a:solidFill>
                  <a:srgbClr val="0000FF"/>
                </a:solidFill>
                <a:latin typeface="+mn-lt"/>
                <a:ea typeface="仿宋" panose="02010609060101010101" pitchFamily="49" charset="-122"/>
              </a:rPr>
              <a:t>cm0 </a:t>
            </a:r>
            <a:r>
              <a:rPr lang="en-US" altLang="zh-CN" sz="2000" dirty="0">
                <a:solidFill>
                  <a:srgbClr val="0000FF"/>
                </a:solidFill>
                <a:latin typeface="+mn-lt"/>
                <a:ea typeface="仿宋" panose="02010609060101010101" pitchFamily="49" charset="-122"/>
              </a:rPr>
              <a:t>, </a:t>
            </a:r>
            <a:r>
              <a:rPr lang="en-US" altLang="zh-CN" sz="2000" i="1" dirty="0">
                <a:solidFill>
                  <a:srgbClr val="0000FF"/>
                </a:solidFill>
                <a:latin typeface="+mn-lt"/>
                <a:ea typeface="仿宋" panose="02010609060101010101" pitchFamily="49" charset="-122"/>
              </a:rPr>
              <a:t>I</a:t>
            </a:r>
            <a:r>
              <a:rPr lang="en-US" altLang="zh-CN" sz="2000" baseline="-25000" dirty="0">
                <a:solidFill>
                  <a:srgbClr val="0000FF"/>
                </a:solidFill>
                <a:latin typeface="+mn-lt"/>
                <a:ea typeface="仿宋" panose="02010609060101010101" pitchFamily="49" charset="-122"/>
              </a:rPr>
              <a:t>cm1</a:t>
            </a:r>
            <a:r>
              <a:rPr lang="zh-CN" altLang="en-US" sz="2000" dirty="0">
                <a:solidFill>
                  <a:srgbClr val="0000FF"/>
                </a:solidFill>
                <a:latin typeface="+mn-lt"/>
                <a:ea typeface="仿宋" panose="02010609060101010101" pitchFamily="49" charset="-122"/>
              </a:rPr>
              <a:t> </a:t>
            </a:r>
            <a:r>
              <a:rPr lang="en-US" altLang="zh-CN" sz="2000" dirty="0">
                <a:solidFill>
                  <a:srgbClr val="0000FF"/>
                </a:solidFill>
                <a:latin typeface="+mn-lt"/>
                <a:ea typeface="仿宋" panose="02010609060101010101" pitchFamily="49" charset="-122"/>
              </a:rPr>
              <a:t>, </a:t>
            </a:r>
            <a:r>
              <a:rPr lang="en-US" altLang="zh-CN" sz="2000" i="1" dirty="0">
                <a:solidFill>
                  <a:srgbClr val="0000FF"/>
                </a:solidFill>
                <a:latin typeface="+mn-lt"/>
                <a:ea typeface="仿宋" panose="02010609060101010101" pitchFamily="49" charset="-122"/>
              </a:rPr>
              <a:t>V</a:t>
            </a:r>
            <a:r>
              <a:rPr lang="en-US" altLang="zh-CN" sz="2000" baseline="-25000" dirty="0">
                <a:solidFill>
                  <a:srgbClr val="0000FF"/>
                </a:solidFill>
                <a:latin typeface="+mn-lt"/>
                <a:ea typeface="仿宋" panose="02010609060101010101" pitchFamily="49" charset="-122"/>
              </a:rPr>
              <a:t>cm</a:t>
            </a:r>
            <a:r>
              <a:rPr lang="zh-CN" altLang="en-US" sz="2000" dirty="0">
                <a:solidFill>
                  <a:srgbClr val="0000FF"/>
                </a:solidFill>
                <a:latin typeface="+mn-lt"/>
                <a:ea typeface="仿宋" panose="02010609060101010101" pitchFamily="49" charset="-122"/>
              </a:rPr>
              <a:t>输出功率</a:t>
            </a:r>
            <a:r>
              <a:rPr lang="en-US" altLang="zh-CN" sz="2000" i="1" dirty="0">
                <a:solidFill>
                  <a:srgbClr val="0000FF"/>
                </a:solidFill>
                <a:latin typeface="+mn-lt"/>
                <a:ea typeface="仿宋" panose="02010609060101010101" pitchFamily="49" charset="-122"/>
              </a:rPr>
              <a:t>P</a:t>
            </a:r>
            <a:r>
              <a:rPr lang="en-US" altLang="zh-CN" sz="2000" baseline="-25000" dirty="0">
                <a:solidFill>
                  <a:srgbClr val="0000FF"/>
                </a:solidFill>
                <a:latin typeface="+mn-lt"/>
                <a:ea typeface="仿宋" panose="02010609060101010101" pitchFamily="49" charset="-122"/>
              </a:rPr>
              <a:t>o</a:t>
            </a:r>
            <a:r>
              <a:rPr lang="zh-CN" altLang="en-US" sz="2000" dirty="0">
                <a:solidFill>
                  <a:srgbClr val="0000FF"/>
                </a:solidFill>
                <a:latin typeface="+mn-lt"/>
                <a:ea typeface="仿宋" panose="02010609060101010101" pitchFamily="49" charset="-122"/>
              </a:rPr>
              <a:t>效率</a:t>
            </a:r>
            <a:r>
              <a:rPr lang="zh-CN" altLang="en-US" sz="2000" i="1" dirty="0">
                <a:solidFill>
                  <a:srgbClr val="0000FF"/>
                </a:solidFill>
                <a:latin typeface="+mn-lt"/>
                <a:ea typeface="仿宋" panose="02010609060101010101" pitchFamily="49" charset="-122"/>
                <a:sym typeface="Symbol" panose="05050102010706020507" pitchFamily="18" charset="2"/>
              </a:rPr>
              <a:t></a:t>
            </a:r>
            <a:r>
              <a:rPr lang="zh-CN" altLang="en-US" sz="2000" dirty="0">
                <a:solidFill>
                  <a:srgbClr val="660066"/>
                </a:solidFill>
                <a:latin typeface="+mn-lt"/>
                <a:ea typeface="仿宋" panose="02010609060101010101" pitchFamily="49" charset="-122"/>
              </a:rPr>
              <a:t>随着负载电阻</a:t>
            </a:r>
            <a:r>
              <a:rPr lang="en-US" altLang="zh-CN" sz="2000" i="1" dirty="0">
                <a:solidFill>
                  <a:srgbClr val="660066"/>
                </a:solidFill>
                <a:latin typeface="+mn-lt"/>
                <a:ea typeface="仿宋" panose="02010609060101010101" pitchFamily="49" charset="-122"/>
              </a:rPr>
              <a:t>R</a:t>
            </a:r>
            <a:r>
              <a:rPr lang="en-US" altLang="zh-CN" sz="2000" baseline="-25000" dirty="0">
                <a:solidFill>
                  <a:srgbClr val="660066"/>
                </a:solidFill>
                <a:latin typeface="+mn-lt"/>
                <a:ea typeface="仿宋" panose="02010609060101010101" pitchFamily="49" charset="-122"/>
              </a:rPr>
              <a:t>p</a:t>
            </a:r>
            <a:r>
              <a:rPr lang="zh-CN" altLang="en-US" sz="2000" dirty="0">
                <a:solidFill>
                  <a:srgbClr val="660066"/>
                </a:solidFill>
                <a:latin typeface="+mn-lt"/>
                <a:ea typeface="仿宋" panose="02010609060101010101" pitchFamily="49" charset="-122"/>
              </a:rPr>
              <a:t>变化，所以该特性称为</a:t>
            </a:r>
            <a:r>
              <a:rPr lang="zh-CN" altLang="en-US" sz="2000" dirty="0">
                <a:solidFill>
                  <a:srgbClr val="0000FF"/>
                </a:solidFill>
                <a:latin typeface="+mn-lt"/>
                <a:ea typeface="仿宋" panose="02010609060101010101" pitchFamily="49" charset="-122"/>
              </a:rPr>
              <a:t>高频功放的负载特性。</a:t>
            </a:r>
          </a:p>
        </p:txBody>
      </p:sp>
      <p:sp>
        <p:nvSpPr>
          <p:cNvPr id="26629" name="Text Box 7">
            <a:extLst>
              <a:ext uri="{FF2B5EF4-FFF2-40B4-BE49-F238E27FC236}">
                <a16:creationId xmlns:a16="http://schemas.microsoft.com/office/drawing/2014/main" id="{510AB7DA-59A3-4763-A57A-D2370BF9043B}"/>
              </a:ext>
            </a:extLst>
          </p:cNvPr>
          <p:cNvSpPr txBox="1">
            <a:spLocks noChangeArrowheads="1"/>
          </p:cNvSpPr>
          <p:nvPr/>
        </p:nvSpPr>
        <p:spPr bwMode="auto">
          <a:xfrm>
            <a:off x="71438" y="1641475"/>
            <a:ext cx="8964612" cy="403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10000"/>
              </a:spcBef>
              <a:buFontTx/>
              <a:buNone/>
            </a:pPr>
            <a:r>
              <a:rPr lang="zh-CN" altLang="en-US" sz="2000" dirty="0">
                <a:solidFill>
                  <a:srgbClr val="660033"/>
                </a:solidFill>
                <a:latin typeface="+mn-lt"/>
                <a:ea typeface="仿宋" panose="02010609060101010101" pitchFamily="49" charset="-122"/>
              </a:rPr>
              <a:t>工作状态根据</a:t>
            </a:r>
            <a:r>
              <a:rPr lang="en-US" altLang="zh-CN" sz="2000" i="1" dirty="0">
                <a:solidFill>
                  <a:srgbClr val="660033"/>
                </a:solidFill>
                <a:latin typeface="+mn-lt"/>
                <a:ea typeface="仿宋" panose="02010609060101010101" pitchFamily="49" charset="-122"/>
              </a:rPr>
              <a:t>v</a:t>
            </a:r>
            <a:r>
              <a:rPr lang="en-US" altLang="zh-CN" sz="2000" baseline="-25000" dirty="0">
                <a:solidFill>
                  <a:srgbClr val="660033"/>
                </a:solidFill>
                <a:latin typeface="+mn-lt"/>
                <a:ea typeface="仿宋" panose="02010609060101010101" pitchFamily="49" charset="-122"/>
              </a:rPr>
              <a:t>BE</a:t>
            </a:r>
            <a:r>
              <a:rPr lang="en-US" altLang="zh-CN" sz="2000" dirty="0">
                <a:solidFill>
                  <a:srgbClr val="660033"/>
                </a:solidFill>
                <a:latin typeface="+mn-lt"/>
                <a:ea typeface="仿宋" panose="02010609060101010101" pitchFamily="49" charset="-122"/>
              </a:rPr>
              <a:t>=</a:t>
            </a:r>
            <a:r>
              <a:rPr lang="en-US" altLang="zh-CN" sz="2000" i="1" dirty="0">
                <a:solidFill>
                  <a:srgbClr val="660033"/>
                </a:solidFill>
                <a:latin typeface="+mn-lt"/>
                <a:ea typeface="仿宋" panose="02010609060101010101" pitchFamily="49" charset="-122"/>
              </a:rPr>
              <a:t> v</a:t>
            </a:r>
            <a:r>
              <a:rPr lang="en-US" altLang="zh-CN" sz="2000" baseline="-25000" dirty="0">
                <a:solidFill>
                  <a:srgbClr val="660033"/>
                </a:solidFill>
                <a:latin typeface="+mn-lt"/>
                <a:ea typeface="仿宋" panose="02010609060101010101" pitchFamily="49" charset="-122"/>
              </a:rPr>
              <a:t>BEmax </a:t>
            </a:r>
            <a:r>
              <a:rPr lang="en-US" altLang="zh-CN" sz="2000" dirty="0">
                <a:solidFill>
                  <a:srgbClr val="660033"/>
                </a:solidFill>
                <a:latin typeface="+mn-lt"/>
                <a:ea typeface="仿宋" panose="02010609060101010101" pitchFamily="49" charset="-122"/>
              </a:rPr>
              <a:t>,  </a:t>
            </a:r>
            <a:r>
              <a:rPr lang="en-US" altLang="zh-CN" sz="2000" i="1" dirty="0">
                <a:solidFill>
                  <a:srgbClr val="660033"/>
                </a:solidFill>
                <a:latin typeface="+mn-lt"/>
                <a:ea typeface="仿宋" panose="02010609060101010101" pitchFamily="49" charset="-122"/>
              </a:rPr>
              <a:t>v</a:t>
            </a:r>
            <a:r>
              <a:rPr lang="en-US" altLang="zh-CN" sz="2000" baseline="-25000" dirty="0">
                <a:solidFill>
                  <a:srgbClr val="660033"/>
                </a:solidFill>
                <a:latin typeface="+mn-lt"/>
                <a:ea typeface="仿宋" panose="02010609060101010101" pitchFamily="49" charset="-122"/>
              </a:rPr>
              <a:t>CE</a:t>
            </a:r>
            <a:r>
              <a:rPr lang="en-US" altLang="zh-CN" sz="2000" dirty="0">
                <a:solidFill>
                  <a:srgbClr val="660033"/>
                </a:solidFill>
                <a:latin typeface="+mn-lt"/>
                <a:ea typeface="仿宋" panose="02010609060101010101" pitchFamily="49" charset="-122"/>
              </a:rPr>
              <a:t>=</a:t>
            </a:r>
            <a:r>
              <a:rPr lang="en-US" altLang="zh-CN" sz="2000" i="1" dirty="0">
                <a:solidFill>
                  <a:srgbClr val="660033"/>
                </a:solidFill>
                <a:latin typeface="+mn-lt"/>
                <a:ea typeface="仿宋" panose="02010609060101010101" pitchFamily="49" charset="-122"/>
              </a:rPr>
              <a:t>v</a:t>
            </a:r>
            <a:r>
              <a:rPr lang="en-US" altLang="zh-CN" sz="2000" baseline="-25000" dirty="0">
                <a:solidFill>
                  <a:srgbClr val="660033"/>
                </a:solidFill>
                <a:latin typeface="+mn-lt"/>
                <a:ea typeface="仿宋" panose="02010609060101010101" pitchFamily="49" charset="-122"/>
              </a:rPr>
              <a:t>CEmin</a:t>
            </a:r>
            <a:r>
              <a:rPr lang="zh-CN" altLang="en-US" sz="2000" dirty="0">
                <a:solidFill>
                  <a:srgbClr val="660033"/>
                </a:solidFill>
                <a:latin typeface="+mn-lt"/>
                <a:ea typeface="仿宋" panose="02010609060101010101" pitchFamily="49" charset="-122"/>
              </a:rPr>
              <a:t>时，动态特性上瞬时工作点的位置确定。</a:t>
            </a:r>
          </a:p>
        </p:txBody>
      </p:sp>
      <p:sp>
        <p:nvSpPr>
          <p:cNvPr id="26630" name="Text Box 8">
            <a:extLst>
              <a:ext uri="{FF2B5EF4-FFF2-40B4-BE49-F238E27FC236}">
                <a16:creationId xmlns:a16="http://schemas.microsoft.com/office/drawing/2014/main" id="{84BFC43A-EB80-48D3-B54F-139B4EFA8286}"/>
              </a:ext>
            </a:extLst>
          </p:cNvPr>
          <p:cNvSpPr txBox="1">
            <a:spLocks noChangeArrowheads="1"/>
          </p:cNvSpPr>
          <p:nvPr/>
        </p:nvSpPr>
        <p:spPr bwMode="auto">
          <a:xfrm>
            <a:off x="190500" y="3214688"/>
            <a:ext cx="457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dirty="0">
                <a:solidFill>
                  <a:srgbClr val="660033"/>
                </a:solidFill>
                <a:latin typeface="+mn-lt"/>
                <a:ea typeface="仿宋" panose="02010609060101010101" pitchFamily="49" charset="-122"/>
              </a:rPr>
              <a:t>在图</a:t>
            </a:r>
            <a:r>
              <a:rPr lang="en-US" altLang="zh-CN" sz="2000" dirty="0">
                <a:solidFill>
                  <a:srgbClr val="660033"/>
                </a:solidFill>
                <a:latin typeface="+mn-lt"/>
                <a:ea typeface="仿宋" panose="02010609060101010101" pitchFamily="49" charset="-122"/>
              </a:rPr>
              <a:t>4-10</a:t>
            </a:r>
            <a:r>
              <a:rPr lang="zh-CN" altLang="en-US" sz="2000" dirty="0">
                <a:solidFill>
                  <a:srgbClr val="660033"/>
                </a:solidFill>
                <a:latin typeface="+mn-lt"/>
                <a:ea typeface="仿宋" panose="02010609060101010101" pitchFamily="49" charset="-122"/>
              </a:rPr>
              <a:t>中，</a:t>
            </a:r>
            <a:r>
              <a:rPr lang="en-US" altLang="zh-CN" sz="2000" dirty="0">
                <a:solidFill>
                  <a:srgbClr val="660033"/>
                </a:solidFill>
                <a:latin typeface="+mn-lt"/>
                <a:ea typeface="仿宋" panose="02010609060101010101" pitchFamily="49" charset="-122"/>
              </a:rPr>
              <a:t> </a:t>
            </a:r>
            <a:r>
              <a:rPr lang="en-US" altLang="zh-CN" sz="2000" dirty="0" err="1">
                <a:solidFill>
                  <a:srgbClr val="660033"/>
                </a:solidFill>
                <a:latin typeface="+mn-lt"/>
                <a:ea typeface="仿宋" panose="02010609060101010101" pitchFamily="49" charset="-122"/>
              </a:rPr>
              <a:t>ce</a:t>
            </a:r>
            <a:r>
              <a:rPr lang="zh-CN" altLang="en-US" sz="2000" dirty="0">
                <a:solidFill>
                  <a:srgbClr val="660033"/>
                </a:solidFill>
                <a:latin typeface="+mn-lt"/>
                <a:ea typeface="仿宋" panose="02010609060101010101" pitchFamily="49" charset="-122"/>
              </a:rPr>
              <a:t>饱和压降为</a:t>
            </a:r>
            <a:r>
              <a:rPr lang="en-US" altLang="zh-CN" sz="2000" i="1" dirty="0">
                <a:solidFill>
                  <a:srgbClr val="660033"/>
                </a:solidFill>
                <a:latin typeface="+mn-lt"/>
                <a:ea typeface="仿宋" panose="02010609060101010101" pitchFamily="49" charset="-122"/>
              </a:rPr>
              <a:t>V</a:t>
            </a:r>
            <a:r>
              <a:rPr lang="en-US" altLang="zh-CN" sz="2000" baseline="-25000" dirty="0">
                <a:solidFill>
                  <a:srgbClr val="660033"/>
                </a:solidFill>
                <a:latin typeface="+mn-lt"/>
                <a:ea typeface="仿宋" panose="02010609060101010101" pitchFamily="49" charset="-122"/>
              </a:rPr>
              <a:t>ces</a:t>
            </a:r>
            <a:endParaRPr lang="zh-CN" altLang="en-US" sz="2000" dirty="0">
              <a:solidFill>
                <a:srgbClr val="660033"/>
              </a:solidFill>
              <a:latin typeface="+mn-lt"/>
              <a:ea typeface="仿宋" panose="02010609060101010101" pitchFamily="49" charset="-122"/>
            </a:endParaRPr>
          </a:p>
        </p:txBody>
      </p:sp>
      <p:sp>
        <p:nvSpPr>
          <p:cNvPr id="26631" name="Text Box 9">
            <a:extLst>
              <a:ext uri="{FF2B5EF4-FFF2-40B4-BE49-F238E27FC236}">
                <a16:creationId xmlns:a16="http://schemas.microsoft.com/office/drawing/2014/main" id="{4A995A73-3B32-4A19-8230-A22DD3CD02E7}"/>
              </a:ext>
            </a:extLst>
          </p:cNvPr>
          <p:cNvSpPr txBox="1">
            <a:spLocks noChangeArrowheads="1"/>
          </p:cNvSpPr>
          <p:nvPr/>
        </p:nvSpPr>
        <p:spPr bwMode="auto">
          <a:xfrm>
            <a:off x="120650" y="3575050"/>
            <a:ext cx="52197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solidFill>
                  <a:srgbClr val="000099"/>
                </a:solidFill>
                <a:latin typeface="+mn-lt"/>
                <a:ea typeface="仿宋" panose="02010609060101010101" pitchFamily="49" charset="-122"/>
              </a:rPr>
              <a:t>当</a:t>
            </a:r>
            <a:r>
              <a:rPr lang="en-US" altLang="zh-CN" sz="2000" i="1" dirty="0">
                <a:solidFill>
                  <a:srgbClr val="000099"/>
                </a:solidFill>
                <a:latin typeface="+mn-lt"/>
                <a:ea typeface="仿宋" panose="02010609060101010101" pitchFamily="49" charset="-122"/>
              </a:rPr>
              <a:t>v</a:t>
            </a:r>
            <a:r>
              <a:rPr lang="en-US" altLang="zh-CN" sz="2000" baseline="-25000" dirty="0">
                <a:solidFill>
                  <a:srgbClr val="000099"/>
                </a:solidFill>
                <a:latin typeface="+mn-lt"/>
                <a:ea typeface="仿宋" panose="02010609060101010101" pitchFamily="49" charset="-122"/>
              </a:rPr>
              <a:t>CE</a:t>
            </a:r>
            <a:r>
              <a:rPr lang="en-US" altLang="zh-CN" sz="2000" dirty="0">
                <a:solidFill>
                  <a:srgbClr val="000099"/>
                </a:solidFill>
                <a:latin typeface="+mn-lt"/>
                <a:ea typeface="仿宋" panose="02010609060101010101" pitchFamily="49" charset="-122"/>
              </a:rPr>
              <a:t>=</a:t>
            </a:r>
            <a:r>
              <a:rPr lang="en-US" altLang="zh-CN" sz="2000" i="1" dirty="0">
                <a:solidFill>
                  <a:srgbClr val="000099"/>
                </a:solidFill>
                <a:latin typeface="+mn-lt"/>
                <a:ea typeface="仿宋" panose="02010609060101010101" pitchFamily="49" charset="-122"/>
              </a:rPr>
              <a:t>V</a:t>
            </a:r>
            <a:r>
              <a:rPr lang="en-US" altLang="zh-CN" sz="2000" baseline="-25000" dirty="0">
                <a:solidFill>
                  <a:srgbClr val="000099"/>
                </a:solidFill>
                <a:latin typeface="+mn-lt"/>
                <a:ea typeface="仿宋" panose="02010609060101010101" pitchFamily="49" charset="-122"/>
              </a:rPr>
              <a:t>cc</a:t>
            </a:r>
            <a:r>
              <a:rPr lang="en-US" altLang="zh-CN" sz="2000" dirty="0">
                <a:solidFill>
                  <a:srgbClr val="000099"/>
                </a:solidFill>
                <a:latin typeface="+mn-lt"/>
                <a:ea typeface="仿宋" panose="02010609060101010101" pitchFamily="49" charset="-122"/>
                <a:sym typeface="Symbol" panose="05050102010706020507" pitchFamily="18" charset="2"/>
              </a:rPr>
              <a:t></a:t>
            </a:r>
            <a:r>
              <a:rPr lang="en-US" altLang="zh-CN" sz="2000" i="1" dirty="0">
                <a:solidFill>
                  <a:srgbClr val="000099"/>
                </a:solidFill>
                <a:latin typeface="+mn-lt"/>
                <a:ea typeface="仿宋" panose="02010609060101010101" pitchFamily="49" charset="-122"/>
              </a:rPr>
              <a:t> V</a:t>
            </a:r>
            <a:r>
              <a:rPr lang="en-US" altLang="zh-CN" sz="2000" baseline="-25000" dirty="0">
                <a:solidFill>
                  <a:srgbClr val="000099"/>
                </a:solidFill>
                <a:latin typeface="+mn-lt"/>
                <a:ea typeface="仿宋" panose="02010609060101010101" pitchFamily="49" charset="-122"/>
              </a:rPr>
              <a:t>cm</a:t>
            </a:r>
            <a:r>
              <a:rPr lang="zh-CN" altLang="en-US" sz="2000" dirty="0">
                <a:solidFill>
                  <a:srgbClr val="000099"/>
                </a:solidFill>
                <a:latin typeface="+mn-lt"/>
                <a:ea typeface="仿宋" panose="02010609060101010101" pitchFamily="49" charset="-122"/>
                <a:sym typeface="Symbol" panose="05050102010706020507" pitchFamily="18" charset="2"/>
              </a:rPr>
              <a:t>  </a:t>
            </a:r>
            <a:r>
              <a:rPr lang="en-US" altLang="zh-CN" sz="2000" dirty="0">
                <a:solidFill>
                  <a:srgbClr val="000099"/>
                </a:solidFill>
                <a:latin typeface="+mn-lt"/>
                <a:ea typeface="仿宋" panose="02010609060101010101" pitchFamily="49" charset="-122"/>
              </a:rPr>
              <a:t>&gt; </a:t>
            </a:r>
            <a:r>
              <a:rPr lang="en-US" altLang="zh-CN" sz="2000" i="1" dirty="0">
                <a:solidFill>
                  <a:srgbClr val="000099"/>
                </a:solidFill>
                <a:latin typeface="+mn-lt"/>
                <a:ea typeface="仿宋" panose="02010609060101010101" pitchFamily="49" charset="-122"/>
              </a:rPr>
              <a:t>V</a:t>
            </a:r>
            <a:r>
              <a:rPr lang="en-US" altLang="zh-CN" sz="2000" baseline="-25000" dirty="0">
                <a:solidFill>
                  <a:srgbClr val="000099"/>
                </a:solidFill>
                <a:latin typeface="+mn-lt"/>
                <a:ea typeface="仿宋" panose="02010609060101010101" pitchFamily="49" charset="-122"/>
              </a:rPr>
              <a:t>ces</a:t>
            </a:r>
            <a:r>
              <a:rPr lang="zh-CN" altLang="en-US" sz="2000" dirty="0">
                <a:solidFill>
                  <a:srgbClr val="000099"/>
                </a:solidFill>
                <a:latin typeface="+mn-lt"/>
                <a:ea typeface="仿宋" panose="02010609060101010101" pitchFamily="49" charset="-122"/>
              </a:rPr>
              <a:t>则为</a:t>
            </a:r>
            <a:r>
              <a:rPr lang="en-US" altLang="zh-CN" sz="2000" dirty="0">
                <a:solidFill>
                  <a:srgbClr val="000099"/>
                </a:solidFill>
                <a:latin typeface="+mn-lt"/>
                <a:ea typeface="仿宋" panose="02010609060101010101" pitchFamily="49" charset="-122"/>
              </a:rPr>
              <a:t>----</a:t>
            </a:r>
            <a:r>
              <a:rPr lang="zh-CN" altLang="en-US" sz="2000" dirty="0">
                <a:solidFill>
                  <a:srgbClr val="000099"/>
                </a:solidFill>
                <a:latin typeface="+mn-lt"/>
                <a:ea typeface="仿宋" panose="02010609060101010101" pitchFamily="49" charset="-122"/>
              </a:rPr>
              <a:t>欠压状态</a:t>
            </a:r>
            <a:endParaRPr lang="en-US" altLang="zh-CN" sz="2000" b="0" dirty="0">
              <a:solidFill>
                <a:srgbClr val="000099"/>
              </a:solidFill>
              <a:latin typeface="+mn-lt"/>
              <a:ea typeface="仿宋" panose="02010609060101010101" pitchFamily="49" charset="-122"/>
            </a:endParaRPr>
          </a:p>
        </p:txBody>
      </p:sp>
      <p:sp>
        <p:nvSpPr>
          <p:cNvPr id="26632" name="Text Box 9">
            <a:extLst>
              <a:ext uri="{FF2B5EF4-FFF2-40B4-BE49-F238E27FC236}">
                <a16:creationId xmlns:a16="http://schemas.microsoft.com/office/drawing/2014/main" id="{E31B30FC-D4B1-4D85-AC7C-C280C26C1ADB}"/>
              </a:ext>
            </a:extLst>
          </p:cNvPr>
          <p:cNvSpPr txBox="1">
            <a:spLocks noChangeArrowheads="1"/>
          </p:cNvSpPr>
          <p:nvPr/>
        </p:nvSpPr>
        <p:spPr bwMode="auto">
          <a:xfrm>
            <a:off x="109538" y="3954463"/>
            <a:ext cx="51101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solidFill>
                  <a:srgbClr val="000099"/>
                </a:solidFill>
                <a:latin typeface="+mn-lt"/>
                <a:ea typeface="仿宋" panose="02010609060101010101" pitchFamily="49" charset="-122"/>
              </a:rPr>
              <a:t>当</a:t>
            </a:r>
            <a:r>
              <a:rPr lang="en-US" altLang="zh-CN" sz="2000" i="1" dirty="0">
                <a:solidFill>
                  <a:srgbClr val="000099"/>
                </a:solidFill>
                <a:latin typeface="+mn-lt"/>
                <a:ea typeface="仿宋" panose="02010609060101010101" pitchFamily="49" charset="-122"/>
              </a:rPr>
              <a:t>v</a:t>
            </a:r>
            <a:r>
              <a:rPr lang="en-US" altLang="zh-CN" sz="2000" baseline="-25000" dirty="0">
                <a:solidFill>
                  <a:srgbClr val="000099"/>
                </a:solidFill>
                <a:latin typeface="+mn-lt"/>
                <a:ea typeface="仿宋" panose="02010609060101010101" pitchFamily="49" charset="-122"/>
              </a:rPr>
              <a:t>CE </a:t>
            </a:r>
            <a:r>
              <a:rPr lang="en-US" altLang="zh-CN" sz="2000" dirty="0">
                <a:solidFill>
                  <a:srgbClr val="000099"/>
                </a:solidFill>
                <a:latin typeface="+mn-lt"/>
                <a:ea typeface="仿宋" panose="02010609060101010101" pitchFamily="49" charset="-122"/>
              </a:rPr>
              <a:t>=</a:t>
            </a:r>
            <a:r>
              <a:rPr lang="en-US" altLang="zh-CN" sz="2000" i="1" dirty="0">
                <a:solidFill>
                  <a:srgbClr val="000099"/>
                </a:solidFill>
                <a:latin typeface="+mn-lt"/>
                <a:ea typeface="仿宋" panose="02010609060101010101" pitchFamily="49" charset="-122"/>
              </a:rPr>
              <a:t>V</a:t>
            </a:r>
            <a:r>
              <a:rPr lang="en-US" altLang="zh-CN" sz="2000" baseline="-25000" dirty="0">
                <a:solidFill>
                  <a:srgbClr val="000099"/>
                </a:solidFill>
                <a:latin typeface="+mn-lt"/>
                <a:ea typeface="仿宋" panose="02010609060101010101" pitchFamily="49" charset="-122"/>
              </a:rPr>
              <a:t>cc</a:t>
            </a:r>
            <a:r>
              <a:rPr lang="en-US" altLang="zh-CN" sz="2000" dirty="0">
                <a:solidFill>
                  <a:srgbClr val="000099"/>
                </a:solidFill>
                <a:latin typeface="+mn-lt"/>
                <a:ea typeface="仿宋" panose="02010609060101010101" pitchFamily="49" charset="-122"/>
                <a:sym typeface="Symbol" panose="05050102010706020507" pitchFamily="18" charset="2"/>
              </a:rPr>
              <a:t></a:t>
            </a:r>
            <a:r>
              <a:rPr lang="en-US" altLang="zh-CN" sz="2000" i="1" dirty="0">
                <a:solidFill>
                  <a:srgbClr val="000099"/>
                </a:solidFill>
                <a:latin typeface="+mn-lt"/>
                <a:ea typeface="仿宋" panose="02010609060101010101" pitchFamily="49" charset="-122"/>
              </a:rPr>
              <a:t> V</a:t>
            </a:r>
            <a:r>
              <a:rPr lang="en-US" altLang="zh-CN" sz="2000" baseline="-25000" dirty="0">
                <a:solidFill>
                  <a:srgbClr val="000099"/>
                </a:solidFill>
                <a:latin typeface="+mn-lt"/>
                <a:ea typeface="仿宋" panose="02010609060101010101" pitchFamily="49" charset="-122"/>
              </a:rPr>
              <a:t>cm</a:t>
            </a:r>
            <a:r>
              <a:rPr lang="zh-CN" altLang="en-US" sz="2000" dirty="0">
                <a:solidFill>
                  <a:srgbClr val="000099"/>
                </a:solidFill>
                <a:latin typeface="+mn-lt"/>
                <a:ea typeface="仿宋" panose="02010609060101010101" pitchFamily="49" charset="-122"/>
                <a:sym typeface="Symbol" panose="05050102010706020507" pitchFamily="18" charset="2"/>
              </a:rPr>
              <a:t>  </a:t>
            </a:r>
            <a:r>
              <a:rPr lang="en-US" altLang="zh-CN" sz="2000" dirty="0">
                <a:solidFill>
                  <a:srgbClr val="000099"/>
                </a:solidFill>
                <a:latin typeface="+mn-lt"/>
                <a:ea typeface="仿宋" panose="02010609060101010101" pitchFamily="49" charset="-122"/>
              </a:rPr>
              <a:t>&lt; </a:t>
            </a:r>
            <a:r>
              <a:rPr lang="en-US" altLang="zh-CN" sz="2000" i="1" dirty="0">
                <a:solidFill>
                  <a:srgbClr val="000099"/>
                </a:solidFill>
                <a:latin typeface="+mn-lt"/>
                <a:ea typeface="仿宋" panose="02010609060101010101" pitchFamily="49" charset="-122"/>
              </a:rPr>
              <a:t>V</a:t>
            </a:r>
            <a:r>
              <a:rPr lang="en-US" altLang="zh-CN" sz="2000" baseline="-25000" dirty="0">
                <a:solidFill>
                  <a:srgbClr val="000099"/>
                </a:solidFill>
                <a:latin typeface="+mn-lt"/>
                <a:ea typeface="仿宋" panose="02010609060101010101" pitchFamily="49" charset="-122"/>
              </a:rPr>
              <a:t>ces</a:t>
            </a:r>
            <a:r>
              <a:rPr lang="zh-CN" altLang="en-US" sz="2000" dirty="0">
                <a:solidFill>
                  <a:srgbClr val="000099"/>
                </a:solidFill>
                <a:latin typeface="+mn-lt"/>
                <a:ea typeface="仿宋" panose="02010609060101010101" pitchFamily="49" charset="-122"/>
              </a:rPr>
              <a:t>则为</a:t>
            </a:r>
            <a:r>
              <a:rPr lang="en-US" altLang="zh-CN" sz="2000" dirty="0">
                <a:solidFill>
                  <a:srgbClr val="000099"/>
                </a:solidFill>
                <a:latin typeface="+mn-lt"/>
                <a:ea typeface="仿宋" panose="02010609060101010101" pitchFamily="49" charset="-122"/>
              </a:rPr>
              <a:t>----</a:t>
            </a:r>
            <a:r>
              <a:rPr lang="zh-CN" altLang="en-US" sz="2000" dirty="0">
                <a:solidFill>
                  <a:srgbClr val="000099"/>
                </a:solidFill>
                <a:latin typeface="+mn-lt"/>
                <a:ea typeface="仿宋" panose="02010609060101010101" pitchFamily="49" charset="-122"/>
              </a:rPr>
              <a:t>过压状态</a:t>
            </a:r>
            <a:endParaRPr lang="en-US" altLang="zh-CN" sz="2000" b="0" dirty="0">
              <a:solidFill>
                <a:srgbClr val="000099"/>
              </a:solidFill>
              <a:latin typeface="+mn-lt"/>
              <a:ea typeface="仿宋" panose="02010609060101010101" pitchFamily="49" charset="-122"/>
            </a:endParaRPr>
          </a:p>
        </p:txBody>
      </p:sp>
      <p:sp>
        <p:nvSpPr>
          <p:cNvPr id="26633" name="Text Box 9">
            <a:extLst>
              <a:ext uri="{FF2B5EF4-FFF2-40B4-BE49-F238E27FC236}">
                <a16:creationId xmlns:a16="http://schemas.microsoft.com/office/drawing/2014/main" id="{2BCD3258-E721-4E48-84A3-65C3C1E4FED1}"/>
              </a:ext>
            </a:extLst>
          </p:cNvPr>
          <p:cNvSpPr txBox="1">
            <a:spLocks noChangeArrowheads="1"/>
          </p:cNvSpPr>
          <p:nvPr/>
        </p:nvSpPr>
        <p:spPr bwMode="auto">
          <a:xfrm>
            <a:off x="147638" y="4351338"/>
            <a:ext cx="50720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solidFill>
                  <a:srgbClr val="000099"/>
                </a:solidFill>
                <a:latin typeface="+mn-lt"/>
                <a:ea typeface="仿宋" panose="02010609060101010101" pitchFamily="49" charset="-122"/>
              </a:rPr>
              <a:t>当</a:t>
            </a:r>
            <a:r>
              <a:rPr lang="en-US" altLang="zh-CN" sz="2000" i="1" dirty="0">
                <a:solidFill>
                  <a:srgbClr val="000099"/>
                </a:solidFill>
                <a:latin typeface="+mn-lt"/>
                <a:ea typeface="仿宋" panose="02010609060101010101" pitchFamily="49" charset="-122"/>
              </a:rPr>
              <a:t>v</a:t>
            </a:r>
            <a:r>
              <a:rPr lang="en-US" altLang="zh-CN" sz="2000" baseline="-25000" dirty="0">
                <a:solidFill>
                  <a:srgbClr val="000099"/>
                </a:solidFill>
                <a:latin typeface="+mn-lt"/>
                <a:ea typeface="仿宋" panose="02010609060101010101" pitchFamily="49" charset="-122"/>
              </a:rPr>
              <a:t>CE </a:t>
            </a:r>
            <a:r>
              <a:rPr lang="en-US" altLang="zh-CN" sz="2000" dirty="0">
                <a:solidFill>
                  <a:srgbClr val="000099"/>
                </a:solidFill>
                <a:latin typeface="+mn-lt"/>
                <a:ea typeface="仿宋" panose="02010609060101010101" pitchFamily="49" charset="-122"/>
              </a:rPr>
              <a:t>=</a:t>
            </a:r>
            <a:r>
              <a:rPr lang="en-US" altLang="zh-CN" sz="2000" i="1" dirty="0">
                <a:solidFill>
                  <a:srgbClr val="000099"/>
                </a:solidFill>
                <a:latin typeface="+mn-lt"/>
                <a:ea typeface="仿宋" panose="02010609060101010101" pitchFamily="49" charset="-122"/>
              </a:rPr>
              <a:t>V</a:t>
            </a:r>
            <a:r>
              <a:rPr lang="en-US" altLang="zh-CN" sz="2000" baseline="-25000" dirty="0">
                <a:solidFill>
                  <a:srgbClr val="000099"/>
                </a:solidFill>
                <a:latin typeface="+mn-lt"/>
                <a:ea typeface="仿宋" panose="02010609060101010101" pitchFamily="49" charset="-122"/>
              </a:rPr>
              <a:t>cc</a:t>
            </a:r>
            <a:r>
              <a:rPr lang="en-US" altLang="zh-CN" sz="2000" dirty="0">
                <a:solidFill>
                  <a:srgbClr val="000099"/>
                </a:solidFill>
                <a:latin typeface="+mn-lt"/>
                <a:ea typeface="仿宋" panose="02010609060101010101" pitchFamily="49" charset="-122"/>
                <a:sym typeface="Symbol" panose="05050102010706020507" pitchFamily="18" charset="2"/>
              </a:rPr>
              <a:t></a:t>
            </a:r>
            <a:r>
              <a:rPr lang="en-US" altLang="zh-CN" sz="2000" i="1" dirty="0">
                <a:solidFill>
                  <a:srgbClr val="000099"/>
                </a:solidFill>
                <a:latin typeface="+mn-lt"/>
                <a:ea typeface="仿宋" panose="02010609060101010101" pitchFamily="49" charset="-122"/>
              </a:rPr>
              <a:t> V</a:t>
            </a:r>
            <a:r>
              <a:rPr lang="en-US" altLang="zh-CN" sz="2000" baseline="-25000" dirty="0">
                <a:solidFill>
                  <a:srgbClr val="000099"/>
                </a:solidFill>
                <a:latin typeface="+mn-lt"/>
                <a:ea typeface="仿宋" panose="02010609060101010101" pitchFamily="49" charset="-122"/>
              </a:rPr>
              <a:t>cm  </a:t>
            </a:r>
            <a:r>
              <a:rPr lang="en-US" altLang="zh-CN" sz="2000" dirty="0">
                <a:solidFill>
                  <a:srgbClr val="000099"/>
                </a:solidFill>
                <a:latin typeface="+mn-lt"/>
                <a:ea typeface="仿宋" panose="02010609060101010101" pitchFamily="49" charset="-122"/>
              </a:rPr>
              <a:t>= </a:t>
            </a:r>
            <a:r>
              <a:rPr lang="en-US" altLang="zh-CN" sz="2000" i="1" dirty="0">
                <a:solidFill>
                  <a:srgbClr val="000099"/>
                </a:solidFill>
                <a:latin typeface="+mn-lt"/>
                <a:ea typeface="仿宋" panose="02010609060101010101" pitchFamily="49" charset="-122"/>
              </a:rPr>
              <a:t>V</a:t>
            </a:r>
            <a:r>
              <a:rPr lang="en-US" altLang="zh-CN" sz="2000" baseline="-25000" dirty="0">
                <a:solidFill>
                  <a:srgbClr val="000099"/>
                </a:solidFill>
                <a:latin typeface="+mn-lt"/>
                <a:ea typeface="仿宋" panose="02010609060101010101" pitchFamily="49" charset="-122"/>
              </a:rPr>
              <a:t>ces    </a:t>
            </a:r>
            <a:r>
              <a:rPr lang="zh-CN" altLang="en-US" sz="2000" dirty="0">
                <a:solidFill>
                  <a:srgbClr val="000099"/>
                </a:solidFill>
                <a:latin typeface="+mn-lt"/>
                <a:ea typeface="仿宋" panose="02010609060101010101" pitchFamily="49" charset="-122"/>
              </a:rPr>
              <a:t>则为</a:t>
            </a:r>
            <a:r>
              <a:rPr lang="en-US" altLang="zh-CN" sz="2000" dirty="0">
                <a:solidFill>
                  <a:srgbClr val="000099"/>
                </a:solidFill>
                <a:latin typeface="+mn-lt"/>
                <a:ea typeface="仿宋" panose="02010609060101010101" pitchFamily="49" charset="-122"/>
              </a:rPr>
              <a:t>----</a:t>
            </a:r>
            <a:r>
              <a:rPr lang="zh-CN" altLang="en-US" sz="2000" dirty="0">
                <a:solidFill>
                  <a:srgbClr val="000099"/>
                </a:solidFill>
                <a:latin typeface="+mn-lt"/>
                <a:ea typeface="仿宋" panose="02010609060101010101" pitchFamily="49" charset="-122"/>
              </a:rPr>
              <a:t>临界状态</a:t>
            </a:r>
            <a:endParaRPr lang="en-US" altLang="zh-CN" sz="2000" b="0" dirty="0">
              <a:solidFill>
                <a:srgbClr val="000099"/>
              </a:solidFill>
              <a:latin typeface="+mn-lt"/>
              <a:ea typeface="仿宋" panose="02010609060101010101" pitchFamily="49" charset="-122"/>
            </a:endParaRPr>
          </a:p>
        </p:txBody>
      </p:sp>
      <p:sp>
        <p:nvSpPr>
          <p:cNvPr id="4" name="对话气泡: 矩形 3">
            <a:extLst>
              <a:ext uri="{FF2B5EF4-FFF2-40B4-BE49-F238E27FC236}">
                <a16:creationId xmlns:a16="http://schemas.microsoft.com/office/drawing/2014/main" id="{2B9CCE84-ACAA-49A7-B944-9B00CA0431A8}"/>
              </a:ext>
            </a:extLst>
          </p:cNvPr>
          <p:cNvSpPr/>
          <p:nvPr/>
        </p:nvSpPr>
        <p:spPr bwMode="auto">
          <a:xfrm>
            <a:off x="3995936" y="4884738"/>
            <a:ext cx="2592288" cy="400050"/>
          </a:xfrm>
          <a:prstGeom prst="wedgeRectCallout">
            <a:avLst>
              <a:gd name="adj1" fmla="val 70328"/>
              <a:gd name="adj2" fmla="val -307930"/>
            </a:avLst>
          </a:prstGeom>
          <a:noFill/>
          <a:ln w="9525" cap="flat" cmpd="sng" algn="ctr">
            <a:solidFill>
              <a:srgbClr val="FF0000"/>
            </a:solidFill>
            <a:prstDash val="solid"/>
            <a:round/>
            <a:headEnd type="none" w="med" len="med"/>
            <a:tailEnd type="none" w="med" len="med"/>
          </a:ln>
          <a:effectLst/>
        </p:spPr>
        <p:txBody>
          <a:bodyPr/>
          <a:lstStyle/>
          <a:p>
            <a:pPr eaLnBrk="1" hangingPunct="1">
              <a:spcBef>
                <a:spcPct val="20000"/>
              </a:spcBef>
              <a:defRPr/>
            </a:pPr>
            <a:r>
              <a:rPr lang="en-US" altLang="zh-CN" sz="2400" dirty="0" err="1">
                <a:solidFill>
                  <a:srgbClr val="FF0000"/>
                </a:solidFill>
                <a:latin typeface="+mn-lt"/>
                <a:ea typeface="仿宋" panose="02010609060101010101" pitchFamily="49" charset="-122"/>
              </a:rPr>
              <a:t>ce</a:t>
            </a:r>
            <a:r>
              <a:rPr lang="zh-CN" altLang="en-US" sz="2400" dirty="0">
                <a:solidFill>
                  <a:srgbClr val="FF0000"/>
                </a:solidFill>
                <a:latin typeface="+mn-lt"/>
                <a:ea typeface="仿宋" panose="02010609060101010101" pitchFamily="49" charset="-122"/>
              </a:rPr>
              <a:t>的饱和压降</a:t>
            </a:r>
            <a:r>
              <a:rPr lang="en-US" altLang="zh-CN" sz="2400" i="1" dirty="0">
                <a:solidFill>
                  <a:srgbClr val="FF0000"/>
                </a:solidFill>
                <a:latin typeface="+mn-lt"/>
                <a:ea typeface="仿宋" panose="02010609060101010101" pitchFamily="49" charset="-122"/>
              </a:rPr>
              <a:t>V</a:t>
            </a:r>
            <a:r>
              <a:rPr lang="en-US" altLang="zh-CN" sz="2400" baseline="-25000" dirty="0">
                <a:solidFill>
                  <a:srgbClr val="FF0000"/>
                </a:solidFill>
                <a:latin typeface="+mn-lt"/>
                <a:ea typeface="仿宋" panose="02010609060101010101" pitchFamily="49" charset="-122"/>
              </a:rPr>
              <a:t>ces</a:t>
            </a:r>
            <a:endParaRPr lang="zh-CN" altLang="en-US" sz="2400" baseline="-25000" dirty="0">
              <a:solidFill>
                <a:srgbClr val="FF0000"/>
              </a:solidFill>
              <a:latin typeface="+mn-lt"/>
              <a:ea typeface="仿宋" panose="02010609060101010101" pitchFamily="49" charset="-122"/>
            </a:endParaRPr>
          </a:p>
        </p:txBody>
      </p:sp>
      <p:sp>
        <p:nvSpPr>
          <p:cNvPr id="26636" name="椭圆 4">
            <a:extLst>
              <a:ext uri="{FF2B5EF4-FFF2-40B4-BE49-F238E27FC236}">
                <a16:creationId xmlns:a16="http://schemas.microsoft.com/office/drawing/2014/main" id="{5D796DF5-A308-401B-8A73-74C526266B04}"/>
              </a:ext>
            </a:extLst>
          </p:cNvPr>
          <p:cNvSpPr>
            <a:spLocks noChangeArrowheads="1"/>
          </p:cNvSpPr>
          <p:nvPr/>
        </p:nvSpPr>
        <p:spPr bwMode="auto">
          <a:xfrm>
            <a:off x="7124700" y="3790950"/>
            <a:ext cx="71438" cy="71438"/>
          </a:xfrm>
          <a:prstGeom prst="ellipse">
            <a:avLst/>
          </a:prstGeom>
          <a:solidFill>
            <a:srgbClr val="FF00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800">
              <a:solidFill>
                <a:srgbClr val="336600"/>
              </a:solidFill>
              <a:latin typeface="+mn-lt"/>
              <a:ea typeface="仿宋" panose="02010609060101010101" pitchFamily="49" charset="-122"/>
            </a:endParaRPr>
          </a:p>
        </p:txBody>
      </p:sp>
      <p:sp>
        <p:nvSpPr>
          <p:cNvPr id="14" name="Rectangle 2">
            <a:extLst>
              <a:ext uri="{FF2B5EF4-FFF2-40B4-BE49-F238E27FC236}">
                <a16:creationId xmlns:a16="http://schemas.microsoft.com/office/drawing/2014/main" id="{53D9F41F-977F-41B2-B851-FE787F904CEA}"/>
              </a:ext>
            </a:extLst>
          </p:cNvPr>
          <p:cNvSpPr>
            <a:spLocks noChangeArrowheads="1"/>
          </p:cNvSpPr>
          <p:nvPr/>
        </p:nvSpPr>
        <p:spPr bwMode="auto">
          <a:xfrm>
            <a:off x="6814817" y="2157315"/>
            <a:ext cx="2149671"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lvl="1" eaLnBrk="1" hangingPunct="1">
              <a:spcBef>
                <a:spcPct val="0"/>
              </a:spcBef>
              <a:buFontTx/>
              <a:buNone/>
            </a:pPr>
            <a:r>
              <a:rPr lang="en-US" altLang="zh-CN" sz="2400" b="1" dirty="0">
                <a:solidFill>
                  <a:srgbClr val="00B050"/>
                </a:solidFill>
                <a:latin typeface="+mn-lt"/>
                <a:ea typeface="仿宋" panose="02010609060101010101" pitchFamily="49" charset="-122"/>
              </a:rPr>
              <a:t>P89 </a:t>
            </a:r>
            <a:r>
              <a:rPr lang="en-US" altLang="zh-CN" sz="2400" dirty="0">
                <a:solidFill>
                  <a:srgbClr val="FF0000"/>
                </a:solidFill>
                <a:latin typeface="+mn-lt"/>
                <a:ea typeface="仿宋" panose="02010609060101010101" pitchFamily="49" charset="-122"/>
              </a:rPr>
              <a:t>P91    </a:t>
            </a:r>
            <a:r>
              <a:rPr lang="en-US" altLang="zh-CN" sz="2400" dirty="0">
                <a:solidFill>
                  <a:schemeClr val="accent2"/>
                </a:solidFill>
                <a:latin typeface="+mn-lt"/>
                <a:ea typeface="仿宋" panose="02010609060101010101" pitchFamily="49" charset="-122"/>
              </a:rPr>
              <a:t>P97</a:t>
            </a:r>
            <a:endParaRPr lang="zh-CN" altLang="en-US" sz="2400" dirty="0">
              <a:solidFill>
                <a:schemeClr val="accent2"/>
              </a:solidFill>
              <a:latin typeface="+mn-lt"/>
              <a:ea typeface="仿宋" panose="02010609060101010101" pitchFamily="49" charset="-122"/>
            </a:endParaRPr>
          </a:p>
        </p:txBody>
      </p:sp>
      <p:sp>
        <p:nvSpPr>
          <p:cNvPr id="15" name="Rectangle 2">
            <a:extLst>
              <a:ext uri="{FF2B5EF4-FFF2-40B4-BE49-F238E27FC236}">
                <a16:creationId xmlns:a16="http://schemas.microsoft.com/office/drawing/2014/main" id="{8A358B75-8C85-4DDA-AF95-098116389F19}"/>
              </a:ext>
            </a:extLst>
          </p:cNvPr>
          <p:cNvSpPr>
            <a:spLocks noChangeArrowheads="1"/>
          </p:cNvSpPr>
          <p:nvPr/>
        </p:nvSpPr>
        <p:spPr bwMode="auto">
          <a:xfrm>
            <a:off x="5977832" y="5982365"/>
            <a:ext cx="576062" cy="226039"/>
          </a:xfrm>
          <a:prstGeom prst="rect">
            <a:avLst/>
          </a:prstGeom>
          <a:solidFill>
            <a:schemeClr val="bg1"/>
          </a:solidFill>
          <a:ln>
            <a:noFill/>
          </a:ln>
        </p:spPr>
        <p:txBody>
          <a:bodyPr lIns="0" tIns="0" rIns="0" bIns="0" anchor="ct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lvl="1" eaLnBrk="1" hangingPunct="1">
              <a:spcBef>
                <a:spcPct val="0"/>
              </a:spcBef>
              <a:buFontTx/>
              <a:buNone/>
            </a:pPr>
            <a:r>
              <a:rPr lang="zh-CN" altLang="en-US" sz="1200" dirty="0">
                <a:latin typeface="+mn-lt"/>
                <a:ea typeface="仿宋" panose="02010609060101010101" pitchFamily="49" charset="-122"/>
              </a:rPr>
              <a:t>图 </a:t>
            </a:r>
            <a:r>
              <a:rPr lang="en-US" altLang="zh-CN" sz="1200" dirty="0">
                <a:latin typeface="+mn-lt"/>
                <a:ea typeface="仿宋" panose="02010609060101010101" pitchFamily="49" charset="-122"/>
              </a:rPr>
              <a:t>4-11</a:t>
            </a:r>
            <a:endParaRPr lang="zh-CN" altLang="en-US" sz="1200" dirty="0">
              <a:latin typeface="+mn-lt"/>
              <a:ea typeface="仿宋" panose="02010609060101010101" pitchFamily="49" charset="-122"/>
            </a:endParaRPr>
          </a:p>
        </p:txBody>
      </p:sp>
      <p:sp>
        <p:nvSpPr>
          <p:cNvPr id="16" name="矩形 15">
            <a:extLst>
              <a:ext uri="{FF2B5EF4-FFF2-40B4-BE49-F238E27FC236}">
                <a16:creationId xmlns:a16="http://schemas.microsoft.com/office/drawing/2014/main" id="{9BD97672-5FE9-4159-8274-EC36B478EFA8}"/>
              </a:ext>
            </a:extLst>
          </p:cNvPr>
          <p:cNvSpPr/>
          <p:nvPr/>
        </p:nvSpPr>
        <p:spPr>
          <a:xfrm>
            <a:off x="7170192" y="3659530"/>
            <a:ext cx="205184" cy="161583"/>
          </a:xfrm>
          <a:prstGeom prst="rect">
            <a:avLst/>
          </a:prstGeom>
        </p:spPr>
        <p:txBody>
          <a:bodyPr wrap="none" lIns="0" tIns="0" rIns="0" bIns="0">
            <a:spAutoFit/>
          </a:bodyPr>
          <a:lstStyle/>
          <a:p>
            <a:r>
              <a:rPr lang="en-US" altLang="zh-CN" sz="1050" i="1" dirty="0">
                <a:solidFill>
                  <a:schemeClr val="tx1"/>
                </a:solidFill>
                <a:latin typeface="+mn-lt"/>
                <a:ea typeface="仿宋" panose="02010609060101010101" pitchFamily="49" charset="-122"/>
                <a:sym typeface="Symbol"/>
              </a:rPr>
              <a:t>V</a:t>
            </a:r>
            <a:r>
              <a:rPr lang="en-US" altLang="zh-CN" sz="1050" baseline="-25000" dirty="0">
                <a:solidFill>
                  <a:schemeClr val="tx1"/>
                </a:solidFill>
                <a:latin typeface="+mn-lt"/>
                <a:ea typeface="仿宋" panose="02010609060101010101" pitchFamily="49" charset="-122"/>
                <a:sym typeface="Symbol"/>
              </a:rPr>
              <a:t>ces</a:t>
            </a:r>
            <a:endParaRPr lang="zh-CN" altLang="en-US" sz="1050" dirty="0">
              <a:solidFill>
                <a:schemeClr val="tx1"/>
              </a:solidFill>
              <a:latin typeface="+mn-lt"/>
              <a:ea typeface="仿宋" panose="02010609060101010101" pitchFamily="49"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663BB9F-95EB-4C65-A930-693DBE125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2553" y="197406"/>
            <a:ext cx="4167174" cy="3931682"/>
          </a:xfrm>
          <a:prstGeom prst="rect">
            <a:avLst/>
          </a:prstGeom>
        </p:spPr>
      </p:pic>
      <p:sp>
        <p:nvSpPr>
          <p:cNvPr id="28675" name="Rectangle 2">
            <a:extLst>
              <a:ext uri="{FF2B5EF4-FFF2-40B4-BE49-F238E27FC236}">
                <a16:creationId xmlns:a16="http://schemas.microsoft.com/office/drawing/2014/main" id="{1FA9091F-18D5-4120-BEE2-4C9B3894E0B8}"/>
              </a:ext>
            </a:extLst>
          </p:cNvPr>
          <p:cNvSpPr>
            <a:spLocks noGrp="1" noChangeArrowheads="1"/>
          </p:cNvSpPr>
          <p:nvPr>
            <p:ph type="title" idx="4294967295"/>
          </p:nvPr>
        </p:nvSpPr>
        <p:spPr>
          <a:xfrm>
            <a:off x="213830" y="137329"/>
            <a:ext cx="6371320" cy="381000"/>
          </a:xfrm>
        </p:spPr>
        <p:txBody>
          <a:bodyPr/>
          <a:lstStyle/>
          <a:p>
            <a:pPr algn="l" eaLnBrk="1" hangingPunct="1"/>
            <a:r>
              <a:rPr lang="en-US" altLang="zh-CN" sz="2400" b="1" dirty="0">
                <a:solidFill>
                  <a:srgbClr val="0000FF"/>
                </a:solidFill>
                <a:latin typeface="+mn-lt"/>
                <a:ea typeface="仿宋" panose="02010609060101010101" pitchFamily="49" charset="-122"/>
              </a:rPr>
              <a:t>3.2.2</a:t>
            </a:r>
            <a:r>
              <a:rPr lang="zh-CN" altLang="en-US" sz="2400" b="1" dirty="0">
                <a:solidFill>
                  <a:srgbClr val="0000FF"/>
                </a:solidFill>
                <a:latin typeface="+mn-lt"/>
                <a:ea typeface="仿宋" panose="02010609060101010101" pitchFamily="49" charset="-122"/>
              </a:rPr>
              <a:t>  高频功放的负载特性  </a:t>
            </a:r>
            <a:r>
              <a:rPr lang="zh-CN" altLang="en-US" sz="2000" b="1" dirty="0">
                <a:solidFill>
                  <a:srgbClr val="660066"/>
                </a:solidFill>
                <a:latin typeface="+mn-lt"/>
                <a:ea typeface="仿宋" panose="02010609060101010101" pitchFamily="49" charset="-122"/>
              </a:rPr>
              <a:t>负载</a:t>
            </a:r>
            <a:r>
              <a:rPr lang="en-US" altLang="zh-CN" sz="2000" i="1" dirty="0" err="1">
                <a:solidFill>
                  <a:srgbClr val="660066"/>
                </a:solidFill>
                <a:latin typeface="+mn-lt"/>
                <a:ea typeface="仿宋" panose="02010609060101010101" pitchFamily="49" charset="-122"/>
              </a:rPr>
              <a:t>R</a:t>
            </a:r>
            <a:r>
              <a:rPr lang="en-US" altLang="zh-CN" sz="2000" baseline="-25000" dirty="0" err="1">
                <a:solidFill>
                  <a:srgbClr val="660066"/>
                </a:solidFill>
                <a:latin typeface="+mn-lt"/>
                <a:ea typeface="仿宋" panose="02010609060101010101" pitchFamily="49" charset="-122"/>
              </a:rPr>
              <a:t>p</a:t>
            </a:r>
            <a:r>
              <a:rPr lang="zh-CN" altLang="en-US" sz="2000" b="1" dirty="0">
                <a:solidFill>
                  <a:srgbClr val="660066"/>
                </a:solidFill>
                <a:latin typeface="+mn-lt"/>
                <a:ea typeface="仿宋" panose="02010609060101010101" pitchFamily="49" charset="-122"/>
              </a:rPr>
              <a:t>（</a:t>
            </a:r>
            <a:r>
              <a:rPr lang="en-US" altLang="zh-CN" sz="2000" i="1" dirty="0">
                <a:solidFill>
                  <a:srgbClr val="000099"/>
                </a:solidFill>
                <a:latin typeface="+mn-lt"/>
                <a:ea typeface="仿宋" panose="02010609060101010101" pitchFamily="49" charset="-122"/>
                <a:sym typeface="Symbol"/>
              </a:rPr>
              <a:t> V</a:t>
            </a:r>
            <a:r>
              <a:rPr lang="en-US" altLang="zh-CN" sz="2000" baseline="-25000" dirty="0">
                <a:solidFill>
                  <a:srgbClr val="000099"/>
                </a:solidFill>
                <a:latin typeface="+mn-lt"/>
                <a:ea typeface="仿宋" panose="02010609060101010101" pitchFamily="49" charset="-122"/>
              </a:rPr>
              <a:t>cm </a:t>
            </a:r>
            <a:r>
              <a:rPr lang="zh-CN" altLang="en-US" sz="2000" b="1" dirty="0">
                <a:solidFill>
                  <a:srgbClr val="660066"/>
                </a:solidFill>
                <a:latin typeface="+mn-lt"/>
                <a:ea typeface="仿宋" panose="02010609060101010101" pitchFamily="49" charset="-122"/>
              </a:rPr>
              <a:t>）变化</a:t>
            </a:r>
            <a:endParaRPr lang="zh-CN" altLang="en-US" sz="2000" b="1" dirty="0">
              <a:solidFill>
                <a:srgbClr val="0000FF"/>
              </a:solidFill>
              <a:latin typeface="+mn-lt"/>
              <a:ea typeface="仿宋" panose="02010609060101010101" pitchFamily="49" charset="-122"/>
            </a:endParaRPr>
          </a:p>
        </p:txBody>
      </p:sp>
      <p:sp>
        <p:nvSpPr>
          <p:cNvPr id="28676" name="Text Box 7">
            <a:extLst>
              <a:ext uri="{FF2B5EF4-FFF2-40B4-BE49-F238E27FC236}">
                <a16:creationId xmlns:a16="http://schemas.microsoft.com/office/drawing/2014/main" id="{92252100-932E-41F8-A45E-E5A4480ED69E}"/>
              </a:ext>
            </a:extLst>
          </p:cNvPr>
          <p:cNvSpPr txBox="1">
            <a:spLocks noChangeArrowheads="1"/>
          </p:cNvSpPr>
          <p:nvPr/>
        </p:nvSpPr>
        <p:spPr bwMode="auto">
          <a:xfrm>
            <a:off x="209056" y="883901"/>
            <a:ext cx="4213672" cy="403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10000"/>
              </a:spcBef>
              <a:buFontTx/>
              <a:buNone/>
            </a:pPr>
            <a:r>
              <a:rPr lang="zh-CN" altLang="en-US" sz="2000" dirty="0">
                <a:solidFill>
                  <a:srgbClr val="000099"/>
                </a:solidFill>
                <a:latin typeface="+mn-lt"/>
                <a:ea typeface="仿宋" panose="02010609060101010101" pitchFamily="49" charset="-122"/>
              </a:rPr>
              <a:t>整个动态特性示意图如右图所示</a:t>
            </a:r>
            <a:r>
              <a:rPr lang="en-US" altLang="zh-CN" sz="2000" dirty="0">
                <a:solidFill>
                  <a:srgbClr val="000099"/>
                </a:solidFill>
                <a:latin typeface="+mn-lt"/>
                <a:ea typeface="仿宋" panose="02010609060101010101" pitchFamily="49" charset="-122"/>
              </a:rPr>
              <a:t>:</a:t>
            </a:r>
            <a:endParaRPr lang="zh-CN" altLang="en-US" sz="2000" dirty="0">
              <a:solidFill>
                <a:srgbClr val="000099"/>
              </a:solidFill>
              <a:latin typeface="+mn-lt"/>
              <a:ea typeface="仿宋" panose="02010609060101010101" pitchFamily="49" charset="-122"/>
            </a:endParaRPr>
          </a:p>
        </p:txBody>
      </p:sp>
      <p:sp>
        <p:nvSpPr>
          <p:cNvPr id="28677" name="Text Box 38">
            <a:extLst>
              <a:ext uri="{FF2B5EF4-FFF2-40B4-BE49-F238E27FC236}">
                <a16:creationId xmlns:a16="http://schemas.microsoft.com/office/drawing/2014/main" id="{BC773C46-0ED1-4E11-BE63-25FE5FB4AF0A}"/>
              </a:ext>
            </a:extLst>
          </p:cNvPr>
          <p:cNvSpPr txBox="1">
            <a:spLocks noChangeArrowheads="1"/>
          </p:cNvSpPr>
          <p:nvPr/>
        </p:nvSpPr>
        <p:spPr bwMode="auto">
          <a:xfrm>
            <a:off x="214313" y="5701442"/>
            <a:ext cx="7143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solidFill>
                  <a:srgbClr val="0000FF"/>
                </a:solidFill>
                <a:latin typeface="+mn-lt"/>
                <a:ea typeface="仿宋" panose="02010609060101010101" pitchFamily="49" charset="-122"/>
              </a:rPr>
              <a:t>欠压和临界状态： </a:t>
            </a:r>
            <a:r>
              <a:rPr lang="en-US" altLang="zh-CN" sz="2000" i="1" dirty="0">
                <a:solidFill>
                  <a:srgbClr val="0000FF"/>
                </a:solidFill>
                <a:latin typeface="+mn-lt"/>
                <a:ea typeface="仿宋" panose="02010609060101010101" pitchFamily="49" charset="-122"/>
              </a:rPr>
              <a:t>i</a:t>
            </a:r>
            <a:r>
              <a:rPr lang="en-US" altLang="zh-CN" sz="2000" baseline="-25000" dirty="0">
                <a:solidFill>
                  <a:srgbClr val="0000FF"/>
                </a:solidFill>
                <a:latin typeface="+mn-lt"/>
                <a:ea typeface="仿宋" panose="02010609060101010101" pitchFamily="49" charset="-122"/>
              </a:rPr>
              <a:t>C</a:t>
            </a:r>
            <a:r>
              <a:rPr lang="zh-CN" altLang="en-US" sz="2000" dirty="0">
                <a:solidFill>
                  <a:srgbClr val="0000FF"/>
                </a:solidFill>
                <a:latin typeface="+mn-lt"/>
                <a:ea typeface="仿宋" panose="02010609060101010101" pitchFamily="49" charset="-122"/>
              </a:rPr>
              <a:t>是相同的余弦脉冲；但临界状态</a:t>
            </a:r>
            <a:r>
              <a:rPr lang="en-US" altLang="zh-CN" sz="2000" i="1" dirty="0">
                <a:solidFill>
                  <a:srgbClr val="0000FF"/>
                </a:solidFill>
                <a:latin typeface="+mn-lt"/>
                <a:ea typeface="仿宋" panose="02010609060101010101" pitchFamily="49" charset="-122"/>
              </a:rPr>
              <a:t>V</a:t>
            </a:r>
            <a:r>
              <a:rPr lang="en-US" altLang="zh-CN" sz="2000" baseline="-25000" dirty="0">
                <a:solidFill>
                  <a:srgbClr val="0000FF"/>
                </a:solidFill>
                <a:latin typeface="+mn-lt"/>
                <a:ea typeface="仿宋" panose="02010609060101010101" pitchFamily="49" charset="-122"/>
              </a:rPr>
              <a:t>cm</a:t>
            </a:r>
            <a:r>
              <a:rPr lang="zh-CN" altLang="en-US" sz="2000" dirty="0">
                <a:solidFill>
                  <a:srgbClr val="0000FF"/>
                </a:solidFill>
                <a:latin typeface="+mn-lt"/>
                <a:ea typeface="仿宋" panose="02010609060101010101" pitchFamily="49" charset="-122"/>
              </a:rPr>
              <a:t>更大；</a:t>
            </a:r>
          </a:p>
        </p:txBody>
      </p:sp>
      <p:sp>
        <p:nvSpPr>
          <p:cNvPr id="28678" name="Text Box 39">
            <a:extLst>
              <a:ext uri="{FF2B5EF4-FFF2-40B4-BE49-F238E27FC236}">
                <a16:creationId xmlns:a16="http://schemas.microsoft.com/office/drawing/2014/main" id="{DA78D65C-5486-4908-98B0-9F902DE1CF34}"/>
              </a:ext>
            </a:extLst>
          </p:cNvPr>
          <p:cNvSpPr txBox="1">
            <a:spLocks noChangeArrowheads="1"/>
          </p:cNvSpPr>
          <p:nvPr/>
        </p:nvSpPr>
        <p:spPr bwMode="auto">
          <a:xfrm>
            <a:off x="209056" y="6183676"/>
            <a:ext cx="54784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solidFill>
                  <a:srgbClr val="0000FF"/>
                </a:solidFill>
                <a:latin typeface="+mn-lt"/>
                <a:ea typeface="仿宋" panose="02010609060101010101" pitchFamily="49" charset="-122"/>
              </a:rPr>
              <a:t>过压状态：</a:t>
            </a:r>
            <a:r>
              <a:rPr lang="en-US" altLang="zh-CN" sz="2000" i="1" dirty="0">
                <a:solidFill>
                  <a:srgbClr val="0000FF"/>
                </a:solidFill>
                <a:latin typeface="+mn-lt"/>
                <a:ea typeface="仿宋" panose="02010609060101010101" pitchFamily="49" charset="-122"/>
              </a:rPr>
              <a:t>i</a:t>
            </a:r>
            <a:r>
              <a:rPr lang="en-US" altLang="zh-CN" sz="2000" baseline="-25000" dirty="0">
                <a:solidFill>
                  <a:srgbClr val="0000FF"/>
                </a:solidFill>
                <a:latin typeface="+mn-lt"/>
                <a:ea typeface="仿宋" panose="02010609060101010101" pitchFamily="49" charset="-122"/>
              </a:rPr>
              <a:t>C</a:t>
            </a:r>
            <a:r>
              <a:rPr lang="zh-CN" altLang="en-US" sz="2000" dirty="0">
                <a:solidFill>
                  <a:srgbClr val="0000FF"/>
                </a:solidFill>
                <a:latin typeface="+mn-lt"/>
                <a:ea typeface="仿宋" panose="02010609060101010101" pitchFamily="49" charset="-122"/>
              </a:rPr>
              <a:t>中间凹陷；</a:t>
            </a:r>
            <a:r>
              <a:rPr lang="en-US" altLang="zh-CN" sz="2000" i="1" dirty="0">
                <a:solidFill>
                  <a:srgbClr val="0000FF"/>
                </a:solidFill>
                <a:latin typeface="+mn-lt"/>
                <a:ea typeface="仿宋" panose="02010609060101010101" pitchFamily="49" charset="-122"/>
                <a:sym typeface="Symbol" panose="05050102010706020507" pitchFamily="18" charset="2"/>
              </a:rPr>
              <a:t> V</a:t>
            </a:r>
            <a:r>
              <a:rPr lang="en-US" altLang="zh-CN" sz="2000" baseline="-25000" dirty="0">
                <a:solidFill>
                  <a:srgbClr val="0000FF"/>
                </a:solidFill>
                <a:latin typeface="+mn-lt"/>
                <a:ea typeface="仿宋" panose="02010609060101010101" pitchFamily="49" charset="-122"/>
              </a:rPr>
              <a:t>cm</a:t>
            </a:r>
            <a:r>
              <a:rPr lang="zh-CN" altLang="en-US" sz="2000" dirty="0">
                <a:solidFill>
                  <a:srgbClr val="0000FF"/>
                </a:solidFill>
                <a:latin typeface="+mn-lt"/>
                <a:ea typeface="仿宋" panose="02010609060101010101" pitchFamily="49" charset="-122"/>
              </a:rPr>
              <a:t>较临界略有增大。</a:t>
            </a:r>
          </a:p>
        </p:txBody>
      </p:sp>
      <p:sp>
        <p:nvSpPr>
          <p:cNvPr id="8" name="Text Box 38">
            <a:extLst>
              <a:ext uri="{FF2B5EF4-FFF2-40B4-BE49-F238E27FC236}">
                <a16:creationId xmlns:a16="http://schemas.microsoft.com/office/drawing/2014/main" id="{303E41D8-E85D-4A2D-A503-8F756D12FC26}"/>
              </a:ext>
            </a:extLst>
          </p:cNvPr>
          <p:cNvSpPr txBox="1">
            <a:spLocks noChangeArrowheads="1"/>
          </p:cNvSpPr>
          <p:nvPr/>
        </p:nvSpPr>
        <p:spPr bwMode="auto">
          <a:xfrm>
            <a:off x="214312" y="1214438"/>
            <a:ext cx="5000217" cy="4298613"/>
          </a:xfrm>
          <a:prstGeom prst="rect">
            <a:avLst/>
          </a:prstGeom>
          <a:noFill/>
          <a:ln w="9525">
            <a:noFill/>
            <a:miter lim="800000"/>
            <a:headEnd/>
            <a:tailEnd/>
          </a:ln>
        </p:spPr>
        <p:txBody>
          <a:bodyPr wrap="square">
            <a:spAutoFit/>
          </a:bodyPr>
          <a:lstStyle/>
          <a:p>
            <a:pPr eaLnBrk="1" hangingPunct="1">
              <a:defRPr/>
            </a:pPr>
            <a:r>
              <a:rPr lang="zh-CN" altLang="en-US" sz="2000" dirty="0">
                <a:solidFill>
                  <a:srgbClr val="000099"/>
                </a:solidFill>
                <a:latin typeface="+mn-lt"/>
                <a:ea typeface="仿宋" panose="02010609060101010101" pitchFamily="49" charset="-122"/>
              </a:rPr>
              <a:t>讨论</a:t>
            </a:r>
            <a:r>
              <a:rPr lang="en-US" altLang="zh-CN" sz="2000" dirty="0">
                <a:solidFill>
                  <a:srgbClr val="000099"/>
                </a:solidFill>
                <a:latin typeface="+mn-lt"/>
                <a:ea typeface="仿宋" panose="02010609060101010101" pitchFamily="49" charset="-122"/>
              </a:rPr>
              <a:t>(</a:t>
            </a:r>
            <a:r>
              <a:rPr lang="en-US" altLang="zh-CN" sz="2000" b="1" dirty="0">
                <a:solidFill>
                  <a:srgbClr val="00B050"/>
                </a:solidFill>
                <a:latin typeface="+mn-lt"/>
                <a:ea typeface="仿宋" panose="02010609060101010101" pitchFamily="49" charset="-122"/>
              </a:rPr>
              <a:t>P89      </a:t>
            </a:r>
            <a:r>
              <a:rPr lang="en-US" altLang="zh-CN" sz="2000" dirty="0">
                <a:solidFill>
                  <a:srgbClr val="FF0000"/>
                </a:solidFill>
                <a:latin typeface="+mn-lt"/>
                <a:ea typeface="仿宋" panose="02010609060101010101" pitchFamily="49" charset="-122"/>
              </a:rPr>
              <a:t>P91</a:t>
            </a:r>
            <a:r>
              <a:rPr lang="en-US" altLang="zh-CN" sz="2000" dirty="0">
                <a:solidFill>
                  <a:srgbClr val="000099"/>
                </a:solidFill>
                <a:latin typeface="+mn-lt"/>
                <a:ea typeface="仿宋" panose="02010609060101010101" pitchFamily="49" charset="-122"/>
              </a:rPr>
              <a:t>     P97)</a:t>
            </a:r>
            <a:r>
              <a:rPr lang="zh-CN" altLang="en-US" sz="2000" dirty="0">
                <a:solidFill>
                  <a:srgbClr val="000099"/>
                </a:solidFill>
                <a:latin typeface="+mn-lt"/>
                <a:ea typeface="仿宋" panose="02010609060101010101" pitchFamily="49" charset="-122"/>
              </a:rPr>
              <a:t>：</a:t>
            </a:r>
            <a:endParaRPr lang="en-US" altLang="zh-CN" sz="2000" dirty="0">
              <a:solidFill>
                <a:srgbClr val="000099"/>
              </a:solidFill>
              <a:latin typeface="+mn-lt"/>
              <a:ea typeface="仿宋" panose="02010609060101010101" pitchFamily="49" charset="-122"/>
            </a:endParaRPr>
          </a:p>
          <a:p>
            <a:pPr eaLnBrk="1" hangingPunct="1">
              <a:defRPr/>
            </a:pPr>
            <a:r>
              <a:rPr lang="zh-CN" altLang="en-US" sz="2000" dirty="0">
                <a:solidFill>
                  <a:srgbClr val="000099"/>
                </a:solidFill>
                <a:latin typeface="+mn-lt"/>
                <a:ea typeface="仿宋" panose="02010609060101010101" pitchFamily="49" charset="-122"/>
              </a:rPr>
              <a:t>①种情况：</a:t>
            </a:r>
            <a:r>
              <a:rPr lang="en-US" altLang="zh-CN" sz="2000" i="1" dirty="0">
                <a:solidFill>
                  <a:srgbClr val="000099"/>
                </a:solidFill>
                <a:latin typeface="+mn-lt"/>
                <a:ea typeface="仿宋" panose="02010609060101010101" pitchFamily="49" charset="-122"/>
              </a:rPr>
              <a:t>R</a:t>
            </a:r>
            <a:r>
              <a:rPr lang="en-US" altLang="zh-CN" sz="2000" baseline="-25000" dirty="0">
                <a:solidFill>
                  <a:srgbClr val="000099"/>
                </a:solidFill>
                <a:latin typeface="+mn-lt"/>
                <a:ea typeface="仿宋" panose="02010609060101010101" pitchFamily="49" charset="-122"/>
              </a:rPr>
              <a:t>p</a:t>
            </a:r>
            <a:r>
              <a:rPr lang="en-US" altLang="zh-CN" sz="2000" dirty="0">
                <a:solidFill>
                  <a:srgbClr val="000099"/>
                </a:solidFill>
                <a:latin typeface="+mn-lt"/>
                <a:ea typeface="仿宋" panose="02010609060101010101" pitchFamily="49" charset="-122"/>
                <a:sym typeface="Symbol"/>
              </a:rPr>
              <a:t>  </a:t>
            </a:r>
            <a:r>
              <a:rPr lang="en-US" altLang="zh-CN" sz="2000" i="1" dirty="0">
                <a:solidFill>
                  <a:srgbClr val="000099"/>
                </a:solidFill>
                <a:latin typeface="+mn-lt"/>
                <a:ea typeface="仿宋" panose="02010609060101010101" pitchFamily="49" charset="-122"/>
                <a:sym typeface="Symbol"/>
              </a:rPr>
              <a:t>V</a:t>
            </a:r>
            <a:r>
              <a:rPr lang="en-US" altLang="zh-CN" sz="2000" baseline="-25000" dirty="0">
                <a:solidFill>
                  <a:srgbClr val="000099"/>
                </a:solidFill>
                <a:latin typeface="+mn-lt"/>
                <a:ea typeface="仿宋" panose="02010609060101010101" pitchFamily="49" charset="-122"/>
              </a:rPr>
              <a:t>cm</a:t>
            </a:r>
            <a:r>
              <a:rPr lang="en-US" altLang="zh-CN" sz="2000" dirty="0">
                <a:solidFill>
                  <a:srgbClr val="000099"/>
                </a:solidFill>
                <a:latin typeface="+mn-lt"/>
                <a:ea typeface="仿宋" panose="02010609060101010101" pitchFamily="49" charset="-122"/>
                <a:sym typeface="Symbol"/>
              </a:rPr>
              <a:t></a:t>
            </a:r>
            <a:r>
              <a:rPr lang="zh-CN" altLang="en-US" sz="2000" dirty="0">
                <a:solidFill>
                  <a:srgbClr val="000099"/>
                </a:solidFill>
                <a:latin typeface="+mn-lt"/>
                <a:ea typeface="仿宋" panose="02010609060101010101" pitchFamily="49" charset="-122"/>
                <a:sym typeface="Symbol"/>
              </a:rPr>
              <a:t>，当</a:t>
            </a:r>
            <a:r>
              <a:rPr lang="en-US" altLang="zh-CN" sz="2000" i="1" dirty="0">
                <a:solidFill>
                  <a:srgbClr val="000099"/>
                </a:solidFill>
                <a:latin typeface="+mn-lt"/>
                <a:ea typeface="仿宋" panose="02010609060101010101" pitchFamily="49" charset="-122"/>
                <a:sym typeface="Symbol"/>
              </a:rPr>
              <a:t>V</a:t>
            </a:r>
            <a:r>
              <a:rPr lang="en-US" altLang="zh-CN" sz="2000" baseline="-25000" dirty="0">
                <a:solidFill>
                  <a:srgbClr val="000099"/>
                </a:solidFill>
                <a:latin typeface="+mn-lt"/>
                <a:ea typeface="仿宋" panose="02010609060101010101" pitchFamily="49" charset="-122"/>
              </a:rPr>
              <a:t>cm</a:t>
            </a:r>
            <a:r>
              <a:rPr lang="en-US" altLang="zh-CN" sz="2000" baseline="-25000" dirty="0">
                <a:solidFill>
                  <a:srgbClr val="000099"/>
                </a:solidFill>
                <a:latin typeface="+mn-lt"/>
                <a:ea typeface="仿宋" panose="02010609060101010101" pitchFamily="49" charset="-122"/>
                <a:sym typeface="Symbol"/>
              </a:rPr>
              <a:t> </a:t>
            </a:r>
            <a:r>
              <a:rPr lang="en-US" altLang="zh-CN" sz="2000" dirty="0">
                <a:solidFill>
                  <a:srgbClr val="000099"/>
                </a:solidFill>
                <a:latin typeface="+mn-lt"/>
                <a:ea typeface="仿宋" panose="02010609060101010101" pitchFamily="49" charset="-122"/>
                <a:sym typeface="Symbol"/>
              </a:rPr>
              <a:t>=</a:t>
            </a:r>
            <a:r>
              <a:rPr lang="en-US" altLang="zh-CN" sz="2000" i="1" dirty="0">
                <a:solidFill>
                  <a:srgbClr val="000099"/>
                </a:solidFill>
                <a:latin typeface="+mn-lt"/>
                <a:ea typeface="仿宋" panose="02010609060101010101" pitchFamily="49" charset="-122"/>
                <a:sym typeface="Symbol"/>
              </a:rPr>
              <a:t> V</a:t>
            </a:r>
            <a:r>
              <a:rPr lang="en-US" altLang="zh-CN" sz="2000" baseline="-25000" dirty="0">
                <a:solidFill>
                  <a:srgbClr val="000099"/>
                </a:solidFill>
                <a:latin typeface="+mn-lt"/>
                <a:ea typeface="仿宋" panose="02010609060101010101" pitchFamily="49" charset="-122"/>
              </a:rPr>
              <a:t>cm</a:t>
            </a:r>
            <a:r>
              <a:rPr lang="en-US" altLang="zh-CN" sz="2000" baseline="-25000" dirty="0">
                <a:solidFill>
                  <a:srgbClr val="000099"/>
                </a:solidFill>
                <a:latin typeface="+mn-lt"/>
                <a:ea typeface="仿宋" panose="02010609060101010101" pitchFamily="49" charset="-122"/>
                <a:sym typeface="Symbol"/>
              </a:rPr>
              <a:t>1 </a:t>
            </a:r>
            <a:r>
              <a:rPr lang="zh-CN" altLang="en-US" sz="2000" dirty="0">
                <a:solidFill>
                  <a:srgbClr val="000099"/>
                </a:solidFill>
                <a:latin typeface="+mn-lt"/>
                <a:ea typeface="仿宋" panose="02010609060101010101" pitchFamily="49" charset="-122"/>
                <a:sym typeface="Symbol"/>
              </a:rPr>
              <a:t>时，</a:t>
            </a:r>
            <a:r>
              <a:rPr lang="en-US" altLang="zh-CN" sz="2000" i="1" dirty="0">
                <a:solidFill>
                  <a:srgbClr val="000099"/>
                </a:solidFill>
                <a:latin typeface="+mn-lt"/>
                <a:ea typeface="仿宋" panose="02010609060101010101" pitchFamily="49" charset="-122"/>
                <a:sym typeface="Symbol"/>
              </a:rPr>
              <a:t>v</a:t>
            </a:r>
            <a:r>
              <a:rPr lang="en-US" altLang="zh-CN" sz="2000" baseline="-25000" dirty="0">
                <a:solidFill>
                  <a:srgbClr val="000099"/>
                </a:solidFill>
                <a:latin typeface="+mn-lt"/>
                <a:ea typeface="仿宋" panose="02010609060101010101" pitchFamily="49" charset="-122"/>
                <a:sym typeface="Symbol"/>
              </a:rPr>
              <a:t>CEmin1</a:t>
            </a:r>
            <a:r>
              <a:rPr lang="en-US" altLang="zh-CN" sz="2000" dirty="0">
                <a:solidFill>
                  <a:srgbClr val="000099"/>
                </a:solidFill>
                <a:latin typeface="+mn-lt"/>
                <a:ea typeface="仿宋" panose="02010609060101010101" pitchFamily="49" charset="-122"/>
                <a:sym typeface="Symbol"/>
              </a:rPr>
              <a:t>=</a:t>
            </a:r>
            <a:r>
              <a:rPr lang="en-US" altLang="zh-CN" sz="2000" i="1" dirty="0">
                <a:solidFill>
                  <a:srgbClr val="000099"/>
                </a:solidFill>
                <a:latin typeface="+mn-lt"/>
                <a:ea typeface="仿宋" panose="02010609060101010101" pitchFamily="49" charset="-122"/>
                <a:sym typeface="Symbol"/>
              </a:rPr>
              <a:t>V</a:t>
            </a:r>
            <a:r>
              <a:rPr lang="en-US" altLang="zh-CN" sz="2000" baseline="-25000" dirty="0">
                <a:solidFill>
                  <a:srgbClr val="000099"/>
                </a:solidFill>
                <a:latin typeface="+mn-lt"/>
                <a:ea typeface="仿宋" panose="02010609060101010101" pitchFamily="49" charset="-122"/>
                <a:sym typeface="Symbol"/>
              </a:rPr>
              <a:t>cc</a:t>
            </a:r>
            <a:r>
              <a:rPr lang="en-US" altLang="zh-CN" sz="2000" dirty="0">
                <a:solidFill>
                  <a:srgbClr val="000099"/>
                </a:solidFill>
                <a:latin typeface="+mn-lt"/>
                <a:ea typeface="仿宋" panose="02010609060101010101" pitchFamily="49" charset="-122"/>
                <a:sym typeface="Symbol"/>
              </a:rPr>
              <a:t></a:t>
            </a:r>
            <a:r>
              <a:rPr lang="en-US" altLang="zh-CN" sz="2000" i="1" dirty="0">
                <a:solidFill>
                  <a:srgbClr val="000099"/>
                </a:solidFill>
                <a:latin typeface="+mn-lt"/>
                <a:ea typeface="仿宋" panose="02010609060101010101" pitchFamily="49" charset="-122"/>
                <a:sym typeface="Symbol"/>
              </a:rPr>
              <a:t> V</a:t>
            </a:r>
            <a:r>
              <a:rPr lang="en-US" altLang="zh-CN" sz="2000" baseline="-25000" dirty="0">
                <a:solidFill>
                  <a:srgbClr val="000099"/>
                </a:solidFill>
                <a:latin typeface="+mn-lt"/>
                <a:ea typeface="仿宋" panose="02010609060101010101" pitchFamily="49" charset="-122"/>
              </a:rPr>
              <a:t>cm</a:t>
            </a:r>
            <a:r>
              <a:rPr lang="en-US" altLang="zh-CN" sz="2000" baseline="-25000" dirty="0">
                <a:solidFill>
                  <a:srgbClr val="000099"/>
                </a:solidFill>
                <a:latin typeface="+mn-lt"/>
                <a:ea typeface="仿宋" panose="02010609060101010101" pitchFamily="49" charset="-122"/>
                <a:sym typeface="Symbol"/>
              </a:rPr>
              <a:t>1  </a:t>
            </a:r>
            <a:r>
              <a:rPr lang="en-US" altLang="zh-CN" sz="2000" dirty="0">
                <a:solidFill>
                  <a:srgbClr val="000099"/>
                </a:solidFill>
                <a:latin typeface="+mn-lt"/>
                <a:ea typeface="仿宋" panose="02010609060101010101" pitchFamily="49" charset="-122"/>
                <a:sym typeface="Symbol"/>
              </a:rPr>
              <a:t>&gt;</a:t>
            </a:r>
            <a:r>
              <a:rPr lang="en-US" altLang="zh-CN" sz="2000" i="1" dirty="0">
                <a:solidFill>
                  <a:srgbClr val="000099"/>
                </a:solidFill>
                <a:latin typeface="+mn-lt"/>
                <a:ea typeface="仿宋" panose="02010609060101010101" pitchFamily="49" charset="-122"/>
                <a:sym typeface="Symbol"/>
              </a:rPr>
              <a:t>V</a:t>
            </a:r>
            <a:r>
              <a:rPr lang="en-US" altLang="zh-CN" sz="2000" baseline="-25000" dirty="0">
                <a:solidFill>
                  <a:srgbClr val="000099"/>
                </a:solidFill>
                <a:latin typeface="+mn-lt"/>
                <a:ea typeface="仿宋" panose="02010609060101010101" pitchFamily="49" charset="-122"/>
                <a:sym typeface="Symbol"/>
              </a:rPr>
              <a:t>ces</a:t>
            </a:r>
            <a:r>
              <a:rPr lang="en-US" altLang="zh-CN" sz="2000" dirty="0">
                <a:solidFill>
                  <a:srgbClr val="000099"/>
                </a:solidFill>
                <a:latin typeface="+mn-lt"/>
                <a:ea typeface="仿宋" panose="02010609060101010101" pitchFamily="49" charset="-122"/>
                <a:sym typeface="Symbol"/>
              </a:rPr>
              <a:t>(</a:t>
            </a:r>
            <a:r>
              <a:rPr lang="zh-CN" altLang="en-US" sz="2000" dirty="0">
                <a:solidFill>
                  <a:srgbClr val="000099"/>
                </a:solidFill>
                <a:latin typeface="+mn-lt"/>
                <a:ea typeface="仿宋" panose="02010609060101010101" pitchFamily="49" charset="-122"/>
                <a:sym typeface="Symbol"/>
              </a:rPr>
              <a:t>饱和压降</a:t>
            </a:r>
            <a:r>
              <a:rPr lang="en-US" altLang="zh-CN" sz="2000" dirty="0">
                <a:solidFill>
                  <a:srgbClr val="000099"/>
                </a:solidFill>
                <a:latin typeface="+mn-lt"/>
                <a:ea typeface="仿宋" panose="02010609060101010101" pitchFamily="49" charset="-122"/>
                <a:sym typeface="Symbol"/>
              </a:rPr>
              <a:t>)</a:t>
            </a:r>
            <a:r>
              <a:rPr lang="zh-CN" altLang="en-US" sz="2000" dirty="0">
                <a:solidFill>
                  <a:srgbClr val="000099"/>
                </a:solidFill>
                <a:latin typeface="+mn-lt"/>
                <a:ea typeface="仿宋" panose="02010609060101010101" pitchFamily="49" charset="-122"/>
                <a:sym typeface="Symbol"/>
              </a:rPr>
              <a:t>，负载线</a:t>
            </a:r>
            <a:r>
              <a:rPr lang="en-US" altLang="zh-CN" sz="2000" dirty="0">
                <a:solidFill>
                  <a:srgbClr val="000099"/>
                </a:solidFill>
                <a:latin typeface="+mn-lt"/>
                <a:ea typeface="仿宋" panose="02010609060101010101" pitchFamily="49" charset="-122"/>
                <a:sym typeface="Symbol"/>
              </a:rPr>
              <a:t>1</a:t>
            </a:r>
            <a:r>
              <a:rPr lang="zh-CN" altLang="en-US" sz="2000" dirty="0">
                <a:solidFill>
                  <a:srgbClr val="000099"/>
                </a:solidFill>
                <a:latin typeface="+mn-lt"/>
                <a:ea typeface="仿宋" panose="02010609060101010101" pitchFamily="49" charset="-122"/>
                <a:sym typeface="Symbol"/>
              </a:rPr>
              <a:t>为直线，</a:t>
            </a:r>
            <a:r>
              <a:rPr lang="en-US" altLang="zh-CN" sz="2000" i="1" dirty="0">
                <a:solidFill>
                  <a:srgbClr val="000099"/>
                </a:solidFill>
                <a:latin typeface="+mn-lt"/>
                <a:ea typeface="仿宋" panose="02010609060101010101" pitchFamily="49" charset="-122"/>
              </a:rPr>
              <a:t>i</a:t>
            </a:r>
            <a:r>
              <a:rPr lang="en-US" altLang="zh-CN" sz="2000" baseline="-25000" dirty="0">
                <a:solidFill>
                  <a:srgbClr val="000099"/>
                </a:solidFill>
                <a:latin typeface="+mn-lt"/>
                <a:ea typeface="仿宋" panose="02010609060101010101" pitchFamily="49" charset="-122"/>
              </a:rPr>
              <a:t>C</a:t>
            </a:r>
            <a:r>
              <a:rPr lang="zh-CN" altLang="en-US" sz="2000" dirty="0">
                <a:solidFill>
                  <a:srgbClr val="000099"/>
                </a:solidFill>
                <a:latin typeface="+mn-lt"/>
                <a:ea typeface="仿宋" panose="02010609060101010101" pitchFamily="49" charset="-122"/>
              </a:rPr>
              <a:t>是</a:t>
            </a:r>
            <a:r>
              <a:rPr lang="zh-CN" altLang="en-US" sz="2000" dirty="0">
                <a:solidFill>
                  <a:srgbClr val="FF0000"/>
                </a:solidFill>
                <a:latin typeface="+mn-lt"/>
                <a:ea typeface="仿宋" panose="02010609060101010101" pitchFamily="49" charset="-122"/>
              </a:rPr>
              <a:t>与</a:t>
            </a:r>
            <a:r>
              <a:rPr lang="en-US" altLang="zh-CN" sz="2000" i="1" dirty="0">
                <a:solidFill>
                  <a:srgbClr val="FF0000"/>
                </a:solidFill>
                <a:latin typeface="+mn-lt"/>
                <a:ea typeface="仿宋" panose="02010609060101010101" pitchFamily="49" charset="-122"/>
              </a:rPr>
              <a:t>i</a:t>
            </a:r>
            <a:r>
              <a:rPr lang="en-US" altLang="zh-CN" sz="2000" baseline="-25000" dirty="0">
                <a:solidFill>
                  <a:srgbClr val="FF0000"/>
                </a:solidFill>
                <a:latin typeface="+mn-lt"/>
                <a:ea typeface="仿宋" panose="02010609060101010101" pitchFamily="49" charset="-122"/>
              </a:rPr>
              <a:t>b</a:t>
            </a:r>
            <a:r>
              <a:rPr lang="zh-CN" altLang="en-US" sz="2000" dirty="0">
                <a:solidFill>
                  <a:srgbClr val="FF0000"/>
                </a:solidFill>
                <a:latin typeface="+mn-lt"/>
                <a:ea typeface="仿宋" panose="02010609060101010101" pitchFamily="49" charset="-122"/>
              </a:rPr>
              <a:t>形状</a:t>
            </a:r>
            <a:r>
              <a:rPr lang="zh-CN" altLang="en-US" sz="2000" dirty="0">
                <a:solidFill>
                  <a:srgbClr val="000099"/>
                </a:solidFill>
                <a:latin typeface="+mn-lt"/>
                <a:ea typeface="仿宋" panose="02010609060101010101" pitchFamily="49" charset="-122"/>
              </a:rPr>
              <a:t>相同的余弦脉冲；</a:t>
            </a:r>
            <a:endParaRPr lang="en-US" altLang="zh-CN" sz="2000" dirty="0">
              <a:solidFill>
                <a:srgbClr val="000099"/>
              </a:solidFill>
              <a:latin typeface="+mn-lt"/>
              <a:ea typeface="仿宋" panose="02010609060101010101" pitchFamily="49" charset="-122"/>
            </a:endParaRPr>
          </a:p>
          <a:p>
            <a:pPr eaLnBrk="1" hangingPunct="1">
              <a:defRPr/>
            </a:pPr>
            <a:r>
              <a:rPr lang="zh-CN" altLang="en-US" sz="2000" dirty="0">
                <a:solidFill>
                  <a:srgbClr val="0000FF"/>
                </a:solidFill>
                <a:latin typeface="+mn-lt"/>
                <a:ea typeface="仿宋" panose="02010609060101010101" pitchFamily="49" charset="-122"/>
              </a:rPr>
              <a:t>欠压状态</a:t>
            </a:r>
            <a:endParaRPr lang="en-US" altLang="zh-CN" sz="2000" baseline="-25000" dirty="0">
              <a:solidFill>
                <a:srgbClr val="0000FF"/>
              </a:solidFill>
              <a:latin typeface="+mn-lt"/>
              <a:ea typeface="仿宋" panose="02010609060101010101" pitchFamily="49" charset="-122"/>
              <a:sym typeface="Symbol"/>
            </a:endParaRPr>
          </a:p>
          <a:p>
            <a:pPr eaLnBrk="1" hangingPunct="1">
              <a:defRPr/>
            </a:pPr>
            <a:endParaRPr lang="en-US" altLang="zh-CN" sz="2000" dirty="0">
              <a:solidFill>
                <a:srgbClr val="000099"/>
              </a:solidFill>
              <a:latin typeface="+mn-lt"/>
              <a:ea typeface="仿宋" panose="02010609060101010101" pitchFamily="49" charset="-122"/>
              <a:sym typeface="Symbol"/>
            </a:endParaRPr>
          </a:p>
          <a:p>
            <a:pPr eaLnBrk="1" hangingPunct="1">
              <a:defRPr/>
            </a:pPr>
            <a:r>
              <a:rPr lang="zh-CN" altLang="en-US" sz="2000" dirty="0">
                <a:solidFill>
                  <a:srgbClr val="000099"/>
                </a:solidFill>
                <a:latin typeface="+mn-lt"/>
                <a:ea typeface="仿宋" panose="02010609060101010101" pitchFamily="49" charset="-122"/>
              </a:rPr>
              <a:t>②种情况：</a:t>
            </a:r>
            <a:r>
              <a:rPr lang="en-US" altLang="zh-CN" sz="2000" i="1" dirty="0">
                <a:solidFill>
                  <a:srgbClr val="000099"/>
                </a:solidFill>
                <a:latin typeface="+mn-lt"/>
                <a:ea typeface="仿宋" panose="02010609060101010101" pitchFamily="49" charset="-122"/>
              </a:rPr>
              <a:t>R</a:t>
            </a:r>
            <a:r>
              <a:rPr lang="en-US" altLang="zh-CN" sz="2000" baseline="-25000" dirty="0">
                <a:solidFill>
                  <a:srgbClr val="000099"/>
                </a:solidFill>
                <a:latin typeface="+mn-lt"/>
                <a:ea typeface="仿宋" panose="02010609060101010101" pitchFamily="49" charset="-122"/>
              </a:rPr>
              <a:t>p</a:t>
            </a:r>
            <a:r>
              <a:rPr lang="en-US" altLang="zh-CN" sz="2000" dirty="0">
                <a:solidFill>
                  <a:srgbClr val="000099"/>
                </a:solidFill>
                <a:latin typeface="+mn-lt"/>
                <a:ea typeface="仿宋" panose="02010609060101010101" pitchFamily="49" charset="-122"/>
                <a:sym typeface="Symbol"/>
              </a:rPr>
              <a:t>  </a:t>
            </a:r>
            <a:r>
              <a:rPr lang="en-US" altLang="zh-CN" sz="2000" i="1" dirty="0">
                <a:solidFill>
                  <a:srgbClr val="000099"/>
                </a:solidFill>
                <a:latin typeface="+mn-lt"/>
                <a:ea typeface="仿宋" panose="02010609060101010101" pitchFamily="49" charset="-122"/>
                <a:sym typeface="Symbol"/>
              </a:rPr>
              <a:t>V</a:t>
            </a:r>
            <a:r>
              <a:rPr lang="en-US" altLang="zh-CN" sz="2000" baseline="-25000" dirty="0">
                <a:solidFill>
                  <a:srgbClr val="000099"/>
                </a:solidFill>
                <a:latin typeface="+mn-lt"/>
                <a:ea typeface="仿宋" panose="02010609060101010101" pitchFamily="49" charset="-122"/>
              </a:rPr>
              <a:t>cm </a:t>
            </a:r>
            <a:r>
              <a:rPr lang="en-US" altLang="zh-CN" sz="2000" dirty="0">
                <a:solidFill>
                  <a:srgbClr val="000099"/>
                </a:solidFill>
                <a:latin typeface="+mn-lt"/>
                <a:ea typeface="仿宋" panose="02010609060101010101" pitchFamily="49" charset="-122"/>
                <a:sym typeface="Symbol"/>
              </a:rPr>
              <a:t></a:t>
            </a:r>
            <a:r>
              <a:rPr lang="zh-CN" altLang="en-US" sz="2000" dirty="0">
                <a:solidFill>
                  <a:srgbClr val="000099"/>
                </a:solidFill>
                <a:latin typeface="+mn-lt"/>
                <a:ea typeface="仿宋" panose="02010609060101010101" pitchFamily="49" charset="-122"/>
                <a:sym typeface="Symbol"/>
              </a:rPr>
              <a:t>，当</a:t>
            </a:r>
            <a:r>
              <a:rPr lang="en-US" altLang="zh-CN" sz="2000" i="1" dirty="0">
                <a:solidFill>
                  <a:srgbClr val="000099"/>
                </a:solidFill>
                <a:latin typeface="+mn-lt"/>
                <a:ea typeface="仿宋" panose="02010609060101010101" pitchFamily="49" charset="-122"/>
                <a:sym typeface="Symbol"/>
              </a:rPr>
              <a:t>V</a:t>
            </a:r>
            <a:r>
              <a:rPr lang="en-US" altLang="zh-CN" sz="2000" baseline="-25000" dirty="0">
                <a:solidFill>
                  <a:srgbClr val="000099"/>
                </a:solidFill>
                <a:latin typeface="+mn-lt"/>
                <a:ea typeface="仿宋" panose="02010609060101010101" pitchFamily="49" charset="-122"/>
              </a:rPr>
              <a:t>cm</a:t>
            </a:r>
            <a:r>
              <a:rPr lang="en-US" altLang="zh-CN" sz="2000" baseline="-25000" dirty="0">
                <a:solidFill>
                  <a:srgbClr val="000099"/>
                </a:solidFill>
                <a:latin typeface="+mn-lt"/>
                <a:ea typeface="仿宋" panose="02010609060101010101" pitchFamily="49" charset="-122"/>
                <a:sym typeface="Symbol"/>
              </a:rPr>
              <a:t> </a:t>
            </a:r>
            <a:r>
              <a:rPr lang="en-US" altLang="zh-CN" sz="2000" dirty="0">
                <a:solidFill>
                  <a:srgbClr val="000099"/>
                </a:solidFill>
                <a:latin typeface="+mn-lt"/>
                <a:ea typeface="仿宋" panose="02010609060101010101" pitchFamily="49" charset="-122"/>
                <a:sym typeface="Symbol"/>
              </a:rPr>
              <a:t>=</a:t>
            </a:r>
            <a:r>
              <a:rPr lang="en-US" altLang="zh-CN" sz="2000" i="1" dirty="0">
                <a:solidFill>
                  <a:srgbClr val="000099"/>
                </a:solidFill>
                <a:latin typeface="+mn-lt"/>
                <a:ea typeface="仿宋" panose="02010609060101010101" pitchFamily="49" charset="-122"/>
                <a:sym typeface="Symbol"/>
              </a:rPr>
              <a:t> V</a:t>
            </a:r>
            <a:r>
              <a:rPr lang="en-US" altLang="zh-CN" sz="2000" baseline="-25000" dirty="0">
                <a:solidFill>
                  <a:srgbClr val="000099"/>
                </a:solidFill>
                <a:latin typeface="+mn-lt"/>
                <a:ea typeface="仿宋" panose="02010609060101010101" pitchFamily="49" charset="-122"/>
              </a:rPr>
              <a:t>cm</a:t>
            </a:r>
            <a:r>
              <a:rPr lang="en-US" altLang="zh-CN" sz="2000" baseline="-25000" dirty="0">
                <a:solidFill>
                  <a:srgbClr val="000099"/>
                </a:solidFill>
                <a:latin typeface="+mn-lt"/>
                <a:ea typeface="仿宋" panose="02010609060101010101" pitchFamily="49" charset="-122"/>
                <a:sym typeface="Symbol"/>
              </a:rPr>
              <a:t>2  </a:t>
            </a:r>
            <a:r>
              <a:rPr lang="zh-CN" altLang="en-US" sz="2000" dirty="0">
                <a:solidFill>
                  <a:srgbClr val="000099"/>
                </a:solidFill>
                <a:latin typeface="+mn-lt"/>
                <a:ea typeface="仿宋" panose="02010609060101010101" pitchFamily="49" charset="-122"/>
                <a:sym typeface="Symbol"/>
              </a:rPr>
              <a:t>时，</a:t>
            </a:r>
            <a:r>
              <a:rPr lang="en-US" altLang="zh-CN" sz="2000" i="1" dirty="0">
                <a:solidFill>
                  <a:srgbClr val="000099"/>
                </a:solidFill>
                <a:latin typeface="+mn-lt"/>
                <a:ea typeface="仿宋" panose="02010609060101010101" pitchFamily="49" charset="-122"/>
                <a:sym typeface="Symbol"/>
              </a:rPr>
              <a:t> v</a:t>
            </a:r>
            <a:r>
              <a:rPr lang="en-US" altLang="zh-CN" sz="2000" baseline="-25000" dirty="0">
                <a:solidFill>
                  <a:srgbClr val="000099"/>
                </a:solidFill>
                <a:latin typeface="+mn-lt"/>
                <a:ea typeface="仿宋" panose="02010609060101010101" pitchFamily="49" charset="-122"/>
                <a:sym typeface="Symbol"/>
              </a:rPr>
              <a:t>CEmin2</a:t>
            </a:r>
            <a:r>
              <a:rPr lang="en-US" altLang="zh-CN" sz="2000" dirty="0">
                <a:solidFill>
                  <a:srgbClr val="000099"/>
                </a:solidFill>
                <a:latin typeface="+mn-lt"/>
                <a:ea typeface="仿宋" panose="02010609060101010101" pitchFamily="49" charset="-122"/>
                <a:sym typeface="Symbol"/>
              </a:rPr>
              <a:t>=</a:t>
            </a:r>
            <a:r>
              <a:rPr lang="en-US" altLang="zh-CN" sz="2000" i="1" dirty="0">
                <a:solidFill>
                  <a:srgbClr val="000099"/>
                </a:solidFill>
                <a:latin typeface="+mn-lt"/>
                <a:ea typeface="仿宋" panose="02010609060101010101" pitchFamily="49" charset="-122"/>
                <a:sym typeface="Symbol"/>
              </a:rPr>
              <a:t>V</a:t>
            </a:r>
            <a:r>
              <a:rPr lang="en-US" altLang="zh-CN" sz="2000" baseline="-25000" dirty="0">
                <a:solidFill>
                  <a:srgbClr val="000099"/>
                </a:solidFill>
                <a:latin typeface="+mn-lt"/>
                <a:ea typeface="仿宋" panose="02010609060101010101" pitchFamily="49" charset="-122"/>
                <a:sym typeface="Symbol"/>
              </a:rPr>
              <a:t>cc</a:t>
            </a:r>
            <a:r>
              <a:rPr lang="en-US" altLang="zh-CN" sz="2000" dirty="0">
                <a:solidFill>
                  <a:srgbClr val="000099"/>
                </a:solidFill>
                <a:latin typeface="+mn-lt"/>
                <a:ea typeface="仿宋" panose="02010609060101010101" pitchFamily="49" charset="-122"/>
                <a:sym typeface="Symbol"/>
              </a:rPr>
              <a:t></a:t>
            </a:r>
            <a:r>
              <a:rPr lang="en-US" altLang="zh-CN" sz="2000" i="1" dirty="0">
                <a:solidFill>
                  <a:srgbClr val="000099"/>
                </a:solidFill>
                <a:latin typeface="+mn-lt"/>
                <a:ea typeface="仿宋" panose="02010609060101010101" pitchFamily="49" charset="-122"/>
                <a:sym typeface="Symbol"/>
              </a:rPr>
              <a:t>V</a:t>
            </a:r>
            <a:r>
              <a:rPr lang="en-US" altLang="zh-CN" sz="2000" baseline="-25000" dirty="0">
                <a:solidFill>
                  <a:srgbClr val="000099"/>
                </a:solidFill>
                <a:latin typeface="+mn-lt"/>
                <a:ea typeface="仿宋" panose="02010609060101010101" pitchFamily="49" charset="-122"/>
              </a:rPr>
              <a:t>cm</a:t>
            </a:r>
            <a:r>
              <a:rPr lang="en-US" altLang="zh-CN" sz="2000" baseline="-25000" dirty="0">
                <a:solidFill>
                  <a:srgbClr val="000099"/>
                </a:solidFill>
                <a:latin typeface="+mn-lt"/>
                <a:ea typeface="仿宋" panose="02010609060101010101" pitchFamily="49" charset="-122"/>
                <a:sym typeface="Symbol"/>
              </a:rPr>
              <a:t>2 </a:t>
            </a:r>
            <a:r>
              <a:rPr lang="en-US" altLang="zh-CN" sz="2000" dirty="0">
                <a:solidFill>
                  <a:srgbClr val="000099"/>
                </a:solidFill>
                <a:latin typeface="+mn-lt"/>
                <a:ea typeface="仿宋" panose="02010609060101010101" pitchFamily="49" charset="-122"/>
                <a:sym typeface="Symbol"/>
              </a:rPr>
              <a:t>=</a:t>
            </a:r>
            <a:r>
              <a:rPr lang="en-US" altLang="zh-CN" sz="2000" i="1" dirty="0">
                <a:solidFill>
                  <a:srgbClr val="000099"/>
                </a:solidFill>
                <a:latin typeface="+mn-lt"/>
                <a:ea typeface="仿宋" panose="02010609060101010101" pitchFamily="49" charset="-122"/>
                <a:sym typeface="Symbol"/>
              </a:rPr>
              <a:t> V</a:t>
            </a:r>
            <a:r>
              <a:rPr lang="en-US" altLang="zh-CN" sz="2000" baseline="-25000" dirty="0">
                <a:solidFill>
                  <a:srgbClr val="000099"/>
                </a:solidFill>
                <a:latin typeface="+mn-lt"/>
                <a:ea typeface="仿宋" panose="02010609060101010101" pitchFamily="49" charset="-122"/>
                <a:sym typeface="Symbol"/>
              </a:rPr>
              <a:t>ces </a:t>
            </a:r>
            <a:r>
              <a:rPr lang="zh-CN" altLang="en-US" sz="2000" dirty="0">
                <a:solidFill>
                  <a:srgbClr val="000099"/>
                </a:solidFill>
                <a:latin typeface="+mn-lt"/>
                <a:ea typeface="仿宋" panose="02010609060101010101" pitchFamily="49" charset="-122"/>
                <a:sym typeface="Symbol"/>
              </a:rPr>
              <a:t>，负载线</a:t>
            </a:r>
            <a:r>
              <a:rPr lang="en-US" altLang="zh-CN" sz="2000" dirty="0">
                <a:solidFill>
                  <a:srgbClr val="000099"/>
                </a:solidFill>
                <a:latin typeface="+mn-lt"/>
                <a:ea typeface="仿宋" panose="02010609060101010101" pitchFamily="49" charset="-122"/>
                <a:sym typeface="Symbol"/>
              </a:rPr>
              <a:t>2</a:t>
            </a:r>
            <a:r>
              <a:rPr lang="zh-CN" altLang="en-US" sz="2000" dirty="0">
                <a:solidFill>
                  <a:srgbClr val="000099"/>
                </a:solidFill>
                <a:latin typeface="+mn-lt"/>
                <a:ea typeface="仿宋" panose="02010609060101010101" pitchFamily="49" charset="-122"/>
                <a:sym typeface="Symbol"/>
              </a:rPr>
              <a:t>为直线，</a:t>
            </a:r>
            <a:r>
              <a:rPr lang="en-US" altLang="zh-CN" sz="2000" i="1" dirty="0">
                <a:solidFill>
                  <a:srgbClr val="000099"/>
                </a:solidFill>
                <a:latin typeface="+mn-lt"/>
                <a:ea typeface="仿宋" panose="02010609060101010101" pitchFamily="49" charset="-122"/>
              </a:rPr>
              <a:t>i</a:t>
            </a:r>
            <a:r>
              <a:rPr lang="en-US" altLang="zh-CN" sz="2000" baseline="-25000" dirty="0">
                <a:solidFill>
                  <a:srgbClr val="000099"/>
                </a:solidFill>
                <a:latin typeface="+mn-lt"/>
                <a:ea typeface="仿宋" panose="02010609060101010101" pitchFamily="49" charset="-122"/>
              </a:rPr>
              <a:t>C</a:t>
            </a:r>
            <a:r>
              <a:rPr lang="zh-CN" altLang="en-US" sz="2000" dirty="0">
                <a:solidFill>
                  <a:srgbClr val="000099"/>
                </a:solidFill>
                <a:latin typeface="+mn-lt"/>
                <a:ea typeface="仿宋" panose="02010609060101010101" pitchFamily="49" charset="-122"/>
              </a:rPr>
              <a:t>是</a:t>
            </a:r>
            <a:r>
              <a:rPr lang="zh-CN" altLang="en-US" sz="2000" dirty="0">
                <a:solidFill>
                  <a:srgbClr val="FF0000"/>
                </a:solidFill>
                <a:latin typeface="+mn-lt"/>
                <a:ea typeface="仿宋" panose="02010609060101010101" pitchFamily="49" charset="-122"/>
              </a:rPr>
              <a:t>与</a:t>
            </a:r>
            <a:r>
              <a:rPr lang="en-US" altLang="zh-CN" sz="2000" i="1" dirty="0">
                <a:solidFill>
                  <a:srgbClr val="FF0000"/>
                </a:solidFill>
                <a:latin typeface="+mn-lt"/>
                <a:ea typeface="仿宋" panose="02010609060101010101" pitchFamily="49" charset="-122"/>
              </a:rPr>
              <a:t>i</a:t>
            </a:r>
            <a:r>
              <a:rPr lang="en-US" altLang="zh-CN" sz="2000" baseline="-25000" dirty="0">
                <a:solidFill>
                  <a:srgbClr val="FF0000"/>
                </a:solidFill>
                <a:latin typeface="+mn-lt"/>
                <a:ea typeface="仿宋" panose="02010609060101010101" pitchFamily="49" charset="-122"/>
              </a:rPr>
              <a:t>b</a:t>
            </a:r>
            <a:r>
              <a:rPr lang="zh-CN" altLang="en-US" sz="2000" dirty="0">
                <a:solidFill>
                  <a:srgbClr val="FF0000"/>
                </a:solidFill>
                <a:latin typeface="+mn-lt"/>
                <a:ea typeface="仿宋" panose="02010609060101010101" pitchFamily="49" charset="-122"/>
              </a:rPr>
              <a:t>形状</a:t>
            </a:r>
            <a:r>
              <a:rPr lang="zh-CN" altLang="en-US" sz="2000" dirty="0">
                <a:solidFill>
                  <a:srgbClr val="000099"/>
                </a:solidFill>
                <a:latin typeface="+mn-lt"/>
                <a:ea typeface="仿宋" panose="02010609060101010101" pitchFamily="49" charset="-122"/>
              </a:rPr>
              <a:t>相同的余弦脉冲，但高度</a:t>
            </a:r>
            <a:r>
              <a:rPr lang="en-US" altLang="zh-CN" sz="2000" i="1" dirty="0" err="1">
                <a:solidFill>
                  <a:srgbClr val="000099"/>
                </a:solidFill>
                <a:latin typeface="+mn-lt"/>
                <a:ea typeface="仿宋" panose="02010609060101010101" pitchFamily="49" charset="-122"/>
              </a:rPr>
              <a:t>I</a:t>
            </a:r>
            <a:r>
              <a:rPr lang="en-US" altLang="zh-CN" sz="2000" baseline="-25000" dirty="0" err="1">
                <a:solidFill>
                  <a:srgbClr val="000099"/>
                </a:solidFill>
                <a:latin typeface="+mn-lt"/>
                <a:ea typeface="仿宋" panose="02010609060101010101" pitchFamily="49" charset="-122"/>
                <a:sym typeface="Symbol"/>
              </a:rPr>
              <a:t>cm</a:t>
            </a:r>
            <a:r>
              <a:rPr lang="zh-CN" altLang="en-US" sz="2000" dirty="0">
                <a:solidFill>
                  <a:srgbClr val="000099"/>
                </a:solidFill>
                <a:latin typeface="+mn-lt"/>
                <a:ea typeface="仿宋" panose="02010609060101010101" pitchFamily="49" charset="-122"/>
              </a:rPr>
              <a:t>比①有所下降；</a:t>
            </a:r>
            <a:r>
              <a:rPr lang="zh-CN" altLang="en-US" sz="2000" dirty="0">
                <a:solidFill>
                  <a:srgbClr val="0000FF"/>
                </a:solidFill>
                <a:latin typeface="+mn-lt"/>
                <a:ea typeface="仿宋" panose="02010609060101010101" pitchFamily="49" charset="-122"/>
              </a:rPr>
              <a:t>临界状态</a:t>
            </a:r>
            <a:endParaRPr lang="en-US" altLang="zh-CN" sz="2000" dirty="0">
              <a:solidFill>
                <a:srgbClr val="0000FF"/>
              </a:solidFill>
              <a:latin typeface="+mn-lt"/>
              <a:ea typeface="仿宋" panose="02010609060101010101" pitchFamily="49" charset="-122"/>
            </a:endParaRPr>
          </a:p>
          <a:p>
            <a:pPr eaLnBrk="1" hangingPunct="1">
              <a:defRPr/>
            </a:pPr>
            <a:endParaRPr lang="en-US" altLang="zh-CN" sz="2000" baseline="-25000" dirty="0">
              <a:solidFill>
                <a:srgbClr val="000099"/>
              </a:solidFill>
              <a:latin typeface="+mn-lt"/>
              <a:ea typeface="仿宋" panose="02010609060101010101" pitchFamily="49" charset="-122"/>
              <a:sym typeface="Symbol"/>
            </a:endParaRPr>
          </a:p>
          <a:p>
            <a:pPr eaLnBrk="1" hangingPunct="1">
              <a:defRPr/>
            </a:pPr>
            <a:r>
              <a:rPr lang="zh-CN" altLang="en-US" sz="2000" dirty="0">
                <a:solidFill>
                  <a:srgbClr val="000099"/>
                </a:solidFill>
                <a:latin typeface="+mn-lt"/>
                <a:ea typeface="仿宋" panose="02010609060101010101" pitchFamily="49" charset="-122"/>
              </a:rPr>
              <a:t>③种情况：</a:t>
            </a:r>
            <a:r>
              <a:rPr lang="en-US" altLang="zh-CN" sz="2000" i="1" dirty="0">
                <a:solidFill>
                  <a:srgbClr val="000099"/>
                </a:solidFill>
                <a:latin typeface="+mn-lt"/>
                <a:ea typeface="仿宋" panose="02010609060101010101" pitchFamily="49" charset="-122"/>
              </a:rPr>
              <a:t>R</a:t>
            </a:r>
            <a:r>
              <a:rPr lang="en-US" altLang="zh-CN" sz="2000" baseline="-25000" dirty="0">
                <a:solidFill>
                  <a:srgbClr val="000099"/>
                </a:solidFill>
                <a:latin typeface="+mn-lt"/>
                <a:ea typeface="仿宋" panose="02010609060101010101" pitchFamily="49" charset="-122"/>
              </a:rPr>
              <a:t>p</a:t>
            </a:r>
            <a:r>
              <a:rPr lang="en-US" altLang="zh-CN" sz="2000" dirty="0">
                <a:solidFill>
                  <a:srgbClr val="000099"/>
                </a:solidFill>
                <a:latin typeface="+mn-lt"/>
                <a:ea typeface="仿宋" panose="02010609060101010101" pitchFamily="49" charset="-122"/>
                <a:sym typeface="Symbol"/>
              </a:rPr>
              <a:t>   </a:t>
            </a:r>
            <a:r>
              <a:rPr lang="en-US" altLang="zh-CN" sz="2000" i="1" dirty="0">
                <a:solidFill>
                  <a:srgbClr val="000099"/>
                </a:solidFill>
                <a:latin typeface="+mn-lt"/>
                <a:ea typeface="仿宋" panose="02010609060101010101" pitchFamily="49" charset="-122"/>
                <a:sym typeface="Symbol"/>
              </a:rPr>
              <a:t>V</a:t>
            </a:r>
            <a:r>
              <a:rPr lang="en-US" altLang="zh-CN" sz="2000" baseline="-25000" dirty="0">
                <a:solidFill>
                  <a:srgbClr val="000099"/>
                </a:solidFill>
                <a:latin typeface="+mn-lt"/>
                <a:ea typeface="仿宋" panose="02010609060101010101" pitchFamily="49" charset="-122"/>
              </a:rPr>
              <a:t>cm </a:t>
            </a:r>
            <a:r>
              <a:rPr lang="en-US" altLang="zh-CN" sz="2000" dirty="0">
                <a:solidFill>
                  <a:srgbClr val="000099"/>
                </a:solidFill>
                <a:latin typeface="+mn-lt"/>
                <a:ea typeface="仿宋" panose="02010609060101010101" pitchFamily="49" charset="-122"/>
                <a:sym typeface="Symbol"/>
              </a:rPr>
              <a:t>  </a:t>
            </a:r>
            <a:r>
              <a:rPr lang="zh-CN" altLang="en-US" sz="2000" dirty="0">
                <a:solidFill>
                  <a:srgbClr val="000099"/>
                </a:solidFill>
                <a:latin typeface="+mn-lt"/>
                <a:ea typeface="仿宋" panose="02010609060101010101" pitchFamily="49" charset="-122"/>
                <a:sym typeface="Symbol"/>
              </a:rPr>
              <a:t>，当</a:t>
            </a:r>
            <a:r>
              <a:rPr lang="en-US" altLang="zh-CN" sz="2000" i="1" dirty="0">
                <a:solidFill>
                  <a:srgbClr val="000099"/>
                </a:solidFill>
                <a:latin typeface="+mn-lt"/>
                <a:ea typeface="仿宋" panose="02010609060101010101" pitchFamily="49" charset="-122"/>
                <a:sym typeface="Symbol"/>
              </a:rPr>
              <a:t>V</a:t>
            </a:r>
            <a:r>
              <a:rPr lang="en-US" altLang="zh-CN" sz="2000" baseline="-25000" dirty="0">
                <a:solidFill>
                  <a:srgbClr val="000099"/>
                </a:solidFill>
                <a:latin typeface="+mn-lt"/>
                <a:ea typeface="仿宋" panose="02010609060101010101" pitchFamily="49" charset="-122"/>
              </a:rPr>
              <a:t>cm</a:t>
            </a:r>
            <a:r>
              <a:rPr lang="en-US" altLang="zh-CN" sz="2000" baseline="-25000" dirty="0">
                <a:solidFill>
                  <a:srgbClr val="000099"/>
                </a:solidFill>
                <a:latin typeface="+mn-lt"/>
                <a:ea typeface="仿宋" panose="02010609060101010101" pitchFamily="49" charset="-122"/>
                <a:sym typeface="Symbol"/>
              </a:rPr>
              <a:t> </a:t>
            </a:r>
            <a:r>
              <a:rPr lang="en-US" altLang="zh-CN" sz="2000" dirty="0">
                <a:solidFill>
                  <a:srgbClr val="000099"/>
                </a:solidFill>
                <a:latin typeface="+mn-lt"/>
                <a:ea typeface="仿宋" panose="02010609060101010101" pitchFamily="49" charset="-122"/>
                <a:sym typeface="Symbol"/>
              </a:rPr>
              <a:t>=</a:t>
            </a:r>
            <a:r>
              <a:rPr lang="en-US" altLang="zh-CN" sz="2000" i="1" dirty="0">
                <a:solidFill>
                  <a:srgbClr val="000099"/>
                </a:solidFill>
                <a:latin typeface="+mn-lt"/>
                <a:ea typeface="仿宋" panose="02010609060101010101" pitchFamily="49" charset="-122"/>
                <a:sym typeface="Symbol"/>
              </a:rPr>
              <a:t> V</a:t>
            </a:r>
            <a:r>
              <a:rPr lang="en-US" altLang="zh-CN" sz="2000" baseline="-25000" dirty="0">
                <a:solidFill>
                  <a:srgbClr val="000099"/>
                </a:solidFill>
                <a:latin typeface="+mn-lt"/>
                <a:ea typeface="仿宋" panose="02010609060101010101" pitchFamily="49" charset="-122"/>
              </a:rPr>
              <a:t>cm</a:t>
            </a:r>
            <a:r>
              <a:rPr lang="en-US" altLang="zh-CN" sz="2000" baseline="-25000" dirty="0">
                <a:solidFill>
                  <a:srgbClr val="000099"/>
                </a:solidFill>
                <a:latin typeface="+mn-lt"/>
                <a:ea typeface="仿宋" panose="02010609060101010101" pitchFamily="49" charset="-122"/>
                <a:sym typeface="Symbol"/>
              </a:rPr>
              <a:t>3</a:t>
            </a:r>
            <a:r>
              <a:rPr lang="zh-CN" altLang="en-US" sz="2000" dirty="0">
                <a:solidFill>
                  <a:srgbClr val="000099"/>
                </a:solidFill>
                <a:latin typeface="+mn-lt"/>
                <a:ea typeface="仿宋" panose="02010609060101010101" pitchFamily="49" charset="-122"/>
                <a:sym typeface="Symbol"/>
              </a:rPr>
              <a:t>时，</a:t>
            </a:r>
            <a:r>
              <a:rPr lang="en-US" altLang="zh-CN" sz="2000" i="1" dirty="0">
                <a:solidFill>
                  <a:srgbClr val="000099"/>
                </a:solidFill>
                <a:latin typeface="+mn-lt"/>
                <a:ea typeface="仿宋" panose="02010609060101010101" pitchFamily="49" charset="-122"/>
                <a:sym typeface="Symbol"/>
              </a:rPr>
              <a:t> v</a:t>
            </a:r>
            <a:r>
              <a:rPr lang="en-US" altLang="zh-CN" sz="2000" baseline="-25000" dirty="0">
                <a:solidFill>
                  <a:srgbClr val="000099"/>
                </a:solidFill>
                <a:latin typeface="+mn-lt"/>
                <a:ea typeface="仿宋" panose="02010609060101010101" pitchFamily="49" charset="-122"/>
                <a:sym typeface="Symbol"/>
              </a:rPr>
              <a:t>CEmin3</a:t>
            </a:r>
            <a:r>
              <a:rPr lang="en-US" altLang="zh-CN" sz="2000" dirty="0">
                <a:solidFill>
                  <a:srgbClr val="000099"/>
                </a:solidFill>
                <a:latin typeface="+mn-lt"/>
                <a:ea typeface="仿宋" panose="02010609060101010101" pitchFamily="49" charset="-122"/>
                <a:sym typeface="Symbol"/>
              </a:rPr>
              <a:t>=</a:t>
            </a:r>
            <a:r>
              <a:rPr lang="en-US" altLang="zh-CN" sz="2000" i="1" dirty="0">
                <a:solidFill>
                  <a:srgbClr val="000099"/>
                </a:solidFill>
                <a:latin typeface="+mn-lt"/>
                <a:ea typeface="仿宋" panose="02010609060101010101" pitchFamily="49" charset="-122"/>
                <a:sym typeface="Symbol"/>
              </a:rPr>
              <a:t>V</a:t>
            </a:r>
            <a:r>
              <a:rPr lang="en-US" altLang="zh-CN" sz="2000" baseline="-25000" dirty="0">
                <a:solidFill>
                  <a:srgbClr val="000099"/>
                </a:solidFill>
                <a:latin typeface="+mn-lt"/>
                <a:ea typeface="仿宋" panose="02010609060101010101" pitchFamily="49" charset="-122"/>
                <a:sym typeface="Symbol"/>
              </a:rPr>
              <a:t>cc</a:t>
            </a:r>
            <a:r>
              <a:rPr lang="en-US" altLang="zh-CN" sz="2000" dirty="0">
                <a:solidFill>
                  <a:srgbClr val="000099"/>
                </a:solidFill>
                <a:latin typeface="+mn-lt"/>
                <a:ea typeface="仿宋" panose="02010609060101010101" pitchFamily="49" charset="-122"/>
                <a:sym typeface="Symbol"/>
              </a:rPr>
              <a:t></a:t>
            </a:r>
            <a:r>
              <a:rPr lang="en-US" altLang="zh-CN" sz="2000" i="1" dirty="0">
                <a:solidFill>
                  <a:srgbClr val="000099"/>
                </a:solidFill>
                <a:latin typeface="+mn-lt"/>
                <a:ea typeface="仿宋" panose="02010609060101010101" pitchFamily="49" charset="-122"/>
                <a:sym typeface="Symbol"/>
              </a:rPr>
              <a:t>V</a:t>
            </a:r>
            <a:r>
              <a:rPr lang="en-US" altLang="zh-CN" sz="2000" baseline="-25000" dirty="0">
                <a:solidFill>
                  <a:srgbClr val="000099"/>
                </a:solidFill>
                <a:latin typeface="+mn-lt"/>
                <a:ea typeface="仿宋" panose="02010609060101010101" pitchFamily="49" charset="-122"/>
              </a:rPr>
              <a:t>cm</a:t>
            </a:r>
            <a:r>
              <a:rPr lang="en-US" altLang="zh-CN" sz="2000" baseline="-25000" dirty="0">
                <a:solidFill>
                  <a:srgbClr val="000099"/>
                </a:solidFill>
                <a:latin typeface="+mn-lt"/>
                <a:ea typeface="仿宋" panose="02010609060101010101" pitchFamily="49" charset="-122"/>
                <a:sym typeface="Symbol"/>
              </a:rPr>
              <a:t>3  </a:t>
            </a:r>
            <a:r>
              <a:rPr lang="en-US" altLang="zh-CN" sz="2000" dirty="0">
                <a:solidFill>
                  <a:srgbClr val="000099"/>
                </a:solidFill>
                <a:latin typeface="+mn-lt"/>
                <a:ea typeface="仿宋" panose="02010609060101010101" pitchFamily="49" charset="-122"/>
                <a:sym typeface="Symbol"/>
              </a:rPr>
              <a:t>&lt;</a:t>
            </a:r>
            <a:r>
              <a:rPr lang="en-US" altLang="zh-CN" sz="2000" i="1" dirty="0">
                <a:solidFill>
                  <a:srgbClr val="000099"/>
                </a:solidFill>
                <a:latin typeface="+mn-lt"/>
                <a:ea typeface="仿宋" panose="02010609060101010101" pitchFamily="49" charset="-122"/>
                <a:sym typeface="Symbol"/>
              </a:rPr>
              <a:t> V</a:t>
            </a:r>
            <a:r>
              <a:rPr lang="en-US" altLang="zh-CN" sz="2000" baseline="-25000" dirty="0">
                <a:solidFill>
                  <a:srgbClr val="000099"/>
                </a:solidFill>
                <a:latin typeface="+mn-lt"/>
                <a:ea typeface="仿宋" panose="02010609060101010101" pitchFamily="49" charset="-122"/>
                <a:sym typeface="Symbol"/>
              </a:rPr>
              <a:t>ces </a:t>
            </a:r>
            <a:r>
              <a:rPr lang="zh-CN" altLang="en-US" sz="2000" dirty="0">
                <a:solidFill>
                  <a:srgbClr val="000099"/>
                </a:solidFill>
                <a:latin typeface="+mn-lt"/>
                <a:ea typeface="仿宋" panose="02010609060101010101" pitchFamily="49" charset="-122"/>
                <a:sym typeface="Symbol"/>
              </a:rPr>
              <a:t>，负载线</a:t>
            </a:r>
            <a:r>
              <a:rPr lang="en-US" altLang="zh-CN" sz="2000" dirty="0">
                <a:solidFill>
                  <a:srgbClr val="000099"/>
                </a:solidFill>
                <a:latin typeface="+mn-lt"/>
                <a:ea typeface="仿宋" panose="02010609060101010101" pitchFamily="49" charset="-122"/>
                <a:sym typeface="Symbol"/>
              </a:rPr>
              <a:t>3</a:t>
            </a:r>
            <a:r>
              <a:rPr lang="zh-CN" altLang="en-US" sz="2000" dirty="0">
                <a:solidFill>
                  <a:srgbClr val="000099"/>
                </a:solidFill>
                <a:latin typeface="+mn-lt"/>
                <a:ea typeface="仿宋" panose="02010609060101010101" pitchFamily="49" charset="-122"/>
                <a:sym typeface="Symbol"/>
              </a:rPr>
              <a:t>变成折线，</a:t>
            </a:r>
            <a:r>
              <a:rPr lang="en-US" altLang="zh-CN" sz="2000" i="1" dirty="0">
                <a:solidFill>
                  <a:srgbClr val="000099"/>
                </a:solidFill>
                <a:latin typeface="+mn-lt"/>
                <a:ea typeface="仿宋" panose="02010609060101010101" pitchFamily="49" charset="-122"/>
              </a:rPr>
              <a:t>i</a:t>
            </a:r>
            <a:r>
              <a:rPr lang="en-US" altLang="zh-CN" sz="2000" baseline="-25000" dirty="0">
                <a:solidFill>
                  <a:srgbClr val="000099"/>
                </a:solidFill>
                <a:latin typeface="+mn-lt"/>
                <a:ea typeface="仿宋" panose="02010609060101010101" pitchFamily="49" charset="-122"/>
              </a:rPr>
              <a:t>C</a:t>
            </a:r>
            <a:r>
              <a:rPr lang="zh-CN" altLang="en-US" sz="2000" dirty="0">
                <a:solidFill>
                  <a:srgbClr val="000099"/>
                </a:solidFill>
                <a:latin typeface="+mn-lt"/>
                <a:ea typeface="仿宋" panose="02010609060101010101" pitchFamily="49" charset="-122"/>
              </a:rPr>
              <a:t>是凹陷的余弦脉冲，</a:t>
            </a:r>
            <a:r>
              <a:rPr lang="zh-CN" altLang="en-US" sz="2000" dirty="0">
                <a:solidFill>
                  <a:srgbClr val="0000FF"/>
                </a:solidFill>
                <a:latin typeface="+mn-lt"/>
                <a:ea typeface="仿宋" panose="02010609060101010101" pitchFamily="49" charset="-122"/>
              </a:rPr>
              <a:t>过压状态</a:t>
            </a:r>
          </a:p>
        </p:txBody>
      </p:sp>
      <p:sp>
        <p:nvSpPr>
          <p:cNvPr id="28680" name="Rectangle 2">
            <a:extLst>
              <a:ext uri="{FF2B5EF4-FFF2-40B4-BE49-F238E27FC236}">
                <a16:creationId xmlns:a16="http://schemas.microsoft.com/office/drawing/2014/main" id="{F7413327-20FA-4E13-B5E5-3D7951B1D789}"/>
              </a:ext>
            </a:extLst>
          </p:cNvPr>
          <p:cNvSpPr>
            <a:spLocks noChangeArrowheads="1"/>
          </p:cNvSpPr>
          <p:nvPr/>
        </p:nvSpPr>
        <p:spPr bwMode="auto">
          <a:xfrm>
            <a:off x="6660232" y="118306"/>
            <a:ext cx="2329183"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lvl="1" eaLnBrk="1" hangingPunct="1">
              <a:spcBef>
                <a:spcPct val="0"/>
              </a:spcBef>
              <a:buFontTx/>
              <a:buNone/>
            </a:pPr>
            <a:r>
              <a:rPr lang="en-US" altLang="zh-CN" sz="2400" b="1" dirty="0">
                <a:solidFill>
                  <a:srgbClr val="00B050"/>
                </a:solidFill>
                <a:latin typeface="+mn-lt"/>
                <a:ea typeface="仿宋" panose="02010609060101010101" pitchFamily="49" charset="-122"/>
              </a:rPr>
              <a:t>P89    </a:t>
            </a:r>
            <a:r>
              <a:rPr lang="en-US" altLang="zh-CN" sz="2400" dirty="0">
                <a:solidFill>
                  <a:srgbClr val="FF0000"/>
                </a:solidFill>
                <a:latin typeface="+mn-lt"/>
                <a:ea typeface="仿宋" panose="02010609060101010101" pitchFamily="49" charset="-122"/>
              </a:rPr>
              <a:t>P91    </a:t>
            </a:r>
            <a:r>
              <a:rPr lang="en-US" altLang="zh-CN" sz="2400" dirty="0">
                <a:solidFill>
                  <a:schemeClr val="accent2"/>
                </a:solidFill>
                <a:latin typeface="+mn-lt"/>
                <a:ea typeface="仿宋" panose="02010609060101010101" pitchFamily="49" charset="-122"/>
              </a:rPr>
              <a:t>P97</a:t>
            </a:r>
            <a:endParaRPr lang="zh-CN" altLang="en-US" sz="2400" dirty="0">
              <a:solidFill>
                <a:schemeClr val="accent2"/>
              </a:solidFill>
              <a:latin typeface="+mn-lt"/>
              <a:ea typeface="仿宋" panose="02010609060101010101" pitchFamily="49" charset="-122"/>
            </a:endParaRPr>
          </a:p>
        </p:txBody>
      </p:sp>
      <p:cxnSp>
        <p:nvCxnSpPr>
          <p:cNvPr id="28681" name="直接箭头连接符 2">
            <a:extLst>
              <a:ext uri="{FF2B5EF4-FFF2-40B4-BE49-F238E27FC236}">
                <a16:creationId xmlns:a16="http://schemas.microsoft.com/office/drawing/2014/main" id="{EC98F010-DB4D-42B1-8BB3-F8158D65F557}"/>
              </a:ext>
            </a:extLst>
          </p:cNvPr>
          <p:cNvCxnSpPr>
            <a:cxnSpLocks/>
            <a:stCxn id="13" idx="5"/>
          </p:cNvCxnSpPr>
          <p:nvPr/>
        </p:nvCxnSpPr>
        <p:spPr bwMode="auto">
          <a:xfrm flipV="1">
            <a:off x="5161908" y="2062163"/>
            <a:ext cx="2196155" cy="135882"/>
          </a:xfrm>
          <a:prstGeom prst="straightConnector1">
            <a:avLst/>
          </a:prstGeom>
          <a:noFill/>
          <a:ln w="28575" algn="ctr">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28682" name="直接箭头连接符 16">
            <a:extLst>
              <a:ext uri="{FF2B5EF4-FFF2-40B4-BE49-F238E27FC236}">
                <a16:creationId xmlns:a16="http://schemas.microsoft.com/office/drawing/2014/main" id="{F36FA27D-45AF-468A-907D-012A84DA65DC}"/>
              </a:ext>
            </a:extLst>
          </p:cNvPr>
          <p:cNvCxnSpPr>
            <a:cxnSpLocks/>
          </p:cNvCxnSpPr>
          <p:nvPr/>
        </p:nvCxnSpPr>
        <p:spPr bwMode="auto">
          <a:xfrm flipV="1">
            <a:off x="4041879" y="2695576"/>
            <a:ext cx="3051071" cy="877440"/>
          </a:xfrm>
          <a:prstGeom prst="straightConnector1">
            <a:avLst/>
          </a:prstGeom>
          <a:noFill/>
          <a:ln w="28575" algn="ctr">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28683" name="直接箭头连接符 18">
            <a:extLst>
              <a:ext uri="{FF2B5EF4-FFF2-40B4-BE49-F238E27FC236}">
                <a16:creationId xmlns:a16="http://schemas.microsoft.com/office/drawing/2014/main" id="{7683F9B8-2635-4B4D-90C6-EE6CB72580FF}"/>
              </a:ext>
            </a:extLst>
          </p:cNvPr>
          <p:cNvCxnSpPr>
            <a:cxnSpLocks/>
          </p:cNvCxnSpPr>
          <p:nvPr/>
        </p:nvCxnSpPr>
        <p:spPr bwMode="auto">
          <a:xfrm flipV="1">
            <a:off x="4572000" y="3212976"/>
            <a:ext cx="2304256" cy="1656184"/>
          </a:xfrm>
          <a:prstGeom prst="straightConnector1">
            <a:avLst/>
          </a:prstGeom>
          <a:noFill/>
          <a:ln w="28575" algn="ctr">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2" name="椭圆 1">
            <a:extLst>
              <a:ext uri="{FF2B5EF4-FFF2-40B4-BE49-F238E27FC236}">
                <a16:creationId xmlns:a16="http://schemas.microsoft.com/office/drawing/2014/main" id="{B87E1AE2-7A31-428F-A079-C0F57444449F}"/>
              </a:ext>
            </a:extLst>
          </p:cNvPr>
          <p:cNvSpPr/>
          <p:nvPr/>
        </p:nvSpPr>
        <p:spPr bwMode="auto">
          <a:xfrm>
            <a:off x="3682558" y="3416870"/>
            <a:ext cx="359321" cy="354880"/>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1" lang="zh-CN" altLang="en-US" sz="2800" b="1" i="0" u="none" strike="noStrike" cap="none" normalizeH="0" baseline="0">
              <a:ln>
                <a:noFill/>
              </a:ln>
              <a:solidFill>
                <a:srgbClr val="336600"/>
              </a:solidFill>
              <a:effectLst/>
              <a:latin typeface="+mn-lt"/>
              <a:ea typeface="仿宋" panose="02010609060101010101" pitchFamily="49" charset="-122"/>
            </a:endParaRPr>
          </a:p>
        </p:txBody>
      </p:sp>
      <p:sp>
        <p:nvSpPr>
          <p:cNvPr id="13" name="椭圆 12">
            <a:extLst>
              <a:ext uri="{FF2B5EF4-FFF2-40B4-BE49-F238E27FC236}">
                <a16:creationId xmlns:a16="http://schemas.microsoft.com/office/drawing/2014/main" id="{8A0F9A35-B5CD-46B5-94E6-1A009F90FAAD}"/>
              </a:ext>
            </a:extLst>
          </p:cNvPr>
          <p:cNvSpPr/>
          <p:nvPr/>
        </p:nvSpPr>
        <p:spPr bwMode="auto">
          <a:xfrm>
            <a:off x="4855208" y="1895136"/>
            <a:ext cx="359321" cy="354880"/>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1" lang="zh-CN" altLang="en-US" sz="2800" b="1" i="0" u="none" strike="noStrike" cap="none" normalizeH="0" baseline="0">
              <a:ln>
                <a:noFill/>
              </a:ln>
              <a:solidFill>
                <a:srgbClr val="336600"/>
              </a:solidFill>
              <a:effectLst/>
              <a:latin typeface="+mn-lt"/>
              <a:ea typeface="仿宋" panose="02010609060101010101" pitchFamily="49" charset="-122"/>
            </a:endParaRPr>
          </a:p>
        </p:txBody>
      </p:sp>
      <p:sp>
        <p:nvSpPr>
          <p:cNvPr id="14" name="椭圆 13">
            <a:extLst>
              <a:ext uri="{FF2B5EF4-FFF2-40B4-BE49-F238E27FC236}">
                <a16:creationId xmlns:a16="http://schemas.microsoft.com/office/drawing/2014/main" id="{07C3F051-3FCF-494C-A6D8-D6ED892BCBB4}"/>
              </a:ext>
            </a:extLst>
          </p:cNvPr>
          <p:cNvSpPr/>
          <p:nvPr/>
        </p:nvSpPr>
        <p:spPr bwMode="auto">
          <a:xfrm>
            <a:off x="4317727" y="4795838"/>
            <a:ext cx="359321" cy="354880"/>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1" lang="zh-CN" altLang="en-US" sz="2800" b="1" i="0" u="none" strike="noStrike" cap="none" normalizeH="0" baseline="0">
              <a:ln>
                <a:noFill/>
              </a:ln>
              <a:solidFill>
                <a:srgbClr val="336600"/>
              </a:solidFill>
              <a:effectLst/>
              <a:latin typeface="+mn-lt"/>
              <a:ea typeface="仿宋" panose="02010609060101010101" pitchFamily="49" charset="-122"/>
            </a:endParaRPr>
          </a:p>
        </p:txBody>
      </p:sp>
      <p:sp>
        <p:nvSpPr>
          <p:cNvPr id="15" name="Object 1025">
            <a:extLst>
              <a:ext uri="{FF2B5EF4-FFF2-40B4-BE49-F238E27FC236}">
                <a16:creationId xmlns:a16="http://schemas.microsoft.com/office/drawing/2014/main" id="{FB4CF870-BD4B-4C57-8440-BBE73D84FC22}"/>
              </a:ext>
            </a:extLst>
          </p:cNvPr>
          <p:cNvSpPr txBox="1"/>
          <p:nvPr/>
        </p:nvSpPr>
        <p:spPr bwMode="auto">
          <a:xfrm>
            <a:off x="5940152" y="4278379"/>
            <a:ext cx="3049263" cy="358328"/>
          </a:xfrm>
          <a:prstGeom prst="rect">
            <a:avLst/>
          </a:prstGeom>
          <a:solidFill>
            <a:schemeClr val="bg1"/>
          </a:solidFill>
          <a:ln>
            <a:noFill/>
          </a:ln>
        </p:spPr>
        <p:txBody>
          <a:bodyPr>
            <a:normAutofit fontScale="85000" lnSpcReduction="10000"/>
          </a:bodyPr>
          <a:lstStyle/>
          <a:p>
            <a:r>
              <a:rPr lang="en-US" altLang="zh-CN" sz="2000" i="1" dirty="0">
                <a:solidFill>
                  <a:srgbClr val="000000"/>
                </a:solidFill>
                <a:latin typeface="+mn-lt"/>
                <a:ea typeface="仿宋" panose="02010609060101010101" pitchFamily="49" charset="-122"/>
              </a:rPr>
              <a:t>i</a:t>
            </a:r>
            <a:r>
              <a:rPr lang="en-US" altLang="zh-CN" sz="2000" baseline="-25000" dirty="0">
                <a:solidFill>
                  <a:srgbClr val="000000"/>
                </a:solidFill>
                <a:latin typeface="+mn-lt"/>
                <a:ea typeface="仿宋" panose="02010609060101010101" pitchFamily="49" charset="-122"/>
              </a:rPr>
              <a:t>c</a:t>
            </a:r>
            <a:r>
              <a:rPr lang="en-US" altLang="zh-CN" sz="2000" dirty="0">
                <a:solidFill>
                  <a:srgbClr val="000000"/>
                </a:solidFill>
                <a:latin typeface="+mn-lt"/>
                <a:ea typeface="仿宋" panose="02010609060101010101" pitchFamily="49" charset="-122"/>
              </a:rPr>
              <a:t>=</a:t>
            </a:r>
            <a:r>
              <a:rPr lang="en-US" altLang="zh-CN" sz="2000" i="1" dirty="0">
                <a:solidFill>
                  <a:srgbClr val="000000"/>
                </a:solidFill>
                <a:latin typeface="+mn-lt"/>
                <a:ea typeface="仿宋" panose="02010609060101010101" pitchFamily="49" charset="-122"/>
              </a:rPr>
              <a:t> g</a:t>
            </a:r>
            <a:r>
              <a:rPr lang="en-US" altLang="zh-CN" sz="2000" baseline="-25000" dirty="0">
                <a:solidFill>
                  <a:srgbClr val="000000"/>
                </a:solidFill>
                <a:latin typeface="+mn-lt"/>
                <a:ea typeface="仿宋" panose="02010609060101010101" pitchFamily="49" charset="-122"/>
              </a:rPr>
              <a:t>d</a:t>
            </a:r>
            <a:r>
              <a:rPr lang="en-US" altLang="zh-CN" sz="2000" dirty="0">
                <a:solidFill>
                  <a:srgbClr val="000000"/>
                </a:solidFill>
                <a:latin typeface="+mn-lt"/>
                <a:ea typeface="仿宋" panose="02010609060101010101" pitchFamily="49" charset="-122"/>
              </a:rPr>
              <a:t>(</a:t>
            </a:r>
            <a:r>
              <a:rPr lang="en-US" altLang="zh-CN" sz="2000" i="1" dirty="0">
                <a:solidFill>
                  <a:srgbClr val="000000"/>
                </a:solidFill>
                <a:latin typeface="+mn-lt"/>
                <a:ea typeface="仿宋" panose="02010609060101010101" pitchFamily="49" charset="-122"/>
              </a:rPr>
              <a:t>v</a:t>
            </a:r>
            <a:r>
              <a:rPr lang="en-US" altLang="zh-CN" sz="2000" baseline="-25000" dirty="0">
                <a:solidFill>
                  <a:srgbClr val="000000"/>
                </a:solidFill>
                <a:latin typeface="+mn-lt"/>
                <a:ea typeface="仿宋" panose="02010609060101010101" pitchFamily="49" charset="-122"/>
              </a:rPr>
              <a:t>CE</a:t>
            </a:r>
            <a:r>
              <a:rPr lang="en-US" altLang="zh-CN" sz="2000" dirty="0">
                <a:solidFill>
                  <a:srgbClr val="000099"/>
                </a:solidFill>
                <a:latin typeface="+mn-lt"/>
                <a:ea typeface="仿宋" panose="02010609060101010101" pitchFamily="49" charset="-122"/>
                <a:sym typeface="Symbol"/>
              </a:rPr>
              <a:t> </a:t>
            </a:r>
            <a:r>
              <a:rPr lang="en-US" altLang="zh-CN" sz="2000" i="1" dirty="0">
                <a:solidFill>
                  <a:srgbClr val="000099"/>
                </a:solidFill>
                <a:latin typeface="+mn-lt"/>
                <a:ea typeface="仿宋" panose="02010609060101010101" pitchFamily="49" charset="-122"/>
                <a:sym typeface="Symbol"/>
              </a:rPr>
              <a:t>V</a:t>
            </a:r>
            <a:r>
              <a:rPr lang="en-US" altLang="zh-CN" sz="2000" baseline="-25000" dirty="0">
                <a:solidFill>
                  <a:srgbClr val="000099"/>
                </a:solidFill>
                <a:latin typeface="+mn-lt"/>
                <a:ea typeface="仿宋" panose="02010609060101010101" pitchFamily="49" charset="-122"/>
                <a:sym typeface="Symbol"/>
              </a:rPr>
              <a:t>0</a:t>
            </a:r>
            <a:r>
              <a:rPr lang="en-US" altLang="zh-CN" sz="2000" dirty="0">
                <a:solidFill>
                  <a:srgbClr val="000000"/>
                </a:solidFill>
                <a:latin typeface="+mn-lt"/>
                <a:ea typeface="仿宋" panose="02010609060101010101" pitchFamily="49" charset="-122"/>
              </a:rPr>
              <a:t>)         </a:t>
            </a:r>
            <a:r>
              <a:rPr lang="zh-CN" altLang="en-US" sz="2000" dirty="0">
                <a:solidFill>
                  <a:srgbClr val="000000"/>
                </a:solidFill>
                <a:latin typeface="+mn-lt"/>
                <a:ea typeface="仿宋" panose="02010609060101010101" pitchFamily="49" charset="-122"/>
              </a:rPr>
              <a:t>（</a:t>
            </a:r>
            <a:r>
              <a:rPr lang="en-US" altLang="zh-CN" sz="2000" kern="0" dirty="0">
                <a:solidFill>
                  <a:srgbClr val="0000FF"/>
                </a:solidFill>
                <a:latin typeface="+mn-lt"/>
                <a:ea typeface="仿宋" panose="02010609060101010101" pitchFamily="49" charset="-122"/>
              </a:rPr>
              <a:t>4-25</a:t>
            </a:r>
            <a:r>
              <a:rPr lang="zh-CN" altLang="en-US" sz="2000" kern="0" dirty="0">
                <a:solidFill>
                  <a:srgbClr val="0000FF"/>
                </a:solidFill>
                <a:latin typeface="+mn-lt"/>
                <a:ea typeface="仿宋" panose="02010609060101010101" pitchFamily="49" charset="-122"/>
              </a:rPr>
              <a:t>）</a:t>
            </a:r>
            <a:endParaRPr lang="zh-CN" altLang="en-US" sz="2000" dirty="0">
              <a:latin typeface="+mn-lt"/>
              <a:ea typeface="仿宋" panose="02010609060101010101" pitchFamily="49" charset="-122"/>
            </a:endParaRPr>
          </a:p>
        </p:txBody>
      </p:sp>
      <p:graphicFrame>
        <p:nvGraphicFramePr>
          <p:cNvPr id="16" name="Object 20">
            <a:extLst>
              <a:ext uri="{FF2B5EF4-FFF2-40B4-BE49-F238E27FC236}">
                <a16:creationId xmlns:a16="http://schemas.microsoft.com/office/drawing/2014/main" id="{F6AB5301-A0B1-42AD-9EF6-236A10ADF10A}"/>
              </a:ext>
            </a:extLst>
          </p:cNvPr>
          <p:cNvGraphicFramePr>
            <a:graphicFrameLocks noChangeAspect="1"/>
          </p:cNvGraphicFramePr>
          <p:nvPr>
            <p:extLst>
              <p:ext uri="{D42A27DB-BD31-4B8C-83A1-F6EECF244321}">
                <p14:modId xmlns:p14="http://schemas.microsoft.com/office/powerpoint/2010/main" val="1734124822"/>
              </p:ext>
            </p:extLst>
          </p:nvPr>
        </p:nvGraphicFramePr>
        <p:xfrm>
          <a:off x="6365758" y="4736590"/>
          <a:ext cx="1527175" cy="715963"/>
        </p:xfrm>
        <a:graphic>
          <a:graphicData uri="http://schemas.openxmlformats.org/presentationml/2006/ole">
            <mc:AlternateContent xmlns:mc="http://schemas.openxmlformats.org/markup-compatibility/2006">
              <mc:Choice xmlns:v="urn:schemas-microsoft-com:vml" Requires="v">
                <p:oleObj spid="_x0000_s78070" name="Equation" r:id="rId4" imgW="921857" imgH="426615" progId="Equation.DSMT4">
                  <p:embed/>
                </p:oleObj>
              </mc:Choice>
              <mc:Fallback>
                <p:oleObj name="Equation" r:id="rId4" imgW="921857" imgH="426615" progId="Equation.DSMT4">
                  <p:embed/>
                  <p:pic>
                    <p:nvPicPr>
                      <p:cNvPr id="18451" name="Object 20">
                        <a:extLst>
                          <a:ext uri="{FF2B5EF4-FFF2-40B4-BE49-F238E27FC236}">
                            <a16:creationId xmlns:a16="http://schemas.microsoft.com/office/drawing/2014/main" id="{CC64B04B-8FAA-4B56-9002-29DFA2469B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5758" y="4736590"/>
                        <a:ext cx="1527175" cy="715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Rectangle 2">
            <a:extLst>
              <a:ext uri="{FF2B5EF4-FFF2-40B4-BE49-F238E27FC236}">
                <a16:creationId xmlns:a16="http://schemas.microsoft.com/office/drawing/2014/main" id="{0A0A9F0F-76EA-4A90-A667-DAF11720BC0C}"/>
              </a:ext>
            </a:extLst>
          </p:cNvPr>
          <p:cNvSpPr>
            <a:spLocks noChangeArrowheads="1"/>
          </p:cNvSpPr>
          <p:nvPr/>
        </p:nvSpPr>
        <p:spPr bwMode="auto">
          <a:xfrm>
            <a:off x="5964116" y="3910318"/>
            <a:ext cx="552100" cy="226039"/>
          </a:xfrm>
          <a:prstGeom prst="rect">
            <a:avLst/>
          </a:prstGeom>
          <a:solidFill>
            <a:schemeClr val="bg1"/>
          </a:solidFill>
          <a:ln>
            <a:noFill/>
          </a:ln>
        </p:spPr>
        <p:txBody>
          <a:bodyPr lIns="0" tIns="0" rIns="0" bIns="0" anchor="ct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lvl="1" eaLnBrk="1" hangingPunct="1">
              <a:spcBef>
                <a:spcPct val="0"/>
              </a:spcBef>
              <a:buFontTx/>
              <a:buNone/>
            </a:pPr>
            <a:r>
              <a:rPr lang="zh-CN" altLang="en-US" sz="1200" dirty="0">
                <a:latin typeface="+mn-lt"/>
                <a:ea typeface="仿宋" panose="02010609060101010101" pitchFamily="49" charset="-122"/>
              </a:rPr>
              <a:t>图 </a:t>
            </a:r>
            <a:r>
              <a:rPr lang="en-US" altLang="zh-CN" sz="1200" dirty="0">
                <a:latin typeface="+mn-lt"/>
                <a:ea typeface="仿宋" panose="02010609060101010101" pitchFamily="49" charset="-122"/>
              </a:rPr>
              <a:t>4-11</a:t>
            </a:r>
            <a:endParaRPr lang="zh-CN" altLang="en-US" sz="1200" dirty="0">
              <a:latin typeface="+mn-lt"/>
              <a:ea typeface="仿宋" panose="02010609060101010101" pitchFamily="49" charset="-122"/>
            </a:endParaRPr>
          </a:p>
        </p:txBody>
      </p:sp>
      <p:sp>
        <p:nvSpPr>
          <p:cNvPr id="18" name="Rectangle 2">
            <a:extLst>
              <a:ext uri="{FF2B5EF4-FFF2-40B4-BE49-F238E27FC236}">
                <a16:creationId xmlns:a16="http://schemas.microsoft.com/office/drawing/2014/main" id="{CBE8DA3E-07E3-4998-8A28-2EDE6F3C63BA}"/>
              </a:ext>
            </a:extLst>
          </p:cNvPr>
          <p:cNvSpPr txBox="1">
            <a:spLocks noChangeArrowheads="1"/>
          </p:cNvSpPr>
          <p:nvPr/>
        </p:nvSpPr>
        <p:spPr bwMode="auto">
          <a:xfrm>
            <a:off x="193868" y="489949"/>
            <a:ext cx="5020662"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r>
              <a:rPr lang="zh-CN" altLang="en-US" sz="1800" b="1" kern="0" dirty="0">
                <a:solidFill>
                  <a:srgbClr val="660066"/>
                </a:solidFill>
                <a:latin typeface="+mn-lt"/>
                <a:ea typeface="仿宋" panose="02010609060101010101" pitchFamily="49" charset="-122"/>
              </a:rPr>
              <a:t>负载</a:t>
            </a:r>
            <a:r>
              <a:rPr lang="en-US" altLang="zh-CN" sz="1800" b="0" i="1" kern="0" dirty="0" err="1">
                <a:solidFill>
                  <a:srgbClr val="660066"/>
                </a:solidFill>
                <a:latin typeface="+mn-lt"/>
                <a:ea typeface="仿宋" panose="02010609060101010101" pitchFamily="49" charset="-122"/>
              </a:rPr>
              <a:t>R</a:t>
            </a:r>
            <a:r>
              <a:rPr lang="en-US" altLang="zh-CN" sz="1800" b="0" kern="0" baseline="-25000" dirty="0" err="1">
                <a:solidFill>
                  <a:srgbClr val="660066"/>
                </a:solidFill>
                <a:latin typeface="+mn-lt"/>
                <a:ea typeface="仿宋" panose="02010609060101010101" pitchFamily="49" charset="-122"/>
              </a:rPr>
              <a:t>p</a:t>
            </a:r>
            <a:r>
              <a:rPr lang="zh-CN" altLang="en-US" sz="1800" b="1" kern="0" dirty="0">
                <a:solidFill>
                  <a:srgbClr val="660066"/>
                </a:solidFill>
                <a:latin typeface="+mn-lt"/>
                <a:ea typeface="仿宋" panose="02010609060101010101" pitchFamily="49" charset="-122"/>
              </a:rPr>
              <a:t>（</a:t>
            </a:r>
            <a:r>
              <a:rPr lang="en-US" altLang="zh-CN" sz="1800" b="1" i="1" kern="0" dirty="0" err="1">
                <a:solidFill>
                  <a:srgbClr val="660066"/>
                </a:solidFill>
                <a:latin typeface="+mn-lt"/>
                <a:ea typeface="仿宋" panose="02010609060101010101" pitchFamily="49" charset="-122"/>
              </a:rPr>
              <a:t>U</a:t>
            </a:r>
            <a:r>
              <a:rPr lang="en-US" altLang="zh-CN" sz="1800" b="1" kern="0" baseline="-25000" dirty="0" err="1">
                <a:solidFill>
                  <a:srgbClr val="660066"/>
                </a:solidFill>
                <a:latin typeface="+mn-lt"/>
                <a:ea typeface="仿宋" panose="02010609060101010101" pitchFamily="49" charset="-122"/>
              </a:rPr>
              <a:t>c</a:t>
            </a:r>
            <a:r>
              <a:rPr lang="zh-CN" altLang="en-US" sz="1800" b="1" kern="0" dirty="0">
                <a:solidFill>
                  <a:srgbClr val="660066"/>
                </a:solidFill>
                <a:latin typeface="+mn-lt"/>
                <a:ea typeface="仿宋" panose="02010609060101010101" pitchFamily="49" charset="-122"/>
              </a:rPr>
              <a:t>）变化时，对放大器动态特性的影响</a:t>
            </a:r>
          </a:p>
        </p:txBody>
      </p:sp>
      <p:sp>
        <p:nvSpPr>
          <p:cNvPr id="4" name="矩形 3">
            <a:extLst>
              <a:ext uri="{FF2B5EF4-FFF2-40B4-BE49-F238E27FC236}">
                <a16:creationId xmlns:a16="http://schemas.microsoft.com/office/drawing/2014/main" id="{33525C9A-EE17-4582-B1C0-90AD5F4585F4}"/>
              </a:ext>
            </a:extLst>
          </p:cNvPr>
          <p:cNvSpPr/>
          <p:nvPr/>
        </p:nvSpPr>
        <p:spPr>
          <a:xfrm>
            <a:off x="7092950" y="1562384"/>
            <a:ext cx="232436" cy="184666"/>
          </a:xfrm>
          <a:prstGeom prst="rect">
            <a:avLst/>
          </a:prstGeom>
        </p:spPr>
        <p:txBody>
          <a:bodyPr wrap="none" lIns="0" tIns="0" rIns="0" bIns="0">
            <a:spAutoFit/>
          </a:bodyPr>
          <a:lstStyle/>
          <a:p>
            <a:r>
              <a:rPr lang="en-US" altLang="zh-CN" sz="1200" i="1" dirty="0">
                <a:solidFill>
                  <a:schemeClr val="tx1"/>
                </a:solidFill>
                <a:latin typeface="+mn-lt"/>
                <a:ea typeface="仿宋" panose="02010609060101010101" pitchFamily="49" charset="-122"/>
                <a:sym typeface="Symbol"/>
              </a:rPr>
              <a:t>V</a:t>
            </a:r>
            <a:r>
              <a:rPr lang="en-US" altLang="zh-CN" sz="1200" baseline="-25000" dirty="0">
                <a:solidFill>
                  <a:schemeClr val="tx1"/>
                </a:solidFill>
                <a:latin typeface="+mn-lt"/>
                <a:ea typeface="仿宋" panose="02010609060101010101" pitchFamily="49" charset="-122"/>
                <a:sym typeface="Symbol"/>
              </a:rPr>
              <a:t>ces</a:t>
            </a:r>
            <a:endParaRPr lang="zh-CN" altLang="en-US" sz="1200" dirty="0">
              <a:solidFill>
                <a:schemeClr val="tx1"/>
              </a:solidFill>
              <a:latin typeface="+mn-lt"/>
              <a:ea typeface="仿宋" panose="02010609060101010101" pitchFamily="49"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52890F5-42BB-480B-8CCE-7677317DF1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033" y="1979378"/>
            <a:ext cx="4581281" cy="2398014"/>
          </a:xfrm>
          <a:prstGeom prst="rect">
            <a:avLst/>
          </a:prstGeom>
        </p:spPr>
      </p:pic>
      <p:sp>
        <p:nvSpPr>
          <p:cNvPr id="29699" name="Rectangle 2">
            <a:extLst>
              <a:ext uri="{FF2B5EF4-FFF2-40B4-BE49-F238E27FC236}">
                <a16:creationId xmlns:a16="http://schemas.microsoft.com/office/drawing/2014/main" id="{328084B6-A6FB-463C-A6E9-754292C04575}"/>
              </a:ext>
            </a:extLst>
          </p:cNvPr>
          <p:cNvSpPr>
            <a:spLocks noGrp="1" noChangeArrowheads="1"/>
          </p:cNvSpPr>
          <p:nvPr>
            <p:ph type="title" idx="4294967295"/>
          </p:nvPr>
        </p:nvSpPr>
        <p:spPr>
          <a:xfrm>
            <a:off x="228600" y="228600"/>
            <a:ext cx="8915400" cy="381000"/>
          </a:xfrm>
        </p:spPr>
        <p:txBody>
          <a:bodyPr/>
          <a:lstStyle/>
          <a:p>
            <a:pPr algn="l" eaLnBrk="1" hangingPunct="1"/>
            <a:r>
              <a:rPr lang="en-US" altLang="zh-CN" sz="2400" b="1" dirty="0">
                <a:solidFill>
                  <a:srgbClr val="0000FF"/>
                </a:solidFill>
                <a:latin typeface="+mn-lt"/>
                <a:ea typeface="仿宋" panose="02010609060101010101" pitchFamily="49" charset="-122"/>
              </a:rPr>
              <a:t>3.2.2</a:t>
            </a:r>
            <a:r>
              <a:rPr lang="zh-CN" altLang="en-US" sz="2400" b="1" dirty="0">
                <a:solidFill>
                  <a:srgbClr val="0000FF"/>
                </a:solidFill>
                <a:latin typeface="+mn-lt"/>
                <a:ea typeface="仿宋" panose="02010609060101010101" pitchFamily="49" charset="-122"/>
              </a:rPr>
              <a:t>  高频功放的负载特性  </a:t>
            </a:r>
            <a:r>
              <a:rPr lang="en-US" altLang="zh-CN" sz="2000" i="1" dirty="0">
                <a:solidFill>
                  <a:srgbClr val="0000FF"/>
                </a:solidFill>
                <a:latin typeface="+mn-lt"/>
                <a:ea typeface="仿宋" panose="02010609060101010101" pitchFamily="49" charset="-122"/>
              </a:rPr>
              <a:t>R</a:t>
            </a:r>
            <a:r>
              <a:rPr lang="en-US" altLang="zh-CN" sz="2000" baseline="-25000" dirty="0">
                <a:solidFill>
                  <a:srgbClr val="0000FF"/>
                </a:solidFill>
                <a:latin typeface="+mn-lt"/>
                <a:ea typeface="仿宋" panose="02010609060101010101" pitchFamily="49" charset="-122"/>
              </a:rPr>
              <a:t>p</a:t>
            </a:r>
            <a:r>
              <a:rPr lang="zh-CN" altLang="en-US" sz="2000" b="1" dirty="0">
                <a:solidFill>
                  <a:srgbClr val="0000FF"/>
                </a:solidFill>
                <a:latin typeface="+mn-lt"/>
                <a:ea typeface="仿宋" panose="02010609060101010101" pitchFamily="49" charset="-122"/>
              </a:rPr>
              <a:t>（</a:t>
            </a:r>
            <a:r>
              <a:rPr lang="en-US" altLang="zh-CN" sz="2000" i="1" dirty="0">
                <a:solidFill>
                  <a:srgbClr val="000099"/>
                </a:solidFill>
                <a:latin typeface="+mn-lt"/>
                <a:ea typeface="仿宋" panose="02010609060101010101" pitchFamily="49" charset="-122"/>
                <a:sym typeface="Symbol"/>
              </a:rPr>
              <a:t> V</a:t>
            </a:r>
            <a:r>
              <a:rPr lang="en-US" altLang="zh-CN" sz="2000" baseline="-25000" dirty="0">
                <a:solidFill>
                  <a:srgbClr val="000099"/>
                </a:solidFill>
                <a:latin typeface="+mn-lt"/>
                <a:ea typeface="仿宋" panose="02010609060101010101" pitchFamily="49" charset="-122"/>
              </a:rPr>
              <a:t>cm </a:t>
            </a:r>
            <a:r>
              <a:rPr lang="zh-CN" altLang="en-US" sz="2000" b="1" dirty="0">
                <a:solidFill>
                  <a:srgbClr val="0000FF"/>
                </a:solidFill>
                <a:latin typeface="+mn-lt"/>
                <a:ea typeface="仿宋" panose="02010609060101010101" pitchFamily="49" charset="-122"/>
              </a:rPr>
              <a:t>）变化时，对放大器动态特性的影响</a:t>
            </a:r>
          </a:p>
        </p:txBody>
      </p:sp>
      <p:sp>
        <p:nvSpPr>
          <p:cNvPr id="29700" name="Text Box 5">
            <a:extLst>
              <a:ext uri="{FF2B5EF4-FFF2-40B4-BE49-F238E27FC236}">
                <a16:creationId xmlns:a16="http://schemas.microsoft.com/office/drawing/2014/main" id="{B2F3548C-EECC-4F06-A89F-241774DB9676}"/>
              </a:ext>
            </a:extLst>
          </p:cNvPr>
          <p:cNvSpPr txBox="1">
            <a:spLocks noChangeArrowheads="1"/>
          </p:cNvSpPr>
          <p:nvPr/>
        </p:nvSpPr>
        <p:spPr bwMode="auto">
          <a:xfrm>
            <a:off x="379413" y="4357688"/>
            <a:ext cx="34067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a:solidFill>
                  <a:srgbClr val="000099"/>
                </a:solidFill>
                <a:latin typeface="+mn-lt"/>
                <a:ea typeface="仿宋" panose="02010609060101010101" pitchFamily="49" charset="-122"/>
              </a:rPr>
              <a:t>比较三种工作状态：</a:t>
            </a:r>
          </a:p>
        </p:txBody>
      </p:sp>
      <p:sp>
        <p:nvSpPr>
          <p:cNvPr id="29701" name="Text Box 6">
            <a:extLst>
              <a:ext uri="{FF2B5EF4-FFF2-40B4-BE49-F238E27FC236}">
                <a16:creationId xmlns:a16="http://schemas.microsoft.com/office/drawing/2014/main" id="{2CC39184-EC4D-47C1-A3E3-8A3F622C9CF2}"/>
              </a:ext>
            </a:extLst>
          </p:cNvPr>
          <p:cNvSpPr txBox="1">
            <a:spLocks noChangeArrowheads="1"/>
          </p:cNvSpPr>
          <p:nvPr/>
        </p:nvSpPr>
        <p:spPr bwMode="auto">
          <a:xfrm>
            <a:off x="323850" y="4662488"/>
            <a:ext cx="86407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solidFill>
                  <a:srgbClr val="000099"/>
                </a:solidFill>
                <a:latin typeface="+mn-lt"/>
                <a:ea typeface="仿宋" panose="02010609060101010101" pitchFamily="49" charset="-122"/>
              </a:rPr>
              <a:t>（</a:t>
            </a:r>
            <a:r>
              <a:rPr lang="en-US" altLang="zh-CN" sz="2000" dirty="0">
                <a:solidFill>
                  <a:srgbClr val="000099"/>
                </a:solidFill>
                <a:latin typeface="+mn-lt"/>
                <a:ea typeface="仿宋" panose="02010609060101010101" pitchFamily="49" charset="-122"/>
              </a:rPr>
              <a:t>1</a:t>
            </a:r>
            <a:r>
              <a:rPr lang="zh-CN" altLang="en-US" sz="2000" dirty="0">
                <a:solidFill>
                  <a:srgbClr val="000099"/>
                </a:solidFill>
                <a:latin typeface="+mn-lt"/>
                <a:ea typeface="仿宋" panose="02010609060101010101" pitchFamily="49" charset="-122"/>
              </a:rPr>
              <a:t>）临界状态：</a:t>
            </a:r>
            <a:r>
              <a:rPr lang="en-US" altLang="zh-CN" sz="2000" i="1" dirty="0">
                <a:solidFill>
                  <a:srgbClr val="000099"/>
                </a:solidFill>
                <a:latin typeface="+mn-lt"/>
                <a:ea typeface="仿宋" panose="02010609060101010101" pitchFamily="49" charset="-122"/>
              </a:rPr>
              <a:t>P</a:t>
            </a:r>
            <a:r>
              <a:rPr lang="en-US" altLang="zh-CN" sz="2000" baseline="-25000" dirty="0">
                <a:solidFill>
                  <a:srgbClr val="000099"/>
                </a:solidFill>
                <a:latin typeface="+mn-lt"/>
                <a:ea typeface="仿宋" panose="02010609060101010101" pitchFamily="49" charset="-122"/>
              </a:rPr>
              <a:t>o</a:t>
            </a:r>
            <a:r>
              <a:rPr lang="zh-CN" altLang="en-US" sz="2000" dirty="0">
                <a:solidFill>
                  <a:srgbClr val="000099"/>
                </a:solidFill>
                <a:latin typeface="+mn-lt"/>
                <a:ea typeface="仿宋" panose="02010609060101010101" pitchFamily="49" charset="-122"/>
              </a:rPr>
              <a:t>最大；</a:t>
            </a:r>
            <a:r>
              <a:rPr lang="zh-CN" altLang="en-US" sz="2000" i="1" dirty="0">
                <a:solidFill>
                  <a:srgbClr val="000099"/>
                </a:solidFill>
                <a:latin typeface="+mn-lt"/>
                <a:ea typeface="仿宋" panose="02010609060101010101" pitchFamily="49" charset="-122"/>
                <a:sym typeface="Symbol" panose="05050102010706020507" pitchFamily="18" charset="2"/>
              </a:rPr>
              <a:t></a:t>
            </a:r>
            <a:r>
              <a:rPr lang="en-US" altLang="zh-CN" sz="2000" baseline="-25000" dirty="0">
                <a:solidFill>
                  <a:srgbClr val="000099"/>
                </a:solidFill>
                <a:latin typeface="+mn-lt"/>
                <a:ea typeface="仿宋" panose="02010609060101010101" pitchFamily="49" charset="-122"/>
                <a:sym typeface="Symbol" panose="05050102010706020507" pitchFamily="18" charset="2"/>
              </a:rPr>
              <a:t>c</a:t>
            </a:r>
            <a:r>
              <a:rPr lang="zh-CN" altLang="en-US" sz="2000" dirty="0">
                <a:solidFill>
                  <a:srgbClr val="000099"/>
                </a:solidFill>
                <a:latin typeface="+mn-lt"/>
                <a:ea typeface="仿宋" panose="02010609060101010101" pitchFamily="49" charset="-122"/>
              </a:rPr>
              <a:t>较高；最佳工作状态 </a:t>
            </a:r>
            <a:r>
              <a:rPr lang="en-US" altLang="zh-CN" sz="2000" dirty="0">
                <a:solidFill>
                  <a:srgbClr val="000099"/>
                </a:solidFill>
                <a:latin typeface="+mn-lt"/>
                <a:ea typeface="仿宋" panose="02010609060101010101" pitchFamily="49" charset="-122"/>
              </a:rPr>
              <a:t>(</a:t>
            </a:r>
            <a:r>
              <a:rPr lang="zh-CN" altLang="en-US" sz="2000" dirty="0">
                <a:solidFill>
                  <a:srgbClr val="000099"/>
                </a:solidFill>
                <a:latin typeface="+mn-lt"/>
                <a:ea typeface="仿宋" panose="02010609060101010101" pitchFamily="49" charset="-122"/>
              </a:rPr>
              <a:t>对应最佳负载</a:t>
            </a:r>
            <a:r>
              <a:rPr lang="en-US" altLang="zh-CN" sz="2000" i="1" dirty="0" err="1">
                <a:solidFill>
                  <a:srgbClr val="000099"/>
                </a:solidFill>
                <a:latin typeface="+mn-lt"/>
                <a:ea typeface="仿宋" panose="02010609060101010101" pitchFamily="49" charset="-122"/>
              </a:rPr>
              <a:t>R</a:t>
            </a:r>
            <a:r>
              <a:rPr lang="en-US" altLang="zh-CN" sz="2000" baseline="-25000" dirty="0" err="1">
                <a:solidFill>
                  <a:srgbClr val="000099"/>
                </a:solidFill>
                <a:latin typeface="+mn-lt"/>
                <a:ea typeface="仿宋" panose="02010609060101010101" pitchFamily="49" charset="-122"/>
              </a:rPr>
              <a:t>Lcr</a:t>
            </a:r>
            <a:r>
              <a:rPr lang="en-US" altLang="zh-CN" sz="2000" dirty="0">
                <a:solidFill>
                  <a:srgbClr val="000099"/>
                </a:solidFill>
                <a:latin typeface="+mn-lt"/>
                <a:ea typeface="仿宋" panose="02010609060101010101" pitchFamily="49" charset="-122"/>
              </a:rPr>
              <a:t>)</a:t>
            </a:r>
            <a:r>
              <a:rPr lang="zh-CN" altLang="en-US" sz="2000" dirty="0">
                <a:solidFill>
                  <a:srgbClr val="000099"/>
                </a:solidFill>
                <a:latin typeface="+mn-lt"/>
                <a:ea typeface="仿宋" panose="02010609060101010101" pitchFamily="49" charset="-122"/>
              </a:rPr>
              <a:t>；主要用于发射机末级。</a:t>
            </a:r>
          </a:p>
        </p:txBody>
      </p:sp>
      <p:sp>
        <p:nvSpPr>
          <p:cNvPr id="29702" name="Text Box 7">
            <a:extLst>
              <a:ext uri="{FF2B5EF4-FFF2-40B4-BE49-F238E27FC236}">
                <a16:creationId xmlns:a16="http://schemas.microsoft.com/office/drawing/2014/main" id="{ECD5736C-7642-41D1-BE81-7E8A0B43D184}"/>
              </a:ext>
            </a:extLst>
          </p:cNvPr>
          <p:cNvSpPr txBox="1">
            <a:spLocks noChangeArrowheads="1"/>
          </p:cNvSpPr>
          <p:nvPr/>
        </p:nvSpPr>
        <p:spPr bwMode="auto">
          <a:xfrm>
            <a:off x="323850" y="5310188"/>
            <a:ext cx="84963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44500" indent="-4445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solidFill>
                  <a:srgbClr val="0000FF"/>
                </a:solidFill>
                <a:latin typeface="+mn-lt"/>
                <a:ea typeface="仿宋" panose="02010609060101010101" pitchFamily="49" charset="-122"/>
              </a:rPr>
              <a:t>（</a:t>
            </a:r>
            <a:r>
              <a:rPr lang="en-US" altLang="zh-CN" sz="2000" dirty="0">
                <a:solidFill>
                  <a:srgbClr val="0000FF"/>
                </a:solidFill>
                <a:latin typeface="+mn-lt"/>
                <a:ea typeface="仿宋" panose="02010609060101010101" pitchFamily="49" charset="-122"/>
              </a:rPr>
              <a:t>2</a:t>
            </a:r>
            <a:r>
              <a:rPr lang="zh-CN" altLang="en-US" sz="2000" dirty="0">
                <a:solidFill>
                  <a:srgbClr val="0000FF"/>
                </a:solidFill>
                <a:latin typeface="+mn-lt"/>
                <a:ea typeface="仿宋" panose="02010609060101010101" pitchFamily="49" charset="-122"/>
              </a:rPr>
              <a:t>）过压状态： </a:t>
            </a:r>
            <a:r>
              <a:rPr lang="zh-CN" altLang="en-US" sz="2000" i="1" dirty="0">
                <a:solidFill>
                  <a:srgbClr val="0000FF"/>
                </a:solidFill>
                <a:latin typeface="+mn-lt"/>
                <a:ea typeface="仿宋" panose="02010609060101010101" pitchFamily="49" charset="-122"/>
                <a:sym typeface="Symbol" panose="05050102010706020507" pitchFamily="18" charset="2"/>
              </a:rPr>
              <a:t></a:t>
            </a:r>
            <a:r>
              <a:rPr lang="en-US" altLang="zh-CN" sz="2000" baseline="-25000" dirty="0">
                <a:solidFill>
                  <a:srgbClr val="0000FF"/>
                </a:solidFill>
                <a:latin typeface="+mn-lt"/>
                <a:ea typeface="仿宋" panose="02010609060101010101" pitchFamily="49" charset="-122"/>
                <a:sym typeface="Symbol" panose="05050102010706020507" pitchFamily="18" charset="2"/>
              </a:rPr>
              <a:t>c</a:t>
            </a:r>
            <a:r>
              <a:rPr lang="zh-CN" altLang="en-US" sz="2000" dirty="0">
                <a:solidFill>
                  <a:srgbClr val="0000FF"/>
                </a:solidFill>
                <a:latin typeface="+mn-lt"/>
                <a:ea typeface="仿宋" panose="02010609060101010101" pitchFamily="49" charset="-122"/>
              </a:rPr>
              <a:t>较高（弱过压状态</a:t>
            </a:r>
            <a:r>
              <a:rPr lang="zh-CN" altLang="en-US" sz="2000" i="1" dirty="0">
                <a:solidFill>
                  <a:srgbClr val="0000FF"/>
                </a:solidFill>
                <a:latin typeface="+mn-lt"/>
                <a:ea typeface="仿宋" panose="02010609060101010101" pitchFamily="49" charset="-122"/>
                <a:sym typeface="Symbol" panose="05050102010706020507" pitchFamily="18" charset="2"/>
              </a:rPr>
              <a:t></a:t>
            </a:r>
            <a:r>
              <a:rPr lang="en-US" altLang="zh-CN" sz="2000" baseline="-25000" dirty="0">
                <a:solidFill>
                  <a:srgbClr val="0000FF"/>
                </a:solidFill>
                <a:latin typeface="+mn-lt"/>
                <a:ea typeface="仿宋" panose="02010609060101010101" pitchFamily="49" charset="-122"/>
                <a:sym typeface="Symbol" panose="05050102010706020507" pitchFamily="18" charset="2"/>
              </a:rPr>
              <a:t>c</a:t>
            </a:r>
            <a:r>
              <a:rPr lang="zh-CN" altLang="en-US" sz="2000" dirty="0">
                <a:solidFill>
                  <a:srgbClr val="0000FF"/>
                </a:solidFill>
                <a:latin typeface="+mn-lt"/>
                <a:ea typeface="仿宋" panose="02010609060101010101" pitchFamily="49" charset="-122"/>
              </a:rPr>
              <a:t>最高</a:t>
            </a:r>
            <a:r>
              <a:rPr lang="en-US" altLang="zh-CN" sz="2000" dirty="0">
                <a:solidFill>
                  <a:srgbClr val="0000FF"/>
                </a:solidFill>
                <a:latin typeface="+mn-lt"/>
                <a:ea typeface="仿宋" panose="02010609060101010101" pitchFamily="49" charset="-122"/>
              </a:rPr>
              <a:t>)</a:t>
            </a:r>
            <a:r>
              <a:rPr lang="zh-CN" altLang="en-US" sz="2000" dirty="0">
                <a:solidFill>
                  <a:srgbClr val="0000FF"/>
                </a:solidFill>
                <a:latin typeface="+mn-lt"/>
                <a:ea typeface="仿宋" panose="02010609060101010101" pitchFamily="49" charset="-122"/>
              </a:rPr>
              <a:t>；负载阻抗变化时，</a:t>
            </a:r>
            <a:r>
              <a:rPr lang="en-US" altLang="zh-CN" sz="2000" i="1" dirty="0">
                <a:solidFill>
                  <a:srgbClr val="0000FF"/>
                </a:solidFill>
                <a:latin typeface="+mn-lt"/>
                <a:ea typeface="仿宋" panose="02010609060101010101" pitchFamily="49" charset="-122"/>
              </a:rPr>
              <a:t>V</a:t>
            </a:r>
            <a:r>
              <a:rPr lang="en-US" altLang="zh-CN" sz="2000" baseline="-25000" dirty="0">
                <a:solidFill>
                  <a:srgbClr val="0000FF"/>
                </a:solidFill>
                <a:latin typeface="+mn-lt"/>
                <a:ea typeface="仿宋" panose="02010609060101010101" pitchFamily="49" charset="-122"/>
              </a:rPr>
              <a:t>Cm</a:t>
            </a:r>
            <a:r>
              <a:rPr lang="zh-CN" altLang="en-US" sz="2000" dirty="0">
                <a:solidFill>
                  <a:srgbClr val="0000FF"/>
                </a:solidFill>
                <a:latin typeface="+mn-lt"/>
                <a:ea typeface="仿宋" panose="02010609060101010101" pitchFamily="49" charset="-122"/>
              </a:rPr>
              <a:t>基本不变</a:t>
            </a:r>
            <a:r>
              <a:rPr lang="en-US" altLang="zh-CN" sz="2000" dirty="0">
                <a:solidFill>
                  <a:srgbClr val="0000FF"/>
                </a:solidFill>
                <a:latin typeface="+mn-lt"/>
                <a:ea typeface="仿宋" panose="02010609060101010101" pitchFamily="49" charset="-122"/>
              </a:rPr>
              <a:t>(</a:t>
            </a:r>
            <a:r>
              <a:rPr lang="zh-CN" altLang="en-US" sz="2000" dirty="0">
                <a:solidFill>
                  <a:srgbClr val="660033"/>
                </a:solidFill>
                <a:latin typeface="+mn-lt"/>
                <a:ea typeface="仿宋" panose="02010609060101010101" pitchFamily="49" charset="-122"/>
              </a:rPr>
              <a:t>变化范围小</a:t>
            </a:r>
            <a:r>
              <a:rPr lang="en-US" altLang="zh-CN" sz="2000" dirty="0">
                <a:solidFill>
                  <a:srgbClr val="0000FF"/>
                </a:solidFill>
                <a:latin typeface="+mn-lt"/>
                <a:ea typeface="仿宋" panose="02010609060101010101" pitchFamily="49" charset="-122"/>
              </a:rPr>
              <a:t>)</a:t>
            </a:r>
            <a:r>
              <a:rPr lang="zh-CN" altLang="en-US" sz="2000" dirty="0">
                <a:solidFill>
                  <a:srgbClr val="0000FF"/>
                </a:solidFill>
                <a:latin typeface="+mn-lt"/>
                <a:ea typeface="仿宋" panose="02010609060101010101" pitchFamily="49" charset="-122"/>
              </a:rPr>
              <a:t>；用于发射机中间级。</a:t>
            </a:r>
          </a:p>
        </p:txBody>
      </p:sp>
      <p:sp>
        <p:nvSpPr>
          <p:cNvPr id="29703" name="Text Box 8">
            <a:extLst>
              <a:ext uri="{FF2B5EF4-FFF2-40B4-BE49-F238E27FC236}">
                <a16:creationId xmlns:a16="http://schemas.microsoft.com/office/drawing/2014/main" id="{5B636951-30FC-43BD-9C08-C5264B9B137C}"/>
              </a:ext>
            </a:extLst>
          </p:cNvPr>
          <p:cNvSpPr txBox="1">
            <a:spLocks noChangeArrowheads="1"/>
          </p:cNvSpPr>
          <p:nvPr/>
        </p:nvSpPr>
        <p:spPr bwMode="auto">
          <a:xfrm>
            <a:off x="323850" y="5957888"/>
            <a:ext cx="86407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22300" indent="-6223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solidFill>
                  <a:srgbClr val="000099"/>
                </a:solidFill>
                <a:latin typeface="+mn-lt"/>
                <a:ea typeface="仿宋" panose="02010609060101010101" pitchFamily="49" charset="-122"/>
              </a:rPr>
              <a:t>（</a:t>
            </a:r>
            <a:r>
              <a:rPr lang="en-US" altLang="zh-CN" sz="2000" dirty="0">
                <a:solidFill>
                  <a:srgbClr val="000099"/>
                </a:solidFill>
                <a:latin typeface="+mn-lt"/>
                <a:ea typeface="仿宋" panose="02010609060101010101" pitchFamily="49" charset="-122"/>
              </a:rPr>
              <a:t>3</a:t>
            </a:r>
            <a:r>
              <a:rPr lang="zh-CN" altLang="en-US" sz="2000" dirty="0">
                <a:solidFill>
                  <a:srgbClr val="000099"/>
                </a:solidFill>
                <a:latin typeface="+mn-lt"/>
                <a:ea typeface="仿宋" panose="02010609060101010101" pitchFamily="49" charset="-122"/>
              </a:rPr>
              <a:t>）欠压状态： </a:t>
            </a:r>
            <a:r>
              <a:rPr lang="en-US" altLang="zh-CN" sz="2000" i="1" dirty="0">
                <a:solidFill>
                  <a:srgbClr val="000099"/>
                </a:solidFill>
                <a:latin typeface="+mn-lt"/>
                <a:ea typeface="仿宋" panose="02010609060101010101" pitchFamily="49" charset="-122"/>
              </a:rPr>
              <a:t>P</a:t>
            </a:r>
            <a:r>
              <a:rPr lang="en-US" altLang="en-US" sz="2000" baseline="-25000" dirty="0">
                <a:solidFill>
                  <a:srgbClr val="000099"/>
                </a:solidFill>
                <a:latin typeface="+mn-lt"/>
                <a:ea typeface="仿宋" panose="02010609060101010101" pitchFamily="49" charset="-122"/>
              </a:rPr>
              <a:t>o</a:t>
            </a:r>
            <a:r>
              <a:rPr lang="zh-CN" altLang="en-US" sz="2000" dirty="0">
                <a:solidFill>
                  <a:srgbClr val="000099"/>
                </a:solidFill>
                <a:latin typeface="+mn-lt"/>
                <a:ea typeface="仿宋" panose="02010609060101010101" pitchFamily="49" charset="-122"/>
              </a:rPr>
              <a:t>较小； </a:t>
            </a:r>
            <a:r>
              <a:rPr lang="zh-CN" altLang="en-US" sz="2000" i="1" dirty="0">
                <a:solidFill>
                  <a:srgbClr val="000099"/>
                </a:solidFill>
                <a:latin typeface="+mn-lt"/>
                <a:ea typeface="仿宋" panose="02010609060101010101" pitchFamily="49" charset="-122"/>
                <a:sym typeface="Symbol" panose="05050102010706020507" pitchFamily="18" charset="2"/>
              </a:rPr>
              <a:t></a:t>
            </a:r>
            <a:r>
              <a:rPr lang="en-US" altLang="zh-CN" sz="2000" baseline="-25000" dirty="0">
                <a:solidFill>
                  <a:srgbClr val="000099"/>
                </a:solidFill>
                <a:latin typeface="+mn-lt"/>
                <a:ea typeface="仿宋" panose="02010609060101010101" pitchFamily="49" charset="-122"/>
                <a:sym typeface="Symbol" panose="05050102010706020507" pitchFamily="18" charset="2"/>
              </a:rPr>
              <a:t>c</a:t>
            </a:r>
            <a:r>
              <a:rPr lang="zh-CN" altLang="en-US" sz="2000" dirty="0">
                <a:solidFill>
                  <a:srgbClr val="000099"/>
                </a:solidFill>
                <a:latin typeface="+mn-lt"/>
                <a:ea typeface="仿宋" panose="02010609060101010101" pitchFamily="49" charset="-122"/>
              </a:rPr>
              <a:t>较低；</a:t>
            </a:r>
            <a:r>
              <a:rPr lang="en-US" altLang="zh-CN" sz="2000" i="1" dirty="0">
                <a:solidFill>
                  <a:srgbClr val="000099"/>
                </a:solidFill>
                <a:latin typeface="+mn-lt"/>
                <a:ea typeface="仿宋" panose="02010609060101010101" pitchFamily="49" charset="-122"/>
              </a:rPr>
              <a:t>P</a:t>
            </a:r>
            <a:r>
              <a:rPr lang="en-US" altLang="zh-CN" sz="2000" baseline="-25000" dirty="0">
                <a:solidFill>
                  <a:srgbClr val="000099"/>
                </a:solidFill>
                <a:latin typeface="+mn-lt"/>
                <a:ea typeface="仿宋" panose="02010609060101010101" pitchFamily="49" charset="-122"/>
              </a:rPr>
              <a:t>C</a:t>
            </a:r>
            <a:r>
              <a:rPr lang="zh-CN" altLang="en-US" sz="2000" dirty="0">
                <a:solidFill>
                  <a:srgbClr val="000099"/>
                </a:solidFill>
                <a:latin typeface="+mn-lt"/>
                <a:ea typeface="仿宋" panose="02010609060101010101" pitchFamily="49" charset="-122"/>
              </a:rPr>
              <a:t>大；输出电压不够稳定；高频功放电路中很少采用，基极调幅电路工作于此状态。</a:t>
            </a:r>
          </a:p>
        </p:txBody>
      </p:sp>
      <p:sp>
        <p:nvSpPr>
          <p:cNvPr id="54279" name="Rectangle 2">
            <a:extLst>
              <a:ext uri="{FF2B5EF4-FFF2-40B4-BE49-F238E27FC236}">
                <a16:creationId xmlns:a16="http://schemas.microsoft.com/office/drawing/2014/main" id="{DEC2117D-9220-4B7A-B46F-11929660B73F}"/>
              </a:ext>
            </a:extLst>
          </p:cNvPr>
          <p:cNvSpPr>
            <a:spLocks noChangeArrowheads="1"/>
          </p:cNvSpPr>
          <p:nvPr/>
        </p:nvSpPr>
        <p:spPr bwMode="auto">
          <a:xfrm>
            <a:off x="396875" y="684213"/>
            <a:ext cx="8318500" cy="815975"/>
          </a:xfrm>
          <a:prstGeom prst="rect">
            <a:avLst/>
          </a:prstGeom>
          <a:noFill/>
          <a:ln w="9525">
            <a:noFill/>
            <a:miter lim="800000"/>
            <a:headEnd/>
            <a:tailEnd/>
          </a:ln>
        </p:spPr>
        <p:txBody>
          <a:bodyPr anchor="ctr"/>
          <a:lstStyle/>
          <a:p>
            <a:pPr eaLnBrk="1" hangingPunct="1">
              <a:defRPr/>
            </a:pPr>
            <a:r>
              <a:rPr lang="zh-CN" altLang="en-US" sz="2400" dirty="0">
                <a:solidFill>
                  <a:srgbClr val="0000FF"/>
                </a:solidFill>
                <a:latin typeface="+mn-lt"/>
                <a:ea typeface="仿宋" panose="02010609060101010101" pitchFamily="49" charset="-122"/>
              </a:rPr>
              <a:t>负载</a:t>
            </a:r>
            <a:r>
              <a:rPr lang="en-US" altLang="zh-CN" sz="2400" i="1" dirty="0">
                <a:solidFill>
                  <a:srgbClr val="0000FF"/>
                </a:solidFill>
                <a:latin typeface="+mn-lt"/>
                <a:ea typeface="仿宋" panose="02010609060101010101" pitchFamily="49" charset="-122"/>
              </a:rPr>
              <a:t>R</a:t>
            </a:r>
            <a:r>
              <a:rPr lang="en-US" altLang="zh-CN" sz="2400" baseline="-25000" dirty="0">
                <a:solidFill>
                  <a:srgbClr val="0000FF"/>
                </a:solidFill>
                <a:latin typeface="+mn-lt"/>
                <a:ea typeface="仿宋" panose="02010609060101010101" pitchFamily="49" charset="-122"/>
              </a:rPr>
              <a:t>L</a:t>
            </a:r>
            <a:r>
              <a:rPr lang="en-US" altLang="zh-CN" sz="2400" i="1" dirty="0">
                <a:solidFill>
                  <a:srgbClr val="0000FF"/>
                </a:solidFill>
                <a:latin typeface="+mn-lt"/>
                <a:ea typeface="仿宋" panose="02010609060101010101" pitchFamily="49" charset="-122"/>
              </a:rPr>
              <a:t> </a:t>
            </a:r>
            <a:r>
              <a:rPr lang="en-US" altLang="zh-CN" sz="2400" dirty="0">
                <a:solidFill>
                  <a:srgbClr val="0000FF"/>
                </a:solidFill>
                <a:latin typeface="+mn-lt"/>
                <a:ea typeface="仿宋" panose="02010609060101010101" pitchFamily="49" charset="-122"/>
              </a:rPr>
              <a:t>(</a:t>
            </a:r>
            <a:r>
              <a:rPr lang="en-US" altLang="zh-CN" sz="2400" i="1" dirty="0">
                <a:solidFill>
                  <a:srgbClr val="0000FF"/>
                </a:solidFill>
                <a:latin typeface="+mn-lt"/>
                <a:ea typeface="仿宋" panose="02010609060101010101" pitchFamily="49" charset="-122"/>
              </a:rPr>
              <a:t>R</a:t>
            </a:r>
            <a:r>
              <a:rPr lang="en-US" altLang="zh-CN" sz="2400" baseline="-25000" dirty="0">
                <a:solidFill>
                  <a:srgbClr val="0000FF"/>
                </a:solidFill>
                <a:latin typeface="+mn-lt"/>
                <a:ea typeface="仿宋" panose="02010609060101010101" pitchFamily="49" charset="-122"/>
              </a:rPr>
              <a:t>P</a:t>
            </a:r>
            <a:r>
              <a:rPr lang="en-US" altLang="zh-CN" sz="2400" dirty="0">
                <a:solidFill>
                  <a:srgbClr val="0000FF"/>
                </a:solidFill>
                <a:latin typeface="+mn-lt"/>
                <a:ea typeface="仿宋" panose="02010609060101010101" pitchFamily="49" charset="-122"/>
              </a:rPr>
              <a:t>)</a:t>
            </a:r>
            <a:r>
              <a:rPr lang="zh-CN" altLang="en-US" sz="2400" dirty="0">
                <a:solidFill>
                  <a:srgbClr val="0000FF"/>
                </a:solidFill>
                <a:latin typeface="+mn-lt"/>
                <a:ea typeface="仿宋" panose="02010609060101010101" pitchFamily="49" charset="-122"/>
              </a:rPr>
              <a:t>特性曲线定义为：</a:t>
            </a:r>
            <a:r>
              <a:rPr lang="zh-CN" altLang="en-US" sz="2400" dirty="0">
                <a:solidFill>
                  <a:srgbClr val="660033"/>
                </a:solidFill>
                <a:latin typeface="+mn-lt"/>
                <a:ea typeface="仿宋" panose="02010609060101010101" pitchFamily="49" charset="-122"/>
              </a:rPr>
              <a:t>基波谐振电阻</a:t>
            </a:r>
            <a:r>
              <a:rPr lang="en-US" altLang="zh-CN" sz="2400" i="1" dirty="0" err="1">
                <a:solidFill>
                  <a:srgbClr val="660033"/>
                </a:solidFill>
                <a:latin typeface="+mn-lt"/>
                <a:ea typeface="仿宋" panose="02010609060101010101" pitchFamily="49" charset="-122"/>
              </a:rPr>
              <a:t>R</a:t>
            </a:r>
            <a:r>
              <a:rPr lang="en-US" altLang="zh-CN" sz="2400" baseline="-25000" dirty="0" err="1">
                <a:solidFill>
                  <a:srgbClr val="660033"/>
                </a:solidFill>
                <a:latin typeface="+mn-lt"/>
                <a:ea typeface="仿宋" panose="02010609060101010101" pitchFamily="49" charset="-122"/>
              </a:rPr>
              <a:t>p</a:t>
            </a:r>
            <a:r>
              <a:rPr lang="zh-CN" altLang="en-US" sz="2400" dirty="0">
                <a:solidFill>
                  <a:srgbClr val="660033"/>
                </a:solidFill>
                <a:latin typeface="+mn-lt"/>
                <a:ea typeface="仿宋" panose="02010609060101010101" pitchFamily="49" charset="-122"/>
              </a:rPr>
              <a:t> 变化时，</a:t>
            </a:r>
            <a:r>
              <a:rPr lang="zh-CN" altLang="en-US" sz="2400" i="1" dirty="0">
                <a:solidFill>
                  <a:srgbClr val="660033"/>
                </a:solidFill>
                <a:latin typeface="+mn-lt"/>
                <a:ea typeface="仿宋" panose="02010609060101010101" pitchFamily="49" charset="-122"/>
              </a:rPr>
              <a:t> </a:t>
            </a:r>
            <a:endParaRPr lang="en-US" altLang="zh-CN" sz="2400" i="1" dirty="0">
              <a:solidFill>
                <a:srgbClr val="660033"/>
              </a:solidFill>
              <a:latin typeface="+mn-lt"/>
              <a:ea typeface="仿宋" panose="02010609060101010101" pitchFamily="49" charset="-122"/>
            </a:endParaRPr>
          </a:p>
          <a:p>
            <a:pPr eaLnBrk="1" hangingPunct="1">
              <a:defRPr/>
            </a:pPr>
            <a:r>
              <a:rPr lang="en-US" altLang="zh-CN" sz="2400" i="1" dirty="0">
                <a:solidFill>
                  <a:srgbClr val="660033"/>
                </a:solidFill>
                <a:latin typeface="+mn-lt"/>
                <a:ea typeface="仿宋" panose="02010609060101010101" pitchFamily="49" charset="-122"/>
              </a:rPr>
              <a:t>I</a:t>
            </a:r>
            <a:r>
              <a:rPr lang="en-US" altLang="zh-CN" sz="2400" baseline="-25000" dirty="0">
                <a:solidFill>
                  <a:srgbClr val="660033"/>
                </a:solidFill>
                <a:latin typeface="+mn-lt"/>
                <a:ea typeface="仿宋" panose="02010609060101010101" pitchFamily="49" charset="-122"/>
              </a:rPr>
              <a:t>c0</a:t>
            </a:r>
            <a:r>
              <a:rPr lang="zh-CN" altLang="en-US" sz="2400" dirty="0">
                <a:solidFill>
                  <a:srgbClr val="660033"/>
                </a:solidFill>
                <a:latin typeface="+mn-lt"/>
                <a:ea typeface="仿宋" panose="02010609060101010101" pitchFamily="49" charset="-122"/>
              </a:rPr>
              <a:t>  </a:t>
            </a:r>
            <a:r>
              <a:rPr lang="en-US" altLang="zh-CN" sz="2400" i="1" dirty="0">
                <a:solidFill>
                  <a:srgbClr val="660033"/>
                </a:solidFill>
                <a:latin typeface="+mn-lt"/>
                <a:ea typeface="仿宋" panose="02010609060101010101" pitchFamily="49" charset="-122"/>
              </a:rPr>
              <a:t>I</a:t>
            </a:r>
            <a:r>
              <a:rPr lang="en-US" altLang="zh-CN" sz="2400" baseline="-25000" dirty="0">
                <a:solidFill>
                  <a:srgbClr val="660033"/>
                </a:solidFill>
                <a:latin typeface="+mn-lt"/>
                <a:ea typeface="仿宋" panose="02010609060101010101" pitchFamily="49" charset="-122"/>
              </a:rPr>
              <a:t>cm1</a:t>
            </a:r>
            <a:r>
              <a:rPr lang="zh-CN" altLang="en-US" sz="2400" dirty="0">
                <a:solidFill>
                  <a:srgbClr val="660033"/>
                </a:solidFill>
                <a:latin typeface="+mn-lt"/>
                <a:ea typeface="仿宋" panose="02010609060101010101" pitchFamily="49" charset="-122"/>
              </a:rPr>
              <a:t>  </a:t>
            </a:r>
            <a:r>
              <a:rPr lang="en-US" altLang="zh-CN" sz="2400" i="1" dirty="0">
                <a:solidFill>
                  <a:srgbClr val="660033"/>
                </a:solidFill>
                <a:latin typeface="+mn-lt"/>
                <a:ea typeface="仿宋" panose="02010609060101010101" pitchFamily="49" charset="-122"/>
              </a:rPr>
              <a:t>P</a:t>
            </a:r>
            <a:r>
              <a:rPr lang="en-US" altLang="zh-CN" sz="2400" baseline="-25000" dirty="0">
                <a:solidFill>
                  <a:srgbClr val="660033"/>
                </a:solidFill>
                <a:latin typeface="+mn-lt"/>
                <a:ea typeface="仿宋" panose="02010609060101010101" pitchFamily="49" charset="-122"/>
              </a:rPr>
              <a:t>=</a:t>
            </a:r>
            <a:r>
              <a:rPr lang="zh-CN" altLang="en-US" sz="2400" dirty="0">
                <a:solidFill>
                  <a:srgbClr val="660033"/>
                </a:solidFill>
                <a:latin typeface="+mn-lt"/>
                <a:ea typeface="仿宋" panose="02010609060101010101" pitchFamily="49" charset="-122"/>
              </a:rPr>
              <a:t>  </a:t>
            </a:r>
            <a:r>
              <a:rPr lang="en-US" altLang="zh-CN" sz="2400" i="1" dirty="0">
                <a:solidFill>
                  <a:srgbClr val="660033"/>
                </a:solidFill>
                <a:latin typeface="+mn-lt"/>
                <a:ea typeface="仿宋" panose="02010609060101010101" pitchFamily="49" charset="-122"/>
              </a:rPr>
              <a:t>P</a:t>
            </a:r>
            <a:r>
              <a:rPr lang="en-US" altLang="zh-CN" sz="2400" baseline="-25000" dirty="0">
                <a:solidFill>
                  <a:srgbClr val="660033"/>
                </a:solidFill>
                <a:latin typeface="+mn-lt"/>
                <a:ea typeface="仿宋" panose="02010609060101010101" pitchFamily="49" charset="-122"/>
              </a:rPr>
              <a:t>c</a:t>
            </a:r>
            <a:r>
              <a:rPr lang="zh-CN" altLang="en-US" sz="2400" dirty="0">
                <a:solidFill>
                  <a:srgbClr val="660033"/>
                </a:solidFill>
                <a:latin typeface="+mn-lt"/>
                <a:ea typeface="仿宋" panose="02010609060101010101" pitchFamily="49" charset="-122"/>
              </a:rPr>
              <a:t>  </a:t>
            </a:r>
            <a:r>
              <a:rPr lang="en-US" altLang="zh-CN" sz="2400" i="1" dirty="0">
                <a:solidFill>
                  <a:srgbClr val="660033"/>
                </a:solidFill>
                <a:latin typeface="+mn-lt"/>
                <a:ea typeface="仿宋" panose="02010609060101010101" pitchFamily="49" charset="-122"/>
              </a:rPr>
              <a:t>P</a:t>
            </a:r>
            <a:r>
              <a:rPr lang="en-US" altLang="zh-CN" sz="2400" baseline="-25000" dirty="0">
                <a:solidFill>
                  <a:srgbClr val="660033"/>
                </a:solidFill>
                <a:latin typeface="+mn-lt"/>
                <a:ea typeface="仿宋" panose="02010609060101010101" pitchFamily="49" charset="-122"/>
              </a:rPr>
              <a:t>o</a:t>
            </a:r>
            <a:r>
              <a:rPr lang="zh-CN" altLang="en-US" sz="2400" dirty="0">
                <a:solidFill>
                  <a:srgbClr val="660033"/>
                </a:solidFill>
                <a:latin typeface="+mn-lt"/>
                <a:ea typeface="仿宋" panose="02010609060101010101" pitchFamily="49" charset="-122"/>
              </a:rPr>
              <a:t>  </a:t>
            </a:r>
            <a:r>
              <a:rPr lang="en-US" altLang="zh-CN" sz="2400" i="1" dirty="0">
                <a:solidFill>
                  <a:srgbClr val="660033"/>
                </a:solidFill>
                <a:latin typeface="+mn-lt"/>
                <a:ea typeface="仿宋" panose="02010609060101010101" pitchFamily="49" charset="-122"/>
                <a:sym typeface="Symbol" pitchFamily="18" charset="2"/>
              </a:rPr>
              <a:t></a:t>
            </a:r>
            <a:r>
              <a:rPr lang="en-US" altLang="zh-CN" sz="2400" baseline="-25000" dirty="0">
                <a:solidFill>
                  <a:srgbClr val="660033"/>
                </a:solidFill>
                <a:latin typeface="+mn-lt"/>
                <a:ea typeface="仿宋" panose="02010609060101010101" pitchFamily="49" charset="-122"/>
              </a:rPr>
              <a:t>c</a:t>
            </a:r>
            <a:r>
              <a:rPr lang="zh-CN" altLang="en-US" sz="2400" dirty="0">
                <a:solidFill>
                  <a:srgbClr val="660033"/>
                </a:solidFill>
                <a:latin typeface="+mn-lt"/>
                <a:ea typeface="仿宋" panose="02010609060101010101" pitchFamily="49" charset="-122"/>
              </a:rPr>
              <a:t>  </a:t>
            </a:r>
            <a:r>
              <a:rPr lang="en-US" altLang="zh-CN" sz="2400" dirty="0">
                <a:solidFill>
                  <a:srgbClr val="660033"/>
                </a:solidFill>
                <a:latin typeface="+mn-lt"/>
                <a:ea typeface="仿宋" panose="02010609060101010101" pitchFamily="49" charset="-122"/>
              </a:rPr>
              <a:t>, </a:t>
            </a:r>
            <a:r>
              <a:rPr lang="zh-CN" altLang="en-US" sz="2400" dirty="0">
                <a:solidFill>
                  <a:srgbClr val="660033"/>
                </a:solidFill>
                <a:latin typeface="+mn-lt"/>
                <a:ea typeface="仿宋" panose="02010609060101010101" pitchFamily="49" charset="-122"/>
              </a:rPr>
              <a:t>随</a:t>
            </a:r>
            <a:r>
              <a:rPr lang="en-US" altLang="zh-CN" sz="2400" i="1" dirty="0">
                <a:solidFill>
                  <a:srgbClr val="660033"/>
                </a:solidFill>
                <a:latin typeface="+mn-lt"/>
                <a:ea typeface="仿宋" panose="02010609060101010101" pitchFamily="49" charset="-122"/>
              </a:rPr>
              <a:t>R</a:t>
            </a:r>
            <a:r>
              <a:rPr lang="en-US" altLang="zh-CN" sz="2400" baseline="-25000" dirty="0">
                <a:solidFill>
                  <a:srgbClr val="660033"/>
                </a:solidFill>
                <a:latin typeface="+mn-lt"/>
                <a:ea typeface="仿宋" panose="02010609060101010101" pitchFamily="49" charset="-122"/>
              </a:rPr>
              <a:t>p</a:t>
            </a:r>
            <a:r>
              <a:rPr lang="zh-CN" altLang="en-US" sz="2400" dirty="0">
                <a:solidFill>
                  <a:srgbClr val="660033"/>
                </a:solidFill>
                <a:latin typeface="+mn-lt"/>
                <a:ea typeface="仿宋" panose="02010609060101010101" pitchFamily="49" charset="-122"/>
              </a:rPr>
              <a:t> 的变化关系。</a:t>
            </a:r>
          </a:p>
        </p:txBody>
      </p:sp>
      <p:grpSp>
        <p:nvGrpSpPr>
          <p:cNvPr id="29705" name="Group 12">
            <a:extLst>
              <a:ext uri="{FF2B5EF4-FFF2-40B4-BE49-F238E27FC236}">
                <a16:creationId xmlns:a16="http://schemas.microsoft.com/office/drawing/2014/main" id="{2CBA3FCD-62B9-44AD-BC0A-15ADA0B0D747}"/>
              </a:ext>
            </a:extLst>
          </p:cNvPr>
          <p:cNvGrpSpPr>
            <a:grpSpLocks/>
          </p:cNvGrpSpPr>
          <p:nvPr/>
        </p:nvGrpSpPr>
        <p:grpSpPr bwMode="auto">
          <a:xfrm>
            <a:off x="347225" y="1487815"/>
            <a:ext cx="4327525" cy="523875"/>
            <a:chOff x="794" y="2115"/>
            <a:chExt cx="2726" cy="330"/>
          </a:xfrm>
        </p:grpSpPr>
        <p:sp>
          <p:nvSpPr>
            <p:cNvPr id="29708" name="Text Box 13">
              <a:extLst>
                <a:ext uri="{FF2B5EF4-FFF2-40B4-BE49-F238E27FC236}">
                  <a16:creationId xmlns:a16="http://schemas.microsoft.com/office/drawing/2014/main" id="{40896C33-B3B6-494F-8ED0-D01FBAC8480F}"/>
                </a:ext>
              </a:extLst>
            </p:cNvPr>
            <p:cNvSpPr txBox="1">
              <a:spLocks noChangeArrowheads="1"/>
            </p:cNvSpPr>
            <p:nvPr/>
          </p:nvSpPr>
          <p:spPr bwMode="auto">
            <a:xfrm>
              <a:off x="794" y="2115"/>
              <a:ext cx="272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dirty="0">
                  <a:solidFill>
                    <a:srgbClr val="CC3300"/>
                  </a:solidFill>
                  <a:latin typeface="+mn-lt"/>
                  <a:ea typeface="仿宋" panose="02010609060101010101" pitchFamily="49" charset="-122"/>
                </a:rPr>
                <a:t>欠压       临界       过压状态</a:t>
              </a:r>
            </a:p>
          </p:txBody>
        </p:sp>
        <p:sp>
          <p:nvSpPr>
            <p:cNvPr id="29709" name="Line 14">
              <a:extLst>
                <a:ext uri="{FF2B5EF4-FFF2-40B4-BE49-F238E27FC236}">
                  <a16:creationId xmlns:a16="http://schemas.microsoft.com/office/drawing/2014/main" id="{1D953354-14EF-46E9-B2D8-C8E6E120DD9F}"/>
                </a:ext>
              </a:extLst>
            </p:cNvPr>
            <p:cNvSpPr>
              <a:spLocks noChangeShapeType="1"/>
            </p:cNvSpPr>
            <p:nvPr/>
          </p:nvSpPr>
          <p:spPr bwMode="auto">
            <a:xfrm>
              <a:off x="1326" y="2296"/>
              <a:ext cx="362" cy="0"/>
            </a:xfrm>
            <a:prstGeom prst="line">
              <a:avLst/>
            </a:prstGeom>
            <a:noFill/>
            <a:ln w="38100">
              <a:solidFill>
                <a:srgbClr val="660033"/>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mn-lt"/>
                <a:ea typeface="仿宋" panose="02010609060101010101" pitchFamily="49" charset="-122"/>
              </a:endParaRPr>
            </a:p>
          </p:txBody>
        </p:sp>
        <p:sp>
          <p:nvSpPr>
            <p:cNvPr id="29710" name="Line 15">
              <a:extLst>
                <a:ext uri="{FF2B5EF4-FFF2-40B4-BE49-F238E27FC236}">
                  <a16:creationId xmlns:a16="http://schemas.microsoft.com/office/drawing/2014/main" id="{AEC154DC-B48D-4334-AB09-143D0AA51207}"/>
                </a:ext>
              </a:extLst>
            </p:cNvPr>
            <p:cNvSpPr>
              <a:spLocks noChangeShapeType="1"/>
            </p:cNvSpPr>
            <p:nvPr/>
          </p:nvSpPr>
          <p:spPr bwMode="auto">
            <a:xfrm>
              <a:off x="2157" y="2296"/>
              <a:ext cx="362" cy="0"/>
            </a:xfrm>
            <a:prstGeom prst="line">
              <a:avLst/>
            </a:prstGeom>
            <a:noFill/>
            <a:ln w="38100">
              <a:solidFill>
                <a:srgbClr val="660033"/>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mn-lt"/>
                <a:ea typeface="仿宋" panose="02010609060101010101" pitchFamily="49" charset="-122"/>
              </a:endParaRPr>
            </a:p>
          </p:txBody>
        </p:sp>
      </p:grpSp>
      <p:sp>
        <p:nvSpPr>
          <p:cNvPr id="29706" name="Rectangle 2">
            <a:extLst>
              <a:ext uri="{FF2B5EF4-FFF2-40B4-BE49-F238E27FC236}">
                <a16:creationId xmlns:a16="http://schemas.microsoft.com/office/drawing/2014/main" id="{411FC290-3A06-41A0-ADD5-E39D3E22B4B6}"/>
              </a:ext>
            </a:extLst>
          </p:cNvPr>
          <p:cNvSpPr>
            <a:spLocks noChangeArrowheads="1"/>
          </p:cNvSpPr>
          <p:nvPr/>
        </p:nvSpPr>
        <p:spPr bwMode="auto">
          <a:xfrm>
            <a:off x="2799006" y="4171428"/>
            <a:ext cx="226268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lvl="1" eaLnBrk="1" hangingPunct="1">
              <a:spcBef>
                <a:spcPct val="0"/>
              </a:spcBef>
              <a:buFontTx/>
              <a:buNone/>
            </a:pPr>
            <a:r>
              <a:rPr lang="en-US" altLang="zh-CN" sz="2400" b="1" dirty="0">
                <a:solidFill>
                  <a:srgbClr val="00B050"/>
                </a:solidFill>
                <a:latin typeface="+mn-lt"/>
                <a:ea typeface="仿宋" panose="02010609060101010101" pitchFamily="49" charset="-122"/>
              </a:rPr>
              <a:t>P90 </a:t>
            </a:r>
            <a:r>
              <a:rPr lang="en-US" altLang="zh-CN" sz="2400" dirty="0">
                <a:solidFill>
                  <a:srgbClr val="FF0000"/>
                </a:solidFill>
                <a:latin typeface="+mn-lt"/>
                <a:ea typeface="仿宋" panose="02010609060101010101" pitchFamily="49" charset="-122"/>
              </a:rPr>
              <a:t>P92   </a:t>
            </a:r>
            <a:r>
              <a:rPr lang="en-US" altLang="zh-CN" sz="2400" dirty="0">
                <a:solidFill>
                  <a:schemeClr val="accent2"/>
                </a:solidFill>
                <a:latin typeface="+mn-lt"/>
                <a:ea typeface="仿宋" panose="02010609060101010101" pitchFamily="49" charset="-122"/>
              </a:rPr>
              <a:t>P98</a:t>
            </a:r>
            <a:endParaRPr lang="zh-CN" altLang="en-US" sz="2400" dirty="0">
              <a:solidFill>
                <a:schemeClr val="accent2"/>
              </a:solidFill>
              <a:latin typeface="+mn-lt"/>
              <a:ea typeface="仿宋" panose="02010609060101010101" pitchFamily="49" charset="-122"/>
            </a:endParaRPr>
          </a:p>
        </p:txBody>
      </p:sp>
      <p:sp>
        <p:nvSpPr>
          <p:cNvPr id="29707" name="Text Box 5">
            <a:extLst>
              <a:ext uri="{FF2B5EF4-FFF2-40B4-BE49-F238E27FC236}">
                <a16:creationId xmlns:a16="http://schemas.microsoft.com/office/drawing/2014/main" id="{2CDAD501-ED38-4F2A-BEC2-DF94FC03A03A}"/>
              </a:ext>
            </a:extLst>
          </p:cNvPr>
          <p:cNvSpPr txBox="1">
            <a:spLocks noChangeArrowheads="1"/>
          </p:cNvSpPr>
          <p:nvPr/>
        </p:nvSpPr>
        <p:spPr bwMode="auto">
          <a:xfrm>
            <a:off x="4976877" y="2230532"/>
            <a:ext cx="3406775"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i="1" dirty="0">
                <a:solidFill>
                  <a:srgbClr val="000099"/>
                </a:solidFill>
                <a:latin typeface="+mn-lt"/>
                <a:ea typeface="仿宋" panose="02010609060101010101" pitchFamily="49" charset="-122"/>
              </a:rPr>
              <a:t>I</a:t>
            </a:r>
            <a:r>
              <a:rPr lang="en-US" altLang="zh-CN" sz="2000" baseline="-25000" dirty="0">
                <a:solidFill>
                  <a:srgbClr val="000099"/>
                </a:solidFill>
                <a:latin typeface="+mn-lt"/>
                <a:ea typeface="仿宋" panose="02010609060101010101" pitchFamily="49" charset="-122"/>
              </a:rPr>
              <a:t>c0</a:t>
            </a:r>
            <a:r>
              <a:rPr lang="zh-CN" altLang="en-US" sz="2000" dirty="0">
                <a:solidFill>
                  <a:srgbClr val="000099"/>
                </a:solidFill>
                <a:latin typeface="+mn-lt"/>
                <a:ea typeface="仿宋" panose="02010609060101010101" pitchFamily="49" charset="-122"/>
              </a:rPr>
              <a:t>  直流电流</a:t>
            </a:r>
            <a:endParaRPr lang="en-US" altLang="zh-CN" sz="2000" dirty="0">
              <a:solidFill>
                <a:srgbClr val="000099"/>
              </a:solidFill>
              <a:latin typeface="+mn-lt"/>
              <a:ea typeface="仿宋" panose="02010609060101010101" pitchFamily="49" charset="-122"/>
            </a:endParaRPr>
          </a:p>
          <a:p>
            <a:pPr eaLnBrk="1" hangingPunct="1">
              <a:spcBef>
                <a:spcPct val="0"/>
              </a:spcBef>
              <a:buFontTx/>
              <a:buNone/>
            </a:pPr>
            <a:r>
              <a:rPr lang="en-US" altLang="zh-CN" sz="2000" i="1" dirty="0">
                <a:solidFill>
                  <a:srgbClr val="000099"/>
                </a:solidFill>
                <a:latin typeface="+mn-lt"/>
                <a:ea typeface="仿宋" panose="02010609060101010101" pitchFamily="49" charset="-122"/>
              </a:rPr>
              <a:t>I</a:t>
            </a:r>
            <a:r>
              <a:rPr lang="en-US" altLang="zh-CN" sz="2000" baseline="-25000" dirty="0">
                <a:solidFill>
                  <a:srgbClr val="000099"/>
                </a:solidFill>
                <a:latin typeface="+mn-lt"/>
                <a:ea typeface="仿宋" panose="02010609060101010101" pitchFamily="49" charset="-122"/>
              </a:rPr>
              <a:t>cm1</a:t>
            </a:r>
            <a:r>
              <a:rPr lang="zh-CN" altLang="en-US" sz="2000" dirty="0">
                <a:solidFill>
                  <a:srgbClr val="000099"/>
                </a:solidFill>
                <a:latin typeface="+mn-lt"/>
                <a:ea typeface="仿宋" panose="02010609060101010101" pitchFamily="49" charset="-122"/>
              </a:rPr>
              <a:t>  基波电流</a:t>
            </a:r>
            <a:endParaRPr lang="en-US" altLang="zh-CN" sz="2000" dirty="0">
              <a:solidFill>
                <a:srgbClr val="000099"/>
              </a:solidFill>
              <a:latin typeface="+mn-lt"/>
              <a:ea typeface="仿宋" panose="02010609060101010101" pitchFamily="49" charset="-122"/>
            </a:endParaRPr>
          </a:p>
          <a:p>
            <a:pPr eaLnBrk="1" hangingPunct="1">
              <a:spcBef>
                <a:spcPct val="0"/>
              </a:spcBef>
              <a:buFontTx/>
              <a:buNone/>
            </a:pPr>
            <a:r>
              <a:rPr lang="en-US" altLang="zh-CN" sz="2000" i="1" dirty="0">
                <a:solidFill>
                  <a:srgbClr val="000099"/>
                </a:solidFill>
                <a:latin typeface="+mn-lt"/>
                <a:ea typeface="仿宋" panose="02010609060101010101" pitchFamily="49" charset="-122"/>
              </a:rPr>
              <a:t>P</a:t>
            </a:r>
            <a:r>
              <a:rPr lang="en-US" altLang="zh-CN" sz="2000" baseline="-25000" dirty="0">
                <a:solidFill>
                  <a:srgbClr val="000099"/>
                </a:solidFill>
                <a:latin typeface="+mn-lt"/>
                <a:ea typeface="仿宋" panose="02010609060101010101" pitchFamily="49" charset="-122"/>
              </a:rPr>
              <a:t>=</a:t>
            </a:r>
            <a:r>
              <a:rPr lang="zh-CN" altLang="en-US" sz="2000" dirty="0">
                <a:solidFill>
                  <a:srgbClr val="000099"/>
                </a:solidFill>
                <a:latin typeface="+mn-lt"/>
                <a:ea typeface="仿宋" panose="02010609060101010101" pitchFamily="49" charset="-122"/>
              </a:rPr>
              <a:t>  直流功率  电源供给功率</a:t>
            </a:r>
            <a:endParaRPr lang="en-US" altLang="zh-CN" sz="2000" dirty="0">
              <a:solidFill>
                <a:srgbClr val="000099"/>
              </a:solidFill>
              <a:latin typeface="+mn-lt"/>
              <a:ea typeface="仿宋" panose="02010609060101010101" pitchFamily="49" charset="-122"/>
            </a:endParaRPr>
          </a:p>
          <a:p>
            <a:pPr eaLnBrk="1" hangingPunct="1">
              <a:spcBef>
                <a:spcPct val="0"/>
              </a:spcBef>
              <a:buFontTx/>
              <a:buNone/>
            </a:pPr>
            <a:r>
              <a:rPr lang="en-US" altLang="zh-CN" sz="2000" i="1" dirty="0">
                <a:solidFill>
                  <a:srgbClr val="000099"/>
                </a:solidFill>
                <a:latin typeface="+mn-lt"/>
                <a:ea typeface="仿宋" panose="02010609060101010101" pitchFamily="49" charset="-122"/>
              </a:rPr>
              <a:t>P</a:t>
            </a:r>
            <a:r>
              <a:rPr lang="en-US" altLang="zh-CN" sz="2000" baseline="-25000" dirty="0">
                <a:solidFill>
                  <a:srgbClr val="000099"/>
                </a:solidFill>
                <a:latin typeface="+mn-lt"/>
                <a:ea typeface="仿宋" panose="02010609060101010101" pitchFamily="49" charset="-122"/>
              </a:rPr>
              <a:t>c</a:t>
            </a:r>
            <a:r>
              <a:rPr lang="zh-CN" altLang="en-US" sz="2000" dirty="0">
                <a:solidFill>
                  <a:srgbClr val="000099"/>
                </a:solidFill>
                <a:latin typeface="+mn-lt"/>
                <a:ea typeface="仿宋" panose="02010609060101010101" pitchFamily="49" charset="-122"/>
              </a:rPr>
              <a:t>  集电极消耗功率</a:t>
            </a:r>
            <a:endParaRPr lang="en-US" altLang="zh-CN" sz="2000" dirty="0">
              <a:solidFill>
                <a:srgbClr val="000099"/>
              </a:solidFill>
              <a:latin typeface="+mn-lt"/>
              <a:ea typeface="仿宋" panose="02010609060101010101" pitchFamily="49" charset="-122"/>
            </a:endParaRPr>
          </a:p>
          <a:p>
            <a:pPr eaLnBrk="1" hangingPunct="1">
              <a:spcBef>
                <a:spcPct val="0"/>
              </a:spcBef>
              <a:buFontTx/>
              <a:buNone/>
            </a:pPr>
            <a:r>
              <a:rPr lang="en-US" altLang="zh-CN" sz="2000" i="1" dirty="0">
                <a:solidFill>
                  <a:srgbClr val="000099"/>
                </a:solidFill>
                <a:latin typeface="+mn-lt"/>
                <a:ea typeface="仿宋" panose="02010609060101010101" pitchFamily="49" charset="-122"/>
              </a:rPr>
              <a:t>P</a:t>
            </a:r>
            <a:r>
              <a:rPr lang="en-US" altLang="zh-CN" sz="2000" baseline="-25000" dirty="0">
                <a:solidFill>
                  <a:srgbClr val="000099"/>
                </a:solidFill>
                <a:latin typeface="+mn-lt"/>
                <a:ea typeface="仿宋" panose="02010609060101010101" pitchFamily="49" charset="-122"/>
              </a:rPr>
              <a:t>o</a:t>
            </a:r>
            <a:r>
              <a:rPr lang="zh-CN" altLang="en-US" sz="2000" dirty="0">
                <a:solidFill>
                  <a:srgbClr val="000099"/>
                </a:solidFill>
                <a:latin typeface="+mn-lt"/>
                <a:ea typeface="仿宋" panose="02010609060101010101" pitchFamily="49" charset="-122"/>
              </a:rPr>
              <a:t>  交流功率  基波功率</a:t>
            </a:r>
            <a:endParaRPr lang="en-US" altLang="zh-CN" sz="2000" dirty="0">
              <a:solidFill>
                <a:srgbClr val="000099"/>
              </a:solidFill>
              <a:latin typeface="+mn-lt"/>
              <a:ea typeface="仿宋" panose="02010609060101010101" pitchFamily="49" charset="-122"/>
            </a:endParaRPr>
          </a:p>
          <a:p>
            <a:pPr eaLnBrk="1" hangingPunct="1">
              <a:spcBef>
                <a:spcPct val="0"/>
              </a:spcBef>
              <a:buFontTx/>
              <a:buNone/>
            </a:pPr>
            <a:r>
              <a:rPr lang="en-US" altLang="zh-CN" sz="2000" i="1" dirty="0">
                <a:solidFill>
                  <a:srgbClr val="000099"/>
                </a:solidFill>
                <a:latin typeface="+mn-lt"/>
                <a:ea typeface="仿宋" panose="02010609060101010101" pitchFamily="49" charset="-122"/>
                <a:sym typeface="Symbol" panose="05050102010706020507" pitchFamily="18" charset="2"/>
              </a:rPr>
              <a:t></a:t>
            </a:r>
            <a:r>
              <a:rPr lang="en-US" altLang="zh-CN" sz="2000" baseline="-25000" dirty="0">
                <a:solidFill>
                  <a:srgbClr val="000099"/>
                </a:solidFill>
                <a:latin typeface="+mn-lt"/>
                <a:ea typeface="仿宋" panose="02010609060101010101" pitchFamily="49" charset="-122"/>
              </a:rPr>
              <a:t>c</a:t>
            </a:r>
            <a:r>
              <a:rPr lang="zh-CN" altLang="en-US" sz="2000" dirty="0">
                <a:solidFill>
                  <a:srgbClr val="000099"/>
                </a:solidFill>
                <a:latin typeface="+mn-lt"/>
                <a:ea typeface="仿宋" panose="02010609060101010101" pitchFamily="49" charset="-122"/>
              </a:rPr>
              <a:t>  集电极效率</a:t>
            </a:r>
            <a:endParaRPr lang="en-US" altLang="zh-CN" sz="2000" dirty="0">
              <a:solidFill>
                <a:srgbClr val="000099"/>
              </a:solidFill>
              <a:latin typeface="+mn-lt"/>
              <a:ea typeface="仿宋" panose="02010609060101010101" pitchFamily="49" charset="-122"/>
            </a:endParaRPr>
          </a:p>
          <a:p>
            <a:pPr eaLnBrk="1" hangingPunct="1">
              <a:spcBef>
                <a:spcPct val="0"/>
              </a:spcBef>
              <a:buFontTx/>
              <a:buNone/>
            </a:pPr>
            <a:r>
              <a:rPr lang="en-US" altLang="zh-CN" sz="2000" i="1" dirty="0">
                <a:solidFill>
                  <a:srgbClr val="000099"/>
                </a:solidFill>
                <a:latin typeface="+mn-lt"/>
                <a:ea typeface="仿宋" panose="02010609060101010101" pitchFamily="49" charset="-122"/>
              </a:rPr>
              <a:t>V</a:t>
            </a:r>
            <a:r>
              <a:rPr lang="en-US" altLang="zh-CN" sz="2000" baseline="-25000" dirty="0">
                <a:solidFill>
                  <a:srgbClr val="000099"/>
                </a:solidFill>
                <a:latin typeface="+mn-lt"/>
                <a:ea typeface="仿宋" panose="02010609060101010101" pitchFamily="49" charset="-122"/>
              </a:rPr>
              <a:t>cm</a:t>
            </a:r>
            <a:r>
              <a:rPr lang="en-US" altLang="zh-CN" sz="2000" dirty="0">
                <a:solidFill>
                  <a:srgbClr val="000099"/>
                </a:solidFill>
                <a:latin typeface="+mn-lt"/>
                <a:ea typeface="仿宋" panose="02010609060101010101" pitchFamily="49" charset="-122"/>
              </a:rPr>
              <a:t>  </a:t>
            </a:r>
            <a:r>
              <a:rPr lang="zh-CN" altLang="en-US" sz="2000" dirty="0">
                <a:solidFill>
                  <a:srgbClr val="000099"/>
                </a:solidFill>
                <a:latin typeface="+mn-lt"/>
                <a:ea typeface="仿宋" panose="02010609060101010101" pitchFamily="49" charset="-122"/>
              </a:rPr>
              <a:t>集电极电压振幅</a:t>
            </a:r>
          </a:p>
        </p:txBody>
      </p:sp>
      <p:sp>
        <p:nvSpPr>
          <p:cNvPr id="15" name="Rectangle 2">
            <a:extLst>
              <a:ext uri="{FF2B5EF4-FFF2-40B4-BE49-F238E27FC236}">
                <a16:creationId xmlns:a16="http://schemas.microsoft.com/office/drawing/2014/main" id="{F4F906D8-B60C-442D-8FE1-799AD98EA6F0}"/>
              </a:ext>
            </a:extLst>
          </p:cNvPr>
          <p:cNvSpPr>
            <a:spLocks noChangeArrowheads="1"/>
          </p:cNvSpPr>
          <p:nvPr/>
        </p:nvSpPr>
        <p:spPr bwMode="auto">
          <a:xfrm>
            <a:off x="1767084" y="4131649"/>
            <a:ext cx="631431" cy="226039"/>
          </a:xfrm>
          <a:prstGeom prst="rect">
            <a:avLst/>
          </a:prstGeom>
          <a:solidFill>
            <a:schemeClr val="bg1"/>
          </a:solidFill>
          <a:ln>
            <a:noFill/>
          </a:ln>
        </p:spPr>
        <p:txBody>
          <a:bodyPr lIns="0" tIns="0" rIns="0" bIns="0" anchor="ct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lvl="1" eaLnBrk="1" hangingPunct="1">
              <a:spcBef>
                <a:spcPct val="0"/>
              </a:spcBef>
              <a:buFontTx/>
              <a:buNone/>
            </a:pPr>
            <a:r>
              <a:rPr lang="zh-CN" altLang="en-US" sz="1400" dirty="0">
                <a:latin typeface="+mn-lt"/>
                <a:ea typeface="仿宋" panose="02010609060101010101" pitchFamily="49" charset="-122"/>
              </a:rPr>
              <a:t>图 </a:t>
            </a:r>
            <a:r>
              <a:rPr lang="en-US" altLang="zh-CN" sz="1400" dirty="0">
                <a:latin typeface="+mn-lt"/>
                <a:ea typeface="仿宋" panose="02010609060101010101" pitchFamily="49" charset="-122"/>
              </a:rPr>
              <a:t>4-13</a:t>
            </a:r>
            <a:endParaRPr lang="zh-CN" altLang="en-US" sz="1400" dirty="0">
              <a:latin typeface="+mn-lt"/>
              <a:ea typeface="仿宋" panose="02010609060101010101" pitchFamily="49"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B99E2DF4-7BAD-4005-83CF-A7EA888FC370}"/>
              </a:ext>
            </a:extLst>
          </p:cNvPr>
          <p:cNvSpPr>
            <a:spLocks noGrp="1" noChangeArrowheads="1"/>
          </p:cNvSpPr>
          <p:nvPr>
            <p:ph type="title" idx="4294967295"/>
          </p:nvPr>
        </p:nvSpPr>
        <p:spPr>
          <a:xfrm>
            <a:off x="228600" y="228600"/>
            <a:ext cx="5181600" cy="381000"/>
          </a:xfrm>
        </p:spPr>
        <p:txBody>
          <a:bodyPr/>
          <a:lstStyle/>
          <a:p>
            <a:pPr algn="l" eaLnBrk="1" hangingPunct="1"/>
            <a:r>
              <a:rPr lang="en-US" altLang="zh-CN" sz="2400" b="1" dirty="0">
                <a:solidFill>
                  <a:srgbClr val="0000FF"/>
                </a:solidFill>
                <a:latin typeface="+mn-lt"/>
                <a:ea typeface="仿宋" panose="02010609060101010101" pitchFamily="49" charset="-122"/>
              </a:rPr>
              <a:t>3.2.2</a:t>
            </a:r>
            <a:r>
              <a:rPr lang="zh-CN" altLang="en-US" sz="2400" b="1" dirty="0">
                <a:solidFill>
                  <a:srgbClr val="0000FF"/>
                </a:solidFill>
                <a:latin typeface="+mn-lt"/>
                <a:ea typeface="仿宋" panose="02010609060101010101" pitchFamily="49" charset="-122"/>
              </a:rPr>
              <a:t>  高频功放的负载特性</a:t>
            </a:r>
          </a:p>
        </p:txBody>
      </p:sp>
      <p:sp>
        <p:nvSpPr>
          <p:cNvPr id="30723" name="Text Box 5">
            <a:extLst>
              <a:ext uri="{FF2B5EF4-FFF2-40B4-BE49-F238E27FC236}">
                <a16:creationId xmlns:a16="http://schemas.microsoft.com/office/drawing/2014/main" id="{C3167A21-5A41-41B6-BF36-1349E5BA4E98}"/>
              </a:ext>
            </a:extLst>
          </p:cNvPr>
          <p:cNvSpPr txBox="1">
            <a:spLocks noChangeArrowheads="1"/>
          </p:cNvSpPr>
          <p:nvPr/>
        </p:nvSpPr>
        <p:spPr bwMode="auto">
          <a:xfrm>
            <a:off x="3562350" y="692150"/>
            <a:ext cx="129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kumimoji="0" lang="zh-CN" altLang="en-US" sz="2800" dirty="0">
                <a:solidFill>
                  <a:srgbClr val="CC3300"/>
                </a:solidFill>
                <a:latin typeface="+mn-lt"/>
                <a:ea typeface="仿宋" panose="02010609060101010101" pitchFamily="49" charset="-122"/>
              </a:rPr>
              <a:t>结论</a:t>
            </a:r>
          </a:p>
        </p:txBody>
      </p:sp>
      <p:sp>
        <p:nvSpPr>
          <p:cNvPr id="30724" name="Text Box 6">
            <a:extLst>
              <a:ext uri="{FF2B5EF4-FFF2-40B4-BE49-F238E27FC236}">
                <a16:creationId xmlns:a16="http://schemas.microsoft.com/office/drawing/2014/main" id="{BC788F18-6BC5-4439-94E2-4C280784C1E8}"/>
              </a:ext>
            </a:extLst>
          </p:cNvPr>
          <p:cNvSpPr txBox="1">
            <a:spLocks noChangeArrowheads="1"/>
          </p:cNvSpPr>
          <p:nvPr/>
        </p:nvSpPr>
        <p:spPr bwMode="auto">
          <a:xfrm>
            <a:off x="71438" y="1214438"/>
            <a:ext cx="896461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dirty="0">
                <a:solidFill>
                  <a:srgbClr val="000099"/>
                </a:solidFill>
                <a:latin typeface="+mn-lt"/>
                <a:ea typeface="仿宋" panose="02010609060101010101" pitchFamily="49" charset="-122"/>
              </a:rPr>
              <a:t>欠压区：</a:t>
            </a:r>
            <a:r>
              <a:rPr kumimoji="0" lang="en-US" altLang="zh-CN" sz="2400" i="1" dirty="0">
                <a:solidFill>
                  <a:srgbClr val="000099"/>
                </a:solidFill>
                <a:latin typeface="+mn-lt"/>
                <a:ea typeface="仿宋" panose="02010609060101010101" pitchFamily="49" charset="-122"/>
              </a:rPr>
              <a:t>I</a:t>
            </a:r>
            <a:r>
              <a:rPr kumimoji="0" lang="en-US" altLang="zh-CN" sz="2400" baseline="-25000" dirty="0">
                <a:solidFill>
                  <a:srgbClr val="000099"/>
                </a:solidFill>
                <a:latin typeface="+mn-lt"/>
                <a:ea typeface="仿宋" panose="02010609060101010101" pitchFamily="49" charset="-122"/>
              </a:rPr>
              <a:t>C0</a:t>
            </a:r>
            <a:r>
              <a:rPr kumimoji="0" lang="zh-CN" altLang="en-US" sz="2400" dirty="0">
                <a:solidFill>
                  <a:srgbClr val="000099"/>
                </a:solidFill>
                <a:latin typeface="+mn-lt"/>
                <a:ea typeface="仿宋" panose="02010609060101010101" pitchFamily="49" charset="-122"/>
              </a:rPr>
              <a:t>、</a:t>
            </a:r>
            <a:r>
              <a:rPr kumimoji="0" lang="en-US" altLang="zh-CN" sz="2400" i="1" dirty="0">
                <a:solidFill>
                  <a:srgbClr val="000099"/>
                </a:solidFill>
                <a:latin typeface="+mn-lt"/>
                <a:ea typeface="仿宋" panose="02010609060101010101" pitchFamily="49" charset="-122"/>
              </a:rPr>
              <a:t>I</a:t>
            </a:r>
            <a:r>
              <a:rPr kumimoji="0" lang="en-US" altLang="zh-CN" sz="2400" baseline="-25000" dirty="0">
                <a:solidFill>
                  <a:srgbClr val="000099"/>
                </a:solidFill>
                <a:latin typeface="+mn-lt"/>
                <a:ea typeface="仿宋" panose="02010609060101010101" pitchFamily="49" charset="-122"/>
              </a:rPr>
              <a:t>Cm1</a:t>
            </a:r>
            <a:r>
              <a:rPr kumimoji="0" lang="zh-CN" altLang="en-US" sz="2400" dirty="0">
                <a:solidFill>
                  <a:srgbClr val="000099"/>
                </a:solidFill>
                <a:latin typeface="+mn-lt"/>
                <a:ea typeface="仿宋" panose="02010609060101010101" pitchFamily="49" charset="-122"/>
              </a:rPr>
              <a:t>几乎不随</a:t>
            </a:r>
            <a:r>
              <a:rPr kumimoji="0" lang="en-US" altLang="zh-CN" sz="2400" i="1" dirty="0">
                <a:solidFill>
                  <a:srgbClr val="000099"/>
                </a:solidFill>
                <a:latin typeface="+mn-lt"/>
                <a:ea typeface="仿宋" panose="02010609060101010101" pitchFamily="49" charset="-122"/>
              </a:rPr>
              <a:t>R</a:t>
            </a:r>
            <a:r>
              <a:rPr kumimoji="0" lang="en-US" altLang="zh-CN" sz="2400" baseline="-25000" dirty="0">
                <a:solidFill>
                  <a:srgbClr val="000099"/>
                </a:solidFill>
                <a:latin typeface="+mn-lt"/>
                <a:ea typeface="仿宋" panose="02010609060101010101" pitchFamily="49" charset="-122"/>
              </a:rPr>
              <a:t>P</a:t>
            </a:r>
            <a:r>
              <a:rPr kumimoji="0" lang="zh-CN" altLang="en-US" sz="2400" dirty="0">
                <a:solidFill>
                  <a:srgbClr val="000099"/>
                </a:solidFill>
                <a:latin typeface="+mn-lt"/>
                <a:ea typeface="仿宋" panose="02010609060101010101" pitchFamily="49" charset="-122"/>
              </a:rPr>
              <a:t>变化，可以看成</a:t>
            </a:r>
            <a:r>
              <a:rPr kumimoji="0" lang="zh-CN" altLang="en-US" sz="2400" dirty="0">
                <a:solidFill>
                  <a:srgbClr val="0000FF"/>
                </a:solidFill>
                <a:latin typeface="+mn-lt"/>
                <a:ea typeface="仿宋" panose="02010609060101010101" pitchFamily="49" charset="-122"/>
              </a:rPr>
              <a:t>恒流源</a:t>
            </a:r>
            <a:r>
              <a:rPr kumimoji="0" lang="zh-CN" altLang="en-US" sz="2400" dirty="0">
                <a:solidFill>
                  <a:srgbClr val="000099"/>
                </a:solidFill>
                <a:latin typeface="+mn-lt"/>
                <a:ea typeface="仿宋" panose="02010609060101010101" pitchFamily="49" charset="-122"/>
              </a:rPr>
              <a:t>。集电极损耗功率</a:t>
            </a:r>
            <a:r>
              <a:rPr kumimoji="0" lang="en-US" altLang="zh-CN" sz="2400" i="1" dirty="0">
                <a:solidFill>
                  <a:srgbClr val="000099"/>
                </a:solidFill>
                <a:latin typeface="+mn-lt"/>
                <a:ea typeface="仿宋" panose="02010609060101010101" pitchFamily="49" charset="-122"/>
              </a:rPr>
              <a:t>P</a:t>
            </a:r>
            <a:r>
              <a:rPr kumimoji="0" lang="en-US" altLang="zh-CN" sz="2400" baseline="-25000" dirty="0">
                <a:solidFill>
                  <a:srgbClr val="000099"/>
                </a:solidFill>
                <a:latin typeface="+mn-lt"/>
                <a:ea typeface="仿宋" panose="02010609060101010101" pitchFamily="49" charset="-122"/>
              </a:rPr>
              <a:t>C</a:t>
            </a:r>
            <a:r>
              <a:rPr kumimoji="0" lang="zh-CN" altLang="en-US" sz="2400" dirty="0">
                <a:solidFill>
                  <a:srgbClr val="000099"/>
                </a:solidFill>
                <a:latin typeface="+mn-lt"/>
                <a:ea typeface="仿宋" panose="02010609060101010101" pitchFamily="49" charset="-122"/>
              </a:rPr>
              <a:t>随 </a:t>
            </a:r>
            <a:r>
              <a:rPr kumimoji="0" lang="en-US" altLang="zh-CN" sz="2400" i="1" dirty="0">
                <a:solidFill>
                  <a:srgbClr val="000099"/>
                </a:solidFill>
                <a:latin typeface="+mn-lt"/>
                <a:ea typeface="仿宋" panose="02010609060101010101" pitchFamily="49" charset="-122"/>
              </a:rPr>
              <a:t>R</a:t>
            </a:r>
            <a:r>
              <a:rPr kumimoji="0" lang="en-US" altLang="zh-CN" sz="2400" baseline="-25000" dirty="0">
                <a:solidFill>
                  <a:srgbClr val="000099"/>
                </a:solidFill>
                <a:latin typeface="+mn-lt"/>
                <a:ea typeface="仿宋" panose="02010609060101010101" pitchFamily="49" charset="-122"/>
              </a:rPr>
              <a:t>P</a:t>
            </a:r>
            <a:r>
              <a:rPr kumimoji="0" lang="zh-CN" altLang="en-US" sz="2400" dirty="0">
                <a:solidFill>
                  <a:srgbClr val="000099"/>
                </a:solidFill>
                <a:latin typeface="+mn-lt"/>
                <a:ea typeface="仿宋" panose="02010609060101010101" pitchFamily="49" charset="-122"/>
              </a:rPr>
              <a:t>减小而大幅度的增大，</a:t>
            </a:r>
            <a:r>
              <a:rPr kumimoji="0" lang="en-US" altLang="zh-CN" sz="2400" i="1" dirty="0">
                <a:solidFill>
                  <a:srgbClr val="000099"/>
                </a:solidFill>
                <a:latin typeface="+mn-lt"/>
                <a:ea typeface="仿宋" panose="02010609060101010101" pitchFamily="49" charset="-122"/>
              </a:rPr>
              <a:t>R</a:t>
            </a:r>
            <a:r>
              <a:rPr kumimoji="0" lang="en-US" altLang="zh-CN" sz="2400" baseline="-25000" dirty="0">
                <a:solidFill>
                  <a:srgbClr val="000099"/>
                </a:solidFill>
                <a:latin typeface="+mn-lt"/>
                <a:ea typeface="仿宋" panose="02010609060101010101" pitchFamily="49" charset="-122"/>
              </a:rPr>
              <a:t>P</a:t>
            </a:r>
            <a:r>
              <a:rPr kumimoji="0" lang="en-US" altLang="zh-CN" sz="2400" dirty="0">
                <a:solidFill>
                  <a:srgbClr val="000099"/>
                </a:solidFill>
                <a:latin typeface="+mn-lt"/>
                <a:ea typeface="仿宋" panose="02010609060101010101" pitchFamily="49" charset="-122"/>
              </a:rPr>
              <a:t>=0</a:t>
            </a:r>
            <a:r>
              <a:rPr kumimoji="0" lang="zh-CN" altLang="en-US" sz="2400" dirty="0">
                <a:solidFill>
                  <a:srgbClr val="000099"/>
                </a:solidFill>
                <a:latin typeface="+mn-lt"/>
                <a:ea typeface="仿宋" panose="02010609060101010101" pitchFamily="49" charset="-122"/>
              </a:rPr>
              <a:t>时会损坏晶体管放大器。</a:t>
            </a:r>
          </a:p>
        </p:txBody>
      </p:sp>
      <p:sp>
        <p:nvSpPr>
          <p:cNvPr id="30725" name="Text Box 7">
            <a:extLst>
              <a:ext uri="{FF2B5EF4-FFF2-40B4-BE49-F238E27FC236}">
                <a16:creationId xmlns:a16="http://schemas.microsoft.com/office/drawing/2014/main" id="{B7333103-DDBB-4CDB-AE55-14B53C908308}"/>
              </a:ext>
            </a:extLst>
          </p:cNvPr>
          <p:cNvSpPr txBox="1">
            <a:spLocks noChangeArrowheads="1"/>
          </p:cNvSpPr>
          <p:nvPr/>
        </p:nvSpPr>
        <p:spPr bwMode="auto">
          <a:xfrm>
            <a:off x="898525" y="2779713"/>
            <a:ext cx="7343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kumimoji="0" lang="zh-CN" altLang="en-US" sz="2400" b="0">
              <a:solidFill>
                <a:schemeClr val="bg1"/>
              </a:solidFill>
              <a:latin typeface="+mn-lt"/>
              <a:ea typeface="仿宋" panose="02010609060101010101" pitchFamily="49" charset="-122"/>
            </a:endParaRPr>
          </a:p>
        </p:txBody>
      </p:sp>
      <p:sp>
        <p:nvSpPr>
          <p:cNvPr id="30726" name="Text Box 8">
            <a:extLst>
              <a:ext uri="{FF2B5EF4-FFF2-40B4-BE49-F238E27FC236}">
                <a16:creationId xmlns:a16="http://schemas.microsoft.com/office/drawing/2014/main" id="{C1811D27-EE5B-429B-A7CC-4655682330BA}"/>
              </a:ext>
            </a:extLst>
          </p:cNvPr>
          <p:cNvSpPr txBox="1">
            <a:spLocks noChangeArrowheads="1"/>
          </p:cNvSpPr>
          <p:nvPr/>
        </p:nvSpPr>
        <p:spPr bwMode="auto">
          <a:xfrm>
            <a:off x="179388" y="2143125"/>
            <a:ext cx="8821737"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400" dirty="0">
                <a:solidFill>
                  <a:srgbClr val="000099"/>
                </a:solidFill>
                <a:latin typeface="+mn-lt"/>
                <a:ea typeface="仿宋" panose="02010609060101010101" pitchFamily="49" charset="-122"/>
              </a:rPr>
              <a:t>过压区：</a:t>
            </a:r>
            <a:r>
              <a:rPr lang="en-US" altLang="zh-CN" sz="2400" i="1" dirty="0">
                <a:solidFill>
                  <a:srgbClr val="000099"/>
                </a:solidFill>
                <a:latin typeface="+mn-lt"/>
                <a:ea typeface="仿宋" panose="02010609060101010101" pitchFamily="49" charset="-122"/>
              </a:rPr>
              <a:t> V</a:t>
            </a:r>
            <a:r>
              <a:rPr lang="en-US" altLang="zh-CN" sz="2400" baseline="-25000" dirty="0">
                <a:solidFill>
                  <a:srgbClr val="000099"/>
                </a:solidFill>
                <a:latin typeface="+mn-lt"/>
                <a:ea typeface="仿宋" panose="02010609060101010101" pitchFamily="49" charset="-122"/>
              </a:rPr>
              <a:t>Cm</a:t>
            </a:r>
            <a:r>
              <a:rPr kumimoji="0" lang="zh-CN" altLang="en-US" sz="2400" dirty="0">
                <a:solidFill>
                  <a:srgbClr val="000099"/>
                </a:solidFill>
                <a:latin typeface="+mn-lt"/>
                <a:ea typeface="仿宋" panose="02010609060101010101" pitchFamily="49" charset="-122"/>
              </a:rPr>
              <a:t>几乎不随 </a:t>
            </a:r>
            <a:r>
              <a:rPr kumimoji="0" lang="en-US" altLang="zh-CN" sz="2400" i="1" dirty="0">
                <a:solidFill>
                  <a:srgbClr val="000099"/>
                </a:solidFill>
                <a:latin typeface="+mn-lt"/>
                <a:ea typeface="仿宋" panose="02010609060101010101" pitchFamily="49" charset="-122"/>
              </a:rPr>
              <a:t>R</a:t>
            </a:r>
            <a:r>
              <a:rPr kumimoji="0" lang="en-US" altLang="zh-CN" sz="2400" baseline="-25000" dirty="0">
                <a:solidFill>
                  <a:srgbClr val="000099"/>
                </a:solidFill>
                <a:latin typeface="+mn-lt"/>
                <a:ea typeface="仿宋" panose="02010609060101010101" pitchFamily="49" charset="-122"/>
              </a:rPr>
              <a:t>P</a:t>
            </a:r>
            <a:r>
              <a:rPr kumimoji="0" lang="zh-CN" altLang="en-US" sz="2400" dirty="0">
                <a:solidFill>
                  <a:srgbClr val="000099"/>
                </a:solidFill>
                <a:latin typeface="+mn-lt"/>
                <a:ea typeface="仿宋" panose="02010609060101010101" pitchFamily="49" charset="-122"/>
              </a:rPr>
              <a:t>变化，可以看作</a:t>
            </a:r>
            <a:r>
              <a:rPr kumimoji="0" lang="zh-CN" altLang="en-US" sz="2400" dirty="0">
                <a:solidFill>
                  <a:srgbClr val="0000FF"/>
                </a:solidFill>
                <a:latin typeface="+mn-lt"/>
                <a:ea typeface="仿宋" panose="02010609060101010101" pitchFamily="49" charset="-122"/>
              </a:rPr>
              <a:t>恒压源</a:t>
            </a:r>
            <a:r>
              <a:rPr kumimoji="0" lang="zh-CN" altLang="en-US" sz="2400" dirty="0">
                <a:solidFill>
                  <a:srgbClr val="000099"/>
                </a:solidFill>
                <a:latin typeface="+mn-lt"/>
                <a:ea typeface="仿宋" panose="02010609060101010101" pitchFamily="49" charset="-122"/>
              </a:rPr>
              <a:t>。</a:t>
            </a:r>
            <a:endParaRPr kumimoji="0" lang="en-US" altLang="zh-CN" sz="2400" dirty="0">
              <a:solidFill>
                <a:srgbClr val="000099"/>
              </a:solidFill>
              <a:latin typeface="+mn-lt"/>
              <a:ea typeface="仿宋" panose="02010609060101010101" pitchFamily="49" charset="-122"/>
            </a:endParaRPr>
          </a:p>
          <a:p>
            <a:pPr eaLnBrk="1" hangingPunct="1">
              <a:spcBef>
                <a:spcPct val="0"/>
              </a:spcBef>
              <a:buFontTx/>
              <a:buNone/>
            </a:pPr>
            <a:endParaRPr kumimoji="0" lang="en-US" altLang="zh-CN" sz="2400" dirty="0">
              <a:solidFill>
                <a:srgbClr val="000099"/>
              </a:solidFill>
              <a:latin typeface="+mn-lt"/>
              <a:ea typeface="仿宋" panose="02010609060101010101" pitchFamily="49" charset="-122"/>
            </a:endParaRPr>
          </a:p>
          <a:p>
            <a:pPr eaLnBrk="1" hangingPunct="1">
              <a:spcBef>
                <a:spcPct val="0"/>
              </a:spcBef>
              <a:buFontTx/>
              <a:buNone/>
            </a:pPr>
            <a:r>
              <a:rPr kumimoji="0" lang="zh-CN" altLang="en-US" sz="2400" dirty="0">
                <a:solidFill>
                  <a:srgbClr val="000099"/>
                </a:solidFill>
                <a:latin typeface="+mn-lt"/>
                <a:ea typeface="仿宋" panose="02010609060101010101" pitchFamily="49" charset="-122"/>
              </a:rPr>
              <a:t>输出功率</a:t>
            </a:r>
            <a:r>
              <a:rPr kumimoji="0" lang="en-US" altLang="zh-CN" sz="2400" i="1" dirty="0">
                <a:solidFill>
                  <a:srgbClr val="000099"/>
                </a:solidFill>
                <a:latin typeface="+mn-lt"/>
                <a:ea typeface="仿宋" panose="02010609060101010101" pitchFamily="49" charset="-122"/>
              </a:rPr>
              <a:t>P</a:t>
            </a:r>
            <a:r>
              <a:rPr kumimoji="0" lang="en-US" altLang="zh-CN" sz="2400" baseline="-25000" dirty="0">
                <a:solidFill>
                  <a:srgbClr val="000099"/>
                </a:solidFill>
                <a:latin typeface="+mn-lt"/>
                <a:ea typeface="仿宋" panose="02010609060101010101" pitchFamily="49" charset="-122"/>
              </a:rPr>
              <a:t>omax</a:t>
            </a:r>
            <a:r>
              <a:rPr kumimoji="0" lang="en-US" altLang="zh-CN" sz="2400" dirty="0">
                <a:solidFill>
                  <a:srgbClr val="000099"/>
                </a:solidFill>
                <a:latin typeface="+mn-lt"/>
                <a:ea typeface="仿宋" panose="02010609060101010101" pitchFamily="49" charset="-122"/>
              </a:rPr>
              <a:t> </a:t>
            </a:r>
            <a:r>
              <a:rPr kumimoji="0" lang="zh-CN" altLang="en-US" sz="2400" dirty="0">
                <a:solidFill>
                  <a:srgbClr val="000099"/>
                </a:solidFill>
                <a:latin typeface="+mn-lt"/>
                <a:ea typeface="仿宋" panose="02010609060101010101" pitchFamily="49" charset="-122"/>
              </a:rPr>
              <a:t>出现在临界状态， </a:t>
            </a:r>
            <a:r>
              <a:rPr kumimoji="0" lang="zh-CN" altLang="en-US" sz="2400" i="1" dirty="0">
                <a:solidFill>
                  <a:srgbClr val="000099"/>
                </a:solidFill>
                <a:latin typeface="+mn-lt"/>
                <a:ea typeface="仿宋" panose="02010609060101010101" pitchFamily="49" charset="-122"/>
                <a:sym typeface="Symbol" panose="05050102010706020507" pitchFamily="18" charset="2"/>
              </a:rPr>
              <a:t></a:t>
            </a:r>
            <a:r>
              <a:rPr kumimoji="0" lang="en-US" altLang="zh-CN" sz="2400" baseline="-25000" dirty="0">
                <a:solidFill>
                  <a:srgbClr val="000099"/>
                </a:solidFill>
                <a:latin typeface="+mn-lt"/>
                <a:ea typeface="仿宋" panose="02010609060101010101" pitchFamily="49" charset="-122"/>
                <a:sym typeface="Symbol" panose="05050102010706020507" pitchFamily="18" charset="2"/>
              </a:rPr>
              <a:t>max</a:t>
            </a:r>
            <a:r>
              <a:rPr kumimoji="0" lang="en-US" altLang="zh-CN" sz="2400" dirty="0">
                <a:solidFill>
                  <a:srgbClr val="000099"/>
                </a:solidFill>
                <a:latin typeface="+mn-lt"/>
                <a:ea typeface="仿宋" panose="02010609060101010101" pitchFamily="49" charset="-122"/>
              </a:rPr>
              <a:t> </a:t>
            </a:r>
            <a:r>
              <a:rPr kumimoji="0" lang="zh-CN" altLang="en-US" sz="2400" dirty="0">
                <a:solidFill>
                  <a:srgbClr val="000099"/>
                </a:solidFill>
                <a:latin typeface="+mn-lt"/>
                <a:ea typeface="仿宋" panose="02010609060101010101" pitchFamily="49" charset="-122"/>
              </a:rPr>
              <a:t>出现在在弱过压状态。</a:t>
            </a:r>
          </a:p>
          <a:p>
            <a:pPr eaLnBrk="1" hangingPunct="1">
              <a:spcBef>
                <a:spcPct val="0"/>
              </a:spcBef>
              <a:buFontTx/>
              <a:buNone/>
            </a:pPr>
            <a:r>
              <a:rPr kumimoji="0" lang="zh-CN" altLang="en-US" sz="2400" dirty="0">
                <a:solidFill>
                  <a:srgbClr val="000099"/>
                </a:solidFill>
                <a:latin typeface="+mn-lt"/>
                <a:ea typeface="仿宋" panose="02010609060101010101" pitchFamily="49" charset="-122"/>
              </a:rPr>
              <a:t>       所以可以根据高频功放的作用来选取工作状态</a:t>
            </a:r>
          </a:p>
        </p:txBody>
      </p:sp>
      <p:sp>
        <p:nvSpPr>
          <p:cNvPr id="51207" name="Text Box 11">
            <a:extLst>
              <a:ext uri="{FF2B5EF4-FFF2-40B4-BE49-F238E27FC236}">
                <a16:creationId xmlns:a16="http://schemas.microsoft.com/office/drawing/2014/main" id="{BEAC763B-98ED-4249-BBB4-1639C9993542}"/>
              </a:ext>
            </a:extLst>
          </p:cNvPr>
          <p:cNvSpPr txBox="1">
            <a:spLocks noChangeArrowheads="1"/>
          </p:cNvSpPr>
          <p:nvPr/>
        </p:nvSpPr>
        <p:spPr bwMode="auto">
          <a:xfrm>
            <a:off x="179388" y="3954463"/>
            <a:ext cx="8856662" cy="2308225"/>
          </a:xfrm>
          <a:prstGeom prst="rect">
            <a:avLst/>
          </a:prstGeom>
          <a:noFill/>
          <a:ln w="9525" algn="ctr">
            <a:noFill/>
            <a:miter lim="800000"/>
            <a:headEnd/>
            <a:tailEnd/>
          </a:ln>
        </p:spPr>
        <p:txBody>
          <a:bodyPr>
            <a:spAutoFit/>
          </a:bodyPr>
          <a:lstStyle/>
          <a:p>
            <a:pPr eaLnBrk="1" hangingPunct="1">
              <a:defRPr/>
            </a:pPr>
            <a:r>
              <a:rPr kumimoji="0" lang="zh-CN" altLang="en-US" sz="2400" dirty="0">
                <a:solidFill>
                  <a:schemeClr val="tx1"/>
                </a:solidFill>
                <a:latin typeface="+mn-lt"/>
                <a:ea typeface="仿宋" panose="02010609060101010101" pitchFamily="49" charset="-122"/>
              </a:rPr>
              <a:t>例如：</a:t>
            </a:r>
          </a:p>
          <a:p>
            <a:pPr eaLnBrk="1" hangingPunct="1">
              <a:defRPr/>
            </a:pPr>
            <a:r>
              <a:rPr kumimoji="0" lang="zh-CN" altLang="en-US" sz="2400" dirty="0">
                <a:solidFill>
                  <a:srgbClr val="0000FF"/>
                </a:solidFill>
                <a:latin typeface="+mn-lt"/>
                <a:ea typeface="仿宋" panose="02010609060101010101" pitchFamily="49" charset="-122"/>
              </a:rPr>
              <a:t>末级功放</a:t>
            </a:r>
            <a:r>
              <a:rPr kumimoji="0" lang="zh-CN" altLang="en-US" sz="2400" dirty="0">
                <a:solidFill>
                  <a:schemeClr val="tx1"/>
                </a:solidFill>
                <a:latin typeface="+mn-lt"/>
                <a:ea typeface="仿宋" panose="02010609060101010101" pitchFamily="49" charset="-122"/>
              </a:rPr>
              <a:t>：要求效率高，输出功率大，临界状态；</a:t>
            </a:r>
          </a:p>
          <a:p>
            <a:pPr eaLnBrk="1" hangingPunct="1">
              <a:defRPr/>
            </a:pPr>
            <a:r>
              <a:rPr kumimoji="0" lang="zh-CN" altLang="en-US" sz="2400" dirty="0">
                <a:solidFill>
                  <a:srgbClr val="0000FF"/>
                </a:solidFill>
                <a:latin typeface="+mn-lt"/>
                <a:ea typeface="仿宋" panose="02010609060101010101" pitchFamily="49" charset="-122"/>
              </a:rPr>
              <a:t>末前级和集电极调幅</a:t>
            </a:r>
            <a:r>
              <a:rPr kumimoji="0" lang="zh-CN" altLang="en-US" sz="2400" dirty="0">
                <a:solidFill>
                  <a:schemeClr val="tx1"/>
                </a:solidFill>
                <a:latin typeface="+mn-lt"/>
                <a:ea typeface="仿宋" panose="02010609060101010101" pitchFamily="49" charset="-122"/>
              </a:rPr>
              <a:t>：应给末级提供一个稳定的高频激励，工作在过压状态。负载变化，高频激励保持不变。</a:t>
            </a:r>
          </a:p>
          <a:p>
            <a:pPr eaLnBrk="1" hangingPunct="1">
              <a:defRPr/>
            </a:pPr>
            <a:r>
              <a:rPr kumimoji="0" lang="zh-CN" altLang="en-US" sz="2400" dirty="0">
                <a:solidFill>
                  <a:srgbClr val="0000FF"/>
                </a:solidFill>
                <a:latin typeface="+mn-lt"/>
                <a:ea typeface="仿宋" panose="02010609060101010101" pitchFamily="49" charset="-122"/>
              </a:rPr>
              <a:t>倍频级</a:t>
            </a:r>
            <a:r>
              <a:rPr kumimoji="0" lang="zh-CN" altLang="en-US" sz="2400" dirty="0">
                <a:solidFill>
                  <a:schemeClr val="tx1"/>
                </a:solidFill>
                <a:latin typeface="+mn-lt"/>
                <a:ea typeface="仿宋" panose="02010609060101010101" pitchFamily="49" charset="-122"/>
              </a:rPr>
              <a:t>：效率高，功率大，临界状态。</a:t>
            </a:r>
          </a:p>
          <a:p>
            <a:pPr eaLnBrk="1" hangingPunct="1">
              <a:defRPr/>
            </a:pPr>
            <a:r>
              <a:rPr kumimoji="0" lang="zh-CN" altLang="en-US" sz="2400" dirty="0">
                <a:solidFill>
                  <a:srgbClr val="0000FF"/>
                </a:solidFill>
                <a:latin typeface="+mn-lt"/>
                <a:ea typeface="仿宋" panose="02010609060101010101" pitchFamily="49" charset="-122"/>
              </a:rPr>
              <a:t>欠压状态</a:t>
            </a:r>
            <a:r>
              <a:rPr kumimoji="0" lang="zh-CN" altLang="en-US" sz="2400" dirty="0">
                <a:solidFill>
                  <a:schemeClr val="tx1"/>
                </a:solidFill>
                <a:latin typeface="+mn-lt"/>
                <a:ea typeface="仿宋" panose="02010609060101010101" pitchFamily="49" charset="-122"/>
              </a:rPr>
              <a:t>：</a:t>
            </a:r>
            <a:r>
              <a:rPr kumimoji="0" lang="en-US" altLang="zh-CN" sz="2400" i="1" dirty="0">
                <a:solidFill>
                  <a:schemeClr val="tx1"/>
                </a:solidFill>
                <a:latin typeface="+mn-lt"/>
                <a:ea typeface="仿宋" panose="02010609060101010101" pitchFamily="49" charset="-122"/>
              </a:rPr>
              <a:t>P</a:t>
            </a:r>
            <a:r>
              <a:rPr kumimoji="0" lang="en-US" altLang="zh-CN" sz="2400" baseline="-25000" dirty="0">
                <a:solidFill>
                  <a:schemeClr val="tx1"/>
                </a:solidFill>
                <a:latin typeface="+mn-lt"/>
                <a:ea typeface="仿宋" panose="02010609060101010101" pitchFamily="49" charset="-122"/>
              </a:rPr>
              <a:t>o</a:t>
            </a:r>
            <a:r>
              <a:rPr kumimoji="0" lang="zh-CN" altLang="en-US" sz="2400" dirty="0">
                <a:solidFill>
                  <a:schemeClr val="tx1"/>
                </a:solidFill>
                <a:latin typeface="+mn-lt"/>
                <a:ea typeface="仿宋" panose="02010609060101010101" pitchFamily="49" charset="-122"/>
              </a:rPr>
              <a:t>小，</a:t>
            </a:r>
            <a:r>
              <a:rPr kumimoji="0" lang="zh-CN" altLang="en-US" sz="2400" i="1" dirty="0">
                <a:solidFill>
                  <a:schemeClr val="tx1"/>
                </a:solidFill>
                <a:latin typeface="+mn-lt"/>
                <a:ea typeface="仿宋" panose="02010609060101010101" pitchFamily="49" charset="-122"/>
                <a:sym typeface="Symbol" pitchFamily="18" charset="2"/>
              </a:rPr>
              <a:t></a:t>
            </a:r>
            <a:r>
              <a:rPr kumimoji="0" lang="en-US" altLang="zh-CN" sz="2400" baseline="-25000" dirty="0">
                <a:solidFill>
                  <a:schemeClr val="tx1"/>
                </a:solidFill>
                <a:latin typeface="+mn-lt"/>
                <a:ea typeface="仿宋" panose="02010609060101010101" pitchFamily="49" charset="-122"/>
                <a:sym typeface="Symbol" pitchFamily="18" charset="2"/>
              </a:rPr>
              <a:t>c</a:t>
            </a:r>
            <a:r>
              <a:rPr kumimoji="0" lang="zh-CN" altLang="en-US" sz="2400" dirty="0">
                <a:solidFill>
                  <a:schemeClr val="tx1"/>
                </a:solidFill>
                <a:latin typeface="+mn-lt"/>
                <a:ea typeface="仿宋" panose="02010609060101010101" pitchFamily="49" charset="-122"/>
                <a:sym typeface="Symbol" pitchFamily="18" charset="2"/>
              </a:rPr>
              <a:t>小</a:t>
            </a:r>
            <a:r>
              <a:rPr kumimoji="0" lang="zh-CN" altLang="en-US" sz="2400" dirty="0">
                <a:solidFill>
                  <a:schemeClr val="tx1"/>
                </a:solidFill>
                <a:latin typeface="+mn-lt"/>
                <a:ea typeface="仿宋" panose="02010609060101010101" pitchFamily="49" charset="-122"/>
              </a:rPr>
              <a:t>， </a:t>
            </a:r>
            <a:r>
              <a:rPr kumimoji="0" lang="en-US" altLang="zh-CN" sz="2400" i="1" dirty="0">
                <a:solidFill>
                  <a:schemeClr val="tx1"/>
                </a:solidFill>
                <a:latin typeface="+mn-lt"/>
                <a:ea typeface="仿宋" panose="02010609060101010101" pitchFamily="49" charset="-122"/>
              </a:rPr>
              <a:t>P</a:t>
            </a:r>
            <a:r>
              <a:rPr kumimoji="0" lang="en-US" altLang="zh-CN" sz="2400" baseline="-25000" dirty="0">
                <a:solidFill>
                  <a:schemeClr val="tx1"/>
                </a:solidFill>
                <a:latin typeface="+mn-lt"/>
                <a:ea typeface="仿宋" panose="02010609060101010101" pitchFamily="49" charset="-122"/>
              </a:rPr>
              <a:t>C</a:t>
            </a:r>
            <a:r>
              <a:rPr kumimoji="0" lang="zh-CN" altLang="en-US" sz="2400" dirty="0">
                <a:solidFill>
                  <a:schemeClr val="tx1"/>
                </a:solidFill>
                <a:latin typeface="+mn-lt"/>
                <a:ea typeface="仿宋" panose="02010609060101010101" pitchFamily="49" charset="-122"/>
              </a:rPr>
              <a:t>大，</a:t>
            </a:r>
            <a:r>
              <a:rPr kumimoji="0" lang="en-US" altLang="zh-CN" sz="2400" i="1" dirty="0">
                <a:solidFill>
                  <a:schemeClr val="tx1"/>
                </a:solidFill>
                <a:latin typeface="+mn-lt"/>
                <a:ea typeface="仿宋" panose="02010609060101010101" pitchFamily="49" charset="-122"/>
              </a:rPr>
              <a:t>V</a:t>
            </a:r>
            <a:r>
              <a:rPr kumimoji="0" lang="en-US" altLang="zh-CN" sz="2400" baseline="-25000" dirty="0">
                <a:solidFill>
                  <a:schemeClr val="tx1"/>
                </a:solidFill>
                <a:latin typeface="+mn-lt"/>
                <a:ea typeface="仿宋" panose="02010609060101010101" pitchFamily="49" charset="-122"/>
              </a:rPr>
              <a:t>C</a:t>
            </a:r>
            <a:r>
              <a:rPr kumimoji="0" lang="zh-CN" altLang="en-US" sz="2400" dirty="0">
                <a:solidFill>
                  <a:schemeClr val="tx1"/>
                </a:solidFill>
                <a:latin typeface="+mn-lt"/>
                <a:ea typeface="仿宋" panose="02010609060101010101" pitchFamily="49" charset="-122"/>
              </a:rPr>
              <a:t>不稳，基极调幅采用。</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CDEBF8A1-EFD1-4C8C-A963-15B2B58A7292}"/>
              </a:ext>
            </a:extLst>
          </p:cNvPr>
          <p:cNvSpPr>
            <a:spLocks noGrp="1" noChangeArrowheads="1"/>
          </p:cNvSpPr>
          <p:nvPr>
            <p:ph type="title" idx="4294967295"/>
          </p:nvPr>
        </p:nvSpPr>
        <p:spPr>
          <a:xfrm>
            <a:off x="228600" y="228600"/>
            <a:ext cx="7655768" cy="381000"/>
          </a:xfrm>
        </p:spPr>
        <p:txBody>
          <a:bodyPr/>
          <a:lstStyle/>
          <a:p>
            <a:pPr algn="l" eaLnBrk="1" hangingPunct="1"/>
            <a:r>
              <a:rPr lang="en-US" altLang="zh-CN" sz="2400" b="1" dirty="0">
                <a:solidFill>
                  <a:srgbClr val="0000FF"/>
                </a:solidFill>
                <a:latin typeface="+mn-lt"/>
                <a:ea typeface="仿宋" panose="02010609060101010101" pitchFamily="49" charset="-122"/>
              </a:rPr>
              <a:t>3.2.3</a:t>
            </a:r>
            <a:r>
              <a:rPr lang="zh-CN" altLang="en-US" sz="2400" b="1" dirty="0">
                <a:solidFill>
                  <a:srgbClr val="0000FF"/>
                </a:solidFill>
                <a:latin typeface="+mn-lt"/>
                <a:ea typeface="仿宋" panose="02010609060101010101" pitchFamily="49" charset="-122"/>
              </a:rPr>
              <a:t>  </a:t>
            </a:r>
            <a:r>
              <a:rPr lang="en-US" altLang="zh-CN" sz="2400" b="1" i="1" dirty="0">
                <a:solidFill>
                  <a:srgbClr val="0000FF"/>
                </a:solidFill>
                <a:latin typeface="+mn-lt"/>
                <a:ea typeface="仿宋" panose="02010609060101010101" pitchFamily="49" charset="-122"/>
              </a:rPr>
              <a:t>V</a:t>
            </a:r>
            <a:r>
              <a:rPr lang="en-US" altLang="zh-CN" sz="2400" b="1" baseline="-25000" dirty="0">
                <a:solidFill>
                  <a:srgbClr val="0000FF"/>
                </a:solidFill>
                <a:latin typeface="+mn-lt"/>
                <a:ea typeface="仿宋" panose="02010609060101010101" pitchFamily="49" charset="-122"/>
              </a:rPr>
              <a:t>cc</a:t>
            </a:r>
            <a:r>
              <a:rPr lang="zh-CN" altLang="en-US" sz="2400" b="1" dirty="0">
                <a:solidFill>
                  <a:srgbClr val="0000FF"/>
                </a:solidFill>
                <a:latin typeface="+mn-lt"/>
                <a:ea typeface="仿宋" panose="02010609060101010101" pitchFamily="49" charset="-122"/>
              </a:rPr>
              <a:t>变化对放大器工作状态的影响 </a:t>
            </a:r>
            <a:r>
              <a:rPr lang="en-US" altLang="zh-CN" sz="2400" b="1" dirty="0">
                <a:solidFill>
                  <a:srgbClr val="00B050"/>
                </a:solidFill>
                <a:latin typeface="+mn-lt"/>
                <a:ea typeface="仿宋" panose="02010609060101010101" pitchFamily="49" charset="-122"/>
              </a:rPr>
              <a:t>P91 </a:t>
            </a:r>
            <a:r>
              <a:rPr lang="en-US" altLang="zh-CN" sz="2400" b="1" dirty="0">
                <a:solidFill>
                  <a:srgbClr val="FF0000"/>
                </a:solidFill>
                <a:latin typeface="+mn-lt"/>
                <a:ea typeface="仿宋" panose="02010609060101010101" pitchFamily="49" charset="-122"/>
              </a:rPr>
              <a:t>P93 </a:t>
            </a:r>
            <a:r>
              <a:rPr lang="en-US" altLang="zh-CN" sz="2400" b="1" dirty="0">
                <a:solidFill>
                  <a:srgbClr val="0000FF"/>
                </a:solidFill>
                <a:latin typeface="+mn-lt"/>
                <a:ea typeface="仿宋" panose="02010609060101010101" pitchFamily="49" charset="-122"/>
              </a:rPr>
              <a:t>   P99    </a:t>
            </a:r>
            <a:endParaRPr lang="zh-CN" altLang="en-US" sz="2400" b="1" dirty="0">
              <a:solidFill>
                <a:srgbClr val="0000FF"/>
              </a:solidFill>
              <a:latin typeface="+mn-lt"/>
              <a:ea typeface="仿宋" panose="02010609060101010101" pitchFamily="49" charset="-122"/>
            </a:endParaRPr>
          </a:p>
        </p:txBody>
      </p:sp>
      <p:sp>
        <p:nvSpPr>
          <p:cNvPr id="31747" name="Rectangle 3">
            <a:extLst>
              <a:ext uri="{FF2B5EF4-FFF2-40B4-BE49-F238E27FC236}">
                <a16:creationId xmlns:a16="http://schemas.microsoft.com/office/drawing/2014/main" id="{FF669561-02F4-4638-B1B5-B5ADD8B57AB8}"/>
              </a:ext>
            </a:extLst>
          </p:cNvPr>
          <p:cNvSpPr>
            <a:spLocks noChangeArrowheads="1"/>
          </p:cNvSpPr>
          <p:nvPr/>
        </p:nvSpPr>
        <p:spPr bwMode="auto">
          <a:xfrm>
            <a:off x="46033" y="571500"/>
            <a:ext cx="5786438"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000" dirty="0">
                <a:solidFill>
                  <a:srgbClr val="000099"/>
                </a:solidFill>
                <a:latin typeface="+mn-lt"/>
                <a:ea typeface="仿宋" panose="02010609060101010101" pitchFamily="49" charset="-122"/>
              </a:rPr>
              <a:t>应保证</a:t>
            </a:r>
            <a:r>
              <a:rPr lang="en-US" altLang="zh-CN" sz="2000" i="1" dirty="0">
                <a:solidFill>
                  <a:srgbClr val="000099"/>
                </a:solidFill>
                <a:latin typeface="+mn-lt"/>
                <a:ea typeface="仿宋" panose="02010609060101010101" pitchFamily="49" charset="-122"/>
              </a:rPr>
              <a:t>V</a:t>
            </a:r>
            <a:r>
              <a:rPr lang="en-US" altLang="zh-CN" sz="2000" baseline="-25000" dirty="0">
                <a:solidFill>
                  <a:srgbClr val="000099"/>
                </a:solidFill>
                <a:latin typeface="+mn-lt"/>
                <a:ea typeface="仿宋" panose="02010609060101010101" pitchFamily="49" charset="-122"/>
              </a:rPr>
              <a:t>bm</a:t>
            </a:r>
            <a:r>
              <a:rPr lang="en-US" altLang="zh-CN" sz="2000" dirty="0">
                <a:solidFill>
                  <a:srgbClr val="000099"/>
                </a:solidFill>
                <a:latin typeface="+mn-lt"/>
                <a:ea typeface="仿宋" panose="02010609060101010101" pitchFamily="49" charset="-122"/>
              </a:rPr>
              <a:t>, </a:t>
            </a:r>
            <a:r>
              <a:rPr lang="en-US" altLang="zh-CN" sz="2000" i="1" dirty="0">
                <a:solidFill>
                  <a:srgbClr val="000099"/>
                </a:solidFill>
                <a:latin typeface="+mn-lt"/>
                <a:ea typeface="仿宋" panose="02010609060101010101" pitchFamily="49" charset="-122"/>
              </a:rPr>
              <a:t>V</a:t>
            </a:r>
            <a:r>
              <a:rPr lang="en-US" altLang="zh-CN" sz="2000" baseline="-25000" dirty="0">
                <a:solidFill>
                  <a:srgbClr val="000099"/>
                </a:solidFill>
                <a:latin typeface="+mn-lt"/>
                <a:ea typeface="仿宋" panose="02010609060101010101" pitchFamily="49" charset="-122"/>
              </a:rPr>
              <a:t>BB</a:t>
            </a:r>
            <a:r>
              <a:rPr lang="en-US" altLang="zh-CN" sz="2000" dirty="0">
                <a:solidFill>
                  <a:srgbClr val="000099"/>
                </a:solidFill>
                <a:latin typeface="+mn-lt"/>
                <a:ea typeface="仿宋" panose="02010609060101010101" pitchFamily="49" charset="-122"/>
              </a:rPr>
              <a:t>, </a:t>
            </a:r>
            <a:r>
              <a:rPr lang="en-US" altLang="zh-CN" sz="2000" i="1" dirty="0">
                <a:solidFill>
                  <a:srgbClr val="000099"/>
                </a:solidFill>
                <a:latin typeface="+mn-lt"/>
                <a:ea typeface="仿宋" panose="02010609060101010101" pitchFamily="49" charset="-122"/>
              </a:rPr>
              <a:t>R</a:t>
            </a:r>
            <a:r>
              <a:rPr lang="en-US" altLang="zh-CN" sz="2000" baseline="-25000" dirty="0">
                <a:solidFill>
                  <a:srgbClr val="000099"/>
                </a:solidFill>
                <a:latin typeface="+mn-lt"/>
                <a:ea typeface="仿宋" panose="02010609060101010101" pitchFamily="49" charset="-122"/>
              </a:rPr>
              <a:t>p</a:t>
            </a:r>
            <a:r>
              <a:rPr lang="zh-CN" altLang="en-US" sz="2000" dirty="0">
                <a:solidFill>
                  <a:srgbClr val="000099"/>
                </a:solidFill>
                <a:latin typeface="+mn-lt"/>
                <a:ea typeface="仿宋" panose="02010609060101010101" pitchFamily="49" charset="-122"/>
              </a:rPr>
              <a:t>三个参量不变的条件下讨论。</a:t>
            </a:r>
          </a:p>
          <a:p>
            <a:pPr eaLnBrk="1" hangingPunct="1">
              <a:buFontTx/>
              <a:buNone/>
            </a:pPr>
            <a:r>
              <a:rPr lang="zh-CN" altLang="en-US" sz="2000" dirty="0">
                <a:solidFill>
                  <a:srgbClr val="000099"/>
                </a:solidFill>
                <a:latin typeface="+mn-lt"/>
                <a:ea typeface="仿宋" panose="02010609060101010101" pitchFamily="49" charset="-122"/>
              </a:rPr>
              <a:t>变化曲线为：</a:t>
            </a:r>
          </a:p>
        </p:txBody>
      </p:sp>
      <p:sp>
        <p:nvSpPr>
          <p:cNvPr id="31748" name="Text Box 6">
            <a:extLst>
              <a:ext uri="{FF2B5EF4-FFF2-40B4-BE49-F238E27FC236}">
                <a16:creationId xmlns:a16="http://schemas.microsoft.com/office/drawing/2014/main" id="{45157A11-4392-4C25-B444-4E6BC320C6E4}"/>
              </a:ext>
            </a:extLst>
          </p:cNvPr>
          <p:cNvSpPr txBox="1">
            <a:spLocks noChangeArrowheads="1"/>
          </p:cNvSpPr>
          <p:nvPr/>
        </p:nvSpPr>
        <p:spPr bwMode="auto">
          <a:xfrm>
            <a:off x="117471" y="6243638"/>
            <a:ext cx="89296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000" dirty="0">
                <a:solidFill>
                  <a:srgbClr val="CC3300"/>
                </a:solidFill>
                <a:latin typeface="+mn-lt"/>
                <a:ea typeface="仿宋" panose="02010609060101010101" pitchFamily="49" charset="-122"/>
              </a:rPr>
              <a:t>结论</a:t>
            </a:r>
            <a:r>
              <a:rPr kumimoji="0" lang="zh-CN" altLang="en-US" sz="2000" dirty="0">
                <a:solidFill>
                  <a:srgbClr val="000099"/>
                </a:solidFill>
                <a:latin typeface="+mn-lt"/>
                <a:ea typeface="仿宋" panose="02010609060101010101" pitchFamily="49" charset="-122"/>
              </a:rPr>
              <a:t>：过压时，基波幅度</a:t>
            </a:r>
            <a:r>
              <a:rPr lang="en-US" altLang="zh-CN" sz="2000" i="1" dirty="0">
                <a:solidFill>
                  <a:srgbClr val="000099"/>
                </a:solidFill>
                <a:latin typeface="+mn-lt"/>
                <a:ea typeface="仿宋" panose="02010609060101010101" pitchFamily="49" charset="-122"/>
              </a:rPr>
              <a:t>V</a:t>
            </a:r>
            <a:r>
              <a:rPr lang="en-US" altLang="zh-CN" sz="2000" baseline="-25000" dirty="0">
                <a:solidFill>
                  <a:srgbClr val="000099"/>
                </a:solidFill>
                <a:latin typeface="+mn-lt"/>
                <a:ea typeface="仿宋" panose="02010609060101010101" pitchFamily="49" charset="-122"/>
              </a:rPr>
              <a:t>cm</a:t>
            </a:r>
            <a:r>
              <a:rPr kumimoji="0" lang="en-US" altLang="zh-CN" sz="2000" dirty="0">
                <a:solidFill>
                  <a:srgbClr val="000099"/>
                </a:solidFill>
                <a:latin typeface="+mn-lt"/>
                <a:ea typeface="仿宋" panose="02010609060101010101" pitchFamily="49" charset="-122"/>
              </a:rPr>
              <a:t> </a:t>
            </a:r>
            <a:r>
              <a:rPr kumimoji="0" lang="zh-CN" altLang="en-US" sz="2000" dirty="0">
                <a:solidFill>
                  <a:srgbClr val="000099"/>
                </a:solidFill>
                <a:latin typeface="+mn-lt"/>
                <a:ea typeface="仿宋" panose="02010609060101010101" pitchFamily="49" charset="-122"/>
              </a:rPr>
              <a:t>和</a:t>
            </a:r>
            <a:r>
              <a:rPr kumimoji="0" lang="en-US" altLang="zh-CN" sz="2000" i="1" dirty="0">
                <a:solidFill>
                  <a:srgbClr val="000099"/>
                </a:solidFill>
                <a:latin typeface="+mn-lt"/>
                <a:ea typeface="仿宋" panose="02010609060101010101" pitchFamily="49" charset="-122"/>
              </a:rPr>
              <a:t>V</a:t>
            </a:r>
            <a:r>
              <a:rPr kumimoji="0" lang="en-US" altLang="zh-CN" sz="2000" baseline="-25000" dirty="0">
                <a:solidFill>
                  <a:srgbClr val="000099"/>
                </a:solidFill>
                <a:latin typeface="+mn-lt"/>
                <a:ea typeface="仿宋" panose="02010609060101010101" pitchFamily="49" charset="-122"/>
              </a:rPr>
              <a:t>CC</a:t>
            </a:r>
            <a:r>
              <a:rPr kumimoji="0" lang="en-US" altLang="zh-CN" sz="2000" dirty="0">
                <a:solidFill>
                  <a:srgbClr val="000099"/>
                </a:solidFill>
                <a:latin typeface="+mn-lt"/>
                <a:ea typeface="仿宋" panose="02010609060101010101" pitchFamily="49" charset="-122"/>
              </a:rPr>
              <a:t>  </a:t>
            </a:r>
            <a:r>
              <a:rPr kumimoji="0" lang="zh-CN" altLang="en-US" sz="2000" dirty="0">
                <a:solidFill>
                  <a:srgbClr val="000099"/>
                </a:solidFill>
                <a:latin typeface="+mn-lt"/>
                <a:ea typeface="仿宋" panose="02010609060101010101" pitchFamily="49" charset="-122"/>
              </a:rPr>
              <a:t>成线性关系，可以实现高电平集电极调幅。</a:t>
            </a:r>
            <a:endParaRPr kumimoji="0" lang="en-US" altLang="zh-CN" sz="2000" dirty="0">
              <a:solidFill>
                <a:srgbClr val="000099"/>
              </a:solidFill>
              <a:latin typeface="+mn-lt"/>
              <a:ea typeface="仿宋" panose="02010609060101010101" pitchFamily="49" charset="-122"/>
            </a:endParaRPr>
          </a:p>
        </p:txBody>
      </p:sp>
      <p:sp>
        <p:nvSpPr>
          <p:cNvPr id="31749" name="Rectangle 3">
            <a:extLst>
              <a:ext uri="{FF2B5EF4-FFF2-40B4-BE49-F238E27FC236}">
                <a16:creationId xmlns:a16="http://schemas.microsoft.com/office/drawing/2014/main" id="{F0DABBCD-DD95-4757-A4EB-D304304A77D2}"/>
              </a:ext>
            </a:extLst>
          </p:cNvPr>
          <p:cNvSpPr>
            <a:spLocks noChangeArrowheads="1"/>
          </p:cNvSpPr>
          <p:nvPr/>
        </p:nvSpPr>
        <p:spPr bwMode="auto">
          <a:xfrm>
            <a:off x="117472" y="2357438"/>
            <a:ext cx="3242864"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000" dirty="0">
                <a:solidFill>
                  <a:srgbClr val="000099"/>
                </a:solidFill>
                <a:latin typeface="+mn-lt"/>
                <a:ea typeface="仿宋" panose="02010609060101010101" pitchFamily="49" charset="-122"/>
                <a:sym typeface="Symbol" panose="05050102010706020507" pitchFamily="18" charset="2"/>
              </a:rPr>
              <a:t>集电极电流波形</a:t>
            </a:r>
            <a:r>
              <a:rPr lang="en-US" altLang="zh-CN" sz="2000" i="1" dirty="0">
                <a:solidFill>
                  <a:srgbClr val="000099"/>
                </a:solidFill>
                <a:latin typeface="+mn-lt"/>
                <a:ea typeface="仿宋" panose="02010609060101010101" pitchFamily="49" charset="-122"/>
                <a:sym typeface="Symbol" panose="05050102010706020507" pitchFamily="18" charset="2"/>
              </a:rPr>
              <a:t>i</a:t>
            </a:r>
            <a:r>
              <a:rPr lang="en-US" altLang="zh-CN" sz="2000" baseline="-25000" dirty="0">
                <a:solidFill>
                  <a:srgbClr val="000099"/>
                </a:solidFill>
                <a:latin typeface="+mn-lt"/>
                <a:ea typeface="仿宋" panose="02010609060101010101" pitchFamily="49" charset="-122"/>
                <a:sym typeface="Symbol" panose="05050102010706020507" pitchFamily="18" charset="2"/>
              </a:rPr>
              <a:t>c</a:t>
            </a:r>
            <a:r>
              <a:rPr lang="zh-CN" altLang="en-US" sz="2000" dirty="0">
                <a:solidFill>
                  <a:srgbClr val="000099"/>
                </a:solidFill>
                <a:latin typeface="+mn-lt"/>
                <a:ea typeface="仿宋" panose="02010609060101010101" pitchFamily="49" charset="-122"/>
                <a:sym typeface="Symbol" panose="05050102010706020507" pitchFamily="18" charset="2"/>
              </a:rPr>
              <a:t>由尖顶  </a:t>
            </a:r>
            <a:r>
              <a:rPr lang="en-US" altLang="zh-CN" sz="2000" dirty="0">
                <a:solidFill>
                  <a:srgbClr val="000099"/>
                </a:solidFill>
                <a:latin typeface="+mn-lt"/>
                <a:ea typeface="仿宋" panose="02010609060101010101" pitchFamily="49" charset="-122"/>
                <a:sym typeface="Symbol" panose="05050102010706020507" pitchFamily="18" charset="2"/>
              </a:rPr>
              <a:t>  </a:t>
            </a:r>
            <a:r>
              <a:rPr lang="zh-CN" altLang="en-US" sz="2000" dirty="0">
                <a:solidFill>
                  <a:srgbClr val="000099"/>
                </a:solidFill>
                <a:latin typeface="+mn-lt"/>
                <a:ea typeface="仿宋" panose="02010609060101010101" pitchFamily="49" charset="-122"/>
                <a:sym typeface="Symbol" panose="05050102010706020507" pitchFamily="18" charset="2"/>
              </a:rPr>
              <a:t>尖顶  </a:t>
            </a:r>
            <a:r>
              <a:rPr lang="en-US" altLang="zh-CN" sz="2000" dirty="0">
                <a:solidFill>
                  <a:srgbClr val="000099"/>
                </a:solidFill>
                <a:latin typeface="+mn-lt"/>
                <a:ea typeface="仿宋" panose="02010609060101010101" pitchFamily="49" charset="-122"/>
                <a:sym typeface="Symbol" panose="05050102010706020507" pitchFamily="18" charset="2"/>
              </a:rPr>
              <a:t>  </a:t>
            </a:r>
            <a:r>
              <a:rPr lang="zh-CN" altLang="en-US" sz="2000" dirty="0">
                <a:solidFill>
                  <a:srgbClr val="000099"/>
                </a:solidFill>
                <a:latin typeface="+mn-lt"/>
                <a:ea typeface="仿宋" panose="02010609060101010101" pitchFamily="49" charset="-122"/>
                <a:sym typeface="Symbol" panose="05050102010706020507" pitchFamily="18" charset="2"/>
              </a:rPr>
              <a:t>凹陷脉冲过渡。</a:t>
            </a:r>
            <a:endParaRPr lang="zh-CN" altLang="en-US" sz="2000" dirty="0">
              <a:solidFill>
                <a:srgbClr val="000099"/>
              </a:solidFill>
              <a:latin typeface="+mn-lt"/>
              <a:ea typeface="仿宋" panose="02010609060101010101" pitchFamily="49" charset="-122"/>
            </a:endParaRPr>
          </a:p>
        </p:txBody>
      </p:sp>
      <p:sp>
        <p:nvSpPr>
          <p:cNvPr id="31750" name="Rectangle 3">
            <a:extLst>
              <a:ext uri="{FF2B5EF4-FFF2-40B4-BE49-F238E27FC236}">
                <a16:creationId xmlns:a16="http://schemas.microsoft.com/office/drawing/2014/main" id="{068E8391-3251-4ED6-B9AE-D81CD49CB9CA}"/>
              </a:ext>
            </a:extLst>
          </p:cNvPr>
          <p:cNvSpPr>
            <a:spLocks noChangeArrowheads="1"/>
          </p:cNvSpPr>
          <p:nvPr/>
        </p:nvSpPr>
        <p:spPr bwMode="auto">
          <a:xfrm>
            <a:off x="188908" y="1285875"/>
            <a:ext cx="5000625" cy="150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000" dirty="0">
                <a:solidFill>
                  <a:srgbClr val="000099"/>
                </a:solidFill>
                <a:latin typeface="+mn-lt"/>
                <a:ea typeface="仿宋" panose="02010609060101010101" pitchFamily="49" charset="-122"/>
              </a:rPr>
              <a:t>当</a:t>
            </a:r>
            <a:r>
              <a:rPr lang="en-US" altLang="zh-CN" sz="2000" i="1" dirty="0">
                <a:solidFill>
                  <a:srgbClr val="000099"/>
                </a:solidFill>
                <a:latin typeface="+mn-lt"/>
                <a:ea typeface="仿宋" panose="02010609060101010101" pitchFamily="49" charset="-122"/>
              </a:rPr>
              <a:t>V</a:t>
            </a:r>
            <a:r>
              <a:rPr lang="en-US" altLang="zh-CN" sz="2000" baseline="-25000" dirty="0">
                <a:solidFill>
                  <a:srgbClr val="000099"/>
                </a:solidFill>
                <a:latin typeface="+mn-lt"/>
                <a:ea typeface="仿宋" panose="02010609060101010101" pitchFamily="49" charset="-122"/>
                <a:sym typeface="Symbol" panose="05050102010706020507" pitchFamily="18" charset="2"/>
              </a:rPr>
              <a:t>cc</a:t>
            </a:r>
            <a:r>
              <a:rPr lang="en-US" altLang="zh-CN" sz="2000" dirty="0">
                <a:solidFill>
                  <a:srgbClr val="000099"/>
                </a:solidFill>
                <a:latin typeface="+mn-lt"/>
                <a:ea typeface="仿宋" panose="02010609060101010101" pitchFamily="49" charset="-122"/>
              </a:rPr>
              <a:t> </a:t>
            </a:r>
            <a:r>
              <a:rPr lang="en-US" altLang="zh-CN" sz="2000" dirty="0">
                <a:solidFill>
                  <a:srgbClr val="000099"/>
                </a:solidFill>
                <a:latin typeface="+mn-lt"/>
                <a:ea typeface="仿宋" panose="02010609060101010101" pitchFamily="49" charset="-122"/>
                <a:sym typeface="Symbol" panose="05050102010706020507" pitchFamily="18" charset="2"/>
              </a:rPr>
              <a:t></a:t>
            </a:r>
            <a:r>
              <a:rPr lang="zh-CN" altLang="en-US" sz="2000" dirty="0">
                <a:solidFill>
                  <a:srgbClr val="000099"/>
                </a:solidFill>
                <a:latin typeface="+mn-lt"/>
                <a:ea typeface="仿宋" panose="02010609060101010101" pitchFamily="49" charset="-122"/>
              </a:rPr>
              <a:t>，放大器的工作状态由欠压  </a:t>
            </a:r>
            <a:r>
              <a:rPr lang="en-US" altLang="zh-CN" sz="2000" dirty="0">
                <a:solidFill>
                  <a:srgbClr val="000099"/>
                </a:solidFill>
                <a:latin typeface="+mn-lt"/>
                <a:ea typeface="仿宋" panose="02010609060101010101" pitchFamily="49" charset="-122"/>
                <a:sym typeface="Symbol" panose="05050102010706020507" pitchFamily="18" charset="2"/>
              </a:rPr>
              <a:t>  </a:t>
            </a:r>
            <a:r>
              <a:rPr lang="zh-CN" altLang="en-US" sz="2000" dirty="0">
                <a:solidFill>
                  <a:srgbClr val="000099"/>
                </a:solidFill>
                <a:latin typeface="+mn-lt"/>
                <a:ea typeface="仿宋" panose="02010609060101010101" pitchFamily="49" charset="-122"/>
                <a:sym typeface="Symbol" panose="05050102010706020507" pitchFamily="18" charset="2"/>
              </a:rPr>
              <a:t>临界  </a:t>
            </a:r>
            <a:r>
              <a:rPr lang="en-US" altLang="zh-CN" sz="2000" dirty="0">
                <a:solidFill>
                  <a:srgbClr val="000099"/>
                </a:solidFill>
                <a:latin typeface="+mn-lt"/>
                <a:ea typeface="仿宋" panose="02010609060101010101" pitchFamily="49" charset="-122"/>
                <a:sym typeface="Symbol" panose="05050102010706020507" pitchFamily="18" charset="2"/>
              </a:rPr>
              <a:t>  </a:t>
            </a:r>
            <a:r>
              <a:rPr lang="zh-CN" altLang="en-US" sz="2000" dirty="0">
                <a:solidFill>
                  <a:srgbClr val="000099"/>
                </a:solidFill>
                <a:latin typeface="+mn-lt"/>
                <a:ea typeface="仿宋" panose="02010609060101010101" pitchFamily="49" charset="-122"/>
                <a:sym typeface="Symbol" panose="05050102010706020507" pitchFamily="18" charset="2"/>
              </a:rPr>
              <a:t>过压负载线由直线  </a:t>
            </a:r>
            <a:r>
              <a:rPr lang="en-US" altLang="zh-CN" sz="2000" dirty="0">
                <a:solidFill>
                  <a:srgbClr val="000099"/>
                </a:solidFill>
                <a:latin typeface="+mn-lt"/>
                <a:ea typeface="仿宋" panose="02010609060101010101" pitchFamily="49" charset="-122"/>
                <a:sym typeface="Symbol" panose="05050102010706020507" pitchFamily="18" charset="2"/>
              </a:rPr>
              <a:t>  </a:t>
            </a:r>
            <a:r>
              <a:rPr lang="zh-CN" altLang="en-US" sz="2000" dirty="0">
                <a:solidFill>
                  <a:srgbClr val="000099"/>
                </a:solidFill>
                <a:latin typeface="+mn-lt"/>
                <a:ea typeface="仿宋" panose="02010609060101010101" pitchFamily="49" charset="-122"/>
                <a:sym typeface="Symbol" panose="05050102010706020507" pitchFamily="18" charset="2"/>
              </a:rPr>
              <a:t>直线  </a:t>
            </a:r>
            <a:r>
              <a:rPr lang="en-US" altLang="zh-CN" sz="2000" dirty="0">
                <a:solidFill>
                  <a:srgbClr val="000099"/>
                </a:solidFill>
                <a:latin typeface="+mn-lt"/>
                <a:ea typeface="仿宋" panose="02010609060101010101" pitchFamily="49" charset="-122"/>
                <a:sym typeface="Symbol" panose="05050102010706020507" pitchFamily="18" charset="2"/>
              </a:rPr>
              <a:t>  </a:t>
            </a:r>
            <a:r>
              <a:rPr lang="zh-CN" altLang="en-US" sz="2000" dirty="0">
                <a:solidFill>
                  <a:srgbClr val="000099"/>
                </a:solidFill>
                <a:latin typeface="+mn-lt"/>
                <a:ea typeface="仿宋" panose="02010609060101010101" pitchFamily="49" charset="-122"/>
                <a:sym typeface="Symbol" panose="05050102010706020507" pitchFamily="18" charset="2"/>
              </a:rPr>
              <a:t>折线过渡</a:t>
            </a:r>
            <a:endParaRPr lang="zh-CN" altLang="en-US" sz="2000" dirty="0">
              <a:solidFill>
                <a:srgbClr val="000099"/>
              </a:solidFill>
              <a:latin typeface="+mn-lt"/>
              <a:ea typeface="仿宋" panose="02010609060101010101" pitchFamily="49" charset="-122"/>
            </a:endParaRPr>
          </a:p>
        </p:txBody>
      </p:sp>
      <p:pic>
        <p:nvPicPr>
          <p:cNvPr id="31751" name="图片 7" descr="Image1.jpg">
            <a:extLst>
              <a:ext uri="{FF2B5EF4-FFF2-40B4-BE49-F238E27FC236}">
                <a16:creationId xmlns:a16="http://schemas.microsoft.com/office/drawing/2014/main" id="{56D64F84-5A4F-4A5C-B2B5-8D84BD69654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78438" y="642938"/>
            <a:ext cx="38354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2" name="Rectangle 3">
            <a:extLst>
              <a:ext uri="{FF2B5EF4-FFF2-40B4-BE49-F238E27FC236}">
                <a16:creationId xmlns:a16="http://schemas.microsoft.com/office/drawing/2014/main" id="{91FFB7AC-2A02-40EE-AD62-29F09E95AFF6}"/>
              </a:ext>
            </a:extLst>
          </p:cNvPr>
          <p:cNvSpPr>
            <a:spLocks noChangeArrowheads="1"/>
          </p:cNvSpPr>
          <p:nvPr/>
        </p:nvSpPr>
        <p:spPr bwMode="auto">
          <a:xfrm>
            <a:off x="46033" y="3417888"/>
            <a:ext cx="3314302"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000" dirty="0">
                <a:solidFill>
                  <a:srgbClr val="000099"/>
                </a:solidFill>
                <a:latin typeface="+mn-lt"/>
                <a:ea typeface="仿宋" panose="02010609060101010101" pitchFamily="49" charset="-122"/>
              </a:rPr>
              <a:t>各个参数变化曲线如下图：</a:t>
            </a:r>
          </a:p>
        </p:txBody>
      </p:sp>
      <p:pic>
        <p:nvPicPr>
          <p:cNvPr id="31753" name="图片 9" descr="Image1.jpg">
            <a:extLst>
              <a:ext uri="{FF2B5EF4-FFF2-40B4-BE49-F238E27FC236}">
                <a16:creationId xmlns:a16="http://schemas.microsoft.com/office/drawing/2014/main" id="{56C78F6C-F180-4C74-8161-4728538E2A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99304" y="4255468"/>
            <a:ext cx="4884796" cy="191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4" name="Rectangle 2">
            <a:extLst>
              <a:ext uri="{FF2B5EF4-FFF2-40B4-BE49-F238E27FC236}">
                <a16:creationId xmlns:a16="http://schemas.microsoft.com/office/drawing/2014/main" id="{B3DD9BF7-8B09-40C5-9F00-D2F26CADD2F9}"/>
              </a:ext>
            </a:extLst>
          </p:cNvPr>
          <p:cNvSpPr>
            <a:spLocks noChangeArrowheads="1"/>
          </p:cNvSpPr>
          <p:nvPr/>
        </p:nvSpPr>
        <p:spPr bwMode="auto">
          <a:xfrm>
            <a:off x="6272072" y="5524802"/>
            <a:ext cx="2116352"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lvl="1" eaLnBrk="1" hangingPunct="1">
              <a:spcBef>
                <a:spcPct val="0"/>
              </a:spcBef>
              <a:buFontTx/>
              <a:buNone/>
            </a:pPr>
            <a:r>
              <a:rPr lang="zh-CN" altLang="en-US" sz="2400" dirty="0">
                <a:solidFill>
                  <a:srgbClr val="FF0000"/>
                </a:solidFill>
                <a:latin typeface="+mn-lt"/>
                <a:ea typeface="仿宋" panose="02010609060101010101" pitchFamily="49" charset="-122"/>
              </a:rPr>
              <a:t>旧教材</a:t>
            </a:r>
            <a:r>
              <a:rPr lang="en-US" altLang="zh-CN" sz="2400" dirty="0">
                <a:solidFill>
                  <a:srgbClr val="FF0000"/>
                </a:solidFill>
                <a:latin typeface="+mn-lt"/>
                <a:ea typeface="仿宋" panose="02010609060101010101" pitchFamily="49" charset="-122"/>
              </a:rPr>
              <a:t>P100</a:t>
            </a:r>
            <a:endParaRPr lang="zh-CN" altLang="en-US" sz="2400" dirty="0">
              <a:solidFill>
                <a:srgbClr val="FF0000"/>
              </a:solidFill>
              <a:latin typeface="+mn-lt"/>
              <a:ea typeface="仿宋" panose="02010609060101010101" pitchFamily="49" charset="-122"/>
            </a:endParaRPr>
          </a:p>
        </p:txBody>
      </p:sp>
      <p:pic>
        <p:nvPicPr>
          <p:cNvPr id="3" name="图片 2">
            <a:extLst>
              <a:ext uri="{FF2B5EF4-FFF2-40B4-BE49-F238E27FC236}">
                <a16:creationId xmlns:a16="http://schemas.microsoft.com/office/drawing/2014/main" id="{F4B8E3D9-FBCD-43F4-95A7-4481F1CE37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7035" y="2256723"/>
            <a:ext cx="2687741" cy="1810452"/>
          </a:xfrm>
          <a:prstGeom prst="rect">
            <a:avLst/>
          </a:prstGeom>
        </p:spPr>
      </p:pic>
      <p:sp>
        <p:nvSpPr>
          <p:cNvPr id="15" name="Rectangle 2">
            <a:extLst>
              <a:ext uri="{FF2B5EF4-FFF2-40B4-BE49-F238E27FC236}">
                <a16:creationId xmlns:a16="http://schemas.microsoft.com/office/drawing/2014/main" id="{CA6E4E04-B89C-41A6-AD95-91E5FA380D14}"/>
              </a:ext>
            </a:extLst>
          </p:cNvPr>
          <p:cNvSpPr>
            <a:spLocks noChangeArrowheads="1"/>
          </p:cNvSpPr>
          <p:nvPr/>
        </p:nvSpPr>
        <p:spPr bwMode="auto">
          <a:xfrm>
            <a:off x="5379957" y="2640813"/>
            <a:ext cx="1856339"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lvl="1" eaLnBrk="1" hangingPunct="1">
              <a:spcBef>
                <a:spcPct val="0"/>
              </a:spcBef>
              <a:buFontTx/>
              <a:buNone/>
            </a:pPr>
            <a:r>
              <a:rPr lang="en-US" altLang="zh-CN" sz="2400" b="1" dirty="0">
                <a:solidFill>
                  <a:srgbClr val="00B050"/>
                </a:solidFill>
                <a:latin typeface="+mn-lt"/>
                <a:ea typeface="仿宋" panose="02010609060101010101" pitchFamily="49" charset="-122"/>
              </a:rPr>
              <a:t>P91  </a:t>
            </a:r>
            <a:r>
              <a:rPr lang="en-US" altLang="zh-CN" sz="2400" dirty="0">
                <a:solidFill>
                  <a:srgbClr val="FF0000"/>
                </a:solidFill>
                <a:latin typeface="+mn-lt"/>
                <a:ea typeface="仿宋" panose="02010609060101010101" pitchFamily="49" charset="-122"/>
              </a:rPr>
              <a:t>P93</a:t>
            </a:r>
            <a:endParaRPr lang="zh-CN" altLang="en-US" sz="2400" dirty="0">
              <a:solidFill>
                <a:schemeClr val="accent2"/>
              </a:solidFill>
              <a:latin typeface="+mn-lt"/>
              <a:ea typeface="仿宋" panose="02010609060101010101" pitchFamily="49" charset="-122"/>
            </a:endParaRPr>
          </a:p>
        </p:txBody>
      </p:sp>
      <p:grpSp>
        <p:nvGrpSpPr>
          <p:cNvPr id="2" name="组合 1">
            <a:extLst>
              <a:ext uri="{FF2B5EF4-FFF2-40B4-BE49-F238E27FC236}">
                <a16:creationId xmlns:a16="http://schemas.microsoft.com/office/drawing/2014/main" id="{F8534481-510F-458E-B572-88D2D5DB0713}"/>
              </a:ext>
            </a:extLst>
          </p:cNvPr>
          <p:cNvGrpSpPr/>
          <p:nvPr/>
        </p:nvGrpSpPr>
        <p:grpSpPr>
          <a:xfrm>
            <a:off x="187101" y="3736174"/>
            <a:ext cx="3543250" cy="2584431"/>
            <a:chOff x="187101" y="3736174"/>
            <a:chExt cx="3543250" cy="2584431"/>
          </a:xfrm>
        </p:grpSpPr>
        <p:pic>
          <p:nvPicPr>
            <p:cNvPr id="4" name="图片 3">
              <a:extLst>
                <a:ext uri="{FF2B5EF4-FFF2-40B4-BE49-F238E27FC236}">
                  <a16:creationId xmlns:a16="http://schemas.microsoft.com/office/drawing/2014/main" id="{6B7B960F-57BA-4E91-90CF-993DC65E9A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101" y="3849176"/>
              <a:ext cx="3543250" cy="2394462"/>
            </a:xfrm>
            <a:prstGeom prst="rect">
              <a:avLst/>
            </a:prstGeom>
          </p:spPr>
        </p:pic>
        <p:sp>
          <p:nvSpPr>
            <p:cNvPr id="14" name="Rectangle 2">
              <a:extLst>
                <a:ext uri="{FF2B5EF4-FFF2-40B4-BE49-F238E27FC236}">
                  <a16:creationId xmlns:a16="http://schemas.microsoft.com/office/drawing/2014/main" id="{5DE62B69-8EA5-4481-9777-901946F2B103}"/>
                </a:ext>
              </a:extLst>
            </p:cNvPr>
            <p:cNvSpPr>
              <a:spLocks noChangeArrowheads="1"/>
            </p:cNvSpPr>
            <p:nvPr/>
          </p:nvSpPr>
          <p:spPr bwMode="auto">
            <a:xfrm>
              <a:off x="539552" y="3736174"/>
              <a:ext cx="282078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lvl="1" eaLnBrk="1" hangingPunct="1">
                <a:spcBef>
                  <a:spcPct val="0"/>
                </a:spcBef>
                <a:buFontTx/>
                <a:buNone/>
              </a:pPr>
              <a:r>
                <a:rPr lang="en-US" altLang="zh-CN" sz="2400" b="1" dirty="0">
                  <a:solidFill>
                    <a:srgbClr val="00B050"/>
                  </a:solidFill>
                  <a:latin typeface="+mn-lt"/>
                  <a:ea typeface="仿宋" panose="02010609060101010101" pitchFamily="49" charset="-122"/>
                </a:rPr>
                <a:t>P92    </a:t>
              </a:r>
              <a:r>
                <a:rPr lang="en-US" altLang="zh-CN" sz="2400" dirty="0">
                  <a:solidFill>
                    <a:srgbClr val="FF0000"/>
                  </a:solidFill>
                  <a:latin typeface="+mn-lt"/>
                  <a:ea typeface="仿宋" panose="02010609060101010101" pitchFamily="49" charset="-122"/>
                </a:rPr>
                <a:t>P94      </a:t>
              </a:r>
              <a:r>
                <a:rPr lang="en-US" altLang="zh-CN" sz="2400" dirty="0">
                  <a:solidFill>
                    <a:schemeClr val="accent2"/>
                  </a:solidFill>
                  <a:latin typeface="+mn-lt"/>
                  <a:ea typeface="仿宋" panose="02010609060101010101" pitchFamily="49" charset="-122"/>
                </a:rPr>
                <a:t>P99</a:t>
              </a:r>
              <a:endParaRPr lang="zh-CN" altLang="en-US" sz="2400" dirty="0">
                <a:solidFill>
                  <a:schemeClr val="accent2"/>
                </a:solidFill>
                <a:latin typeface="+mn-lt"/>
                <a:ea typeface="仿宋" panose="02010609060101010101" pitchFamily="49" charset="-122"/>
              </a:endParaRPr>
            </a:p>
          </p:txBody>
        </p:sp>
        <p:sp>
          <p:nvSpPr>
            <p:cNvPr id="16" name="Rectangle 3">
              <a:extLst>
                <a:ext uri="{FF2B5EF4-FFF2-40B4-BE49-F238E27FC236}">
                  <a16:creationId xmlns:a16="http://schemas.microsoft.com/office/drawing/2014/main" id="{4A4F5693-E780-4E16-8B56-1D78D26CFDC6}"/>
                </a:ext>
              </a:extLst>
            </p:cNvPr>
            <p:cNvSpPr>
              <a:spLocks noChangeArrowheads="1"/>
            </p:cNvSpPr>
            <p:nvPr/>
          </p:nvSpPr>
          <p:spPr bwMode="auto">
            <a:xfrm>
              <a:off x="611560" y="5974307"/>
              <a:ext cx="749444" cy="346298"/>
            </a:xfrm>
            <a:prstGeom prst="rect">
              <a:avLst/>
            </a:prstGeom>
            <a:solidFill>
              <a:schemeClr val="bg1"/>
            </a:solidFill>
            <a:ln>
              <a:noFill/>
            </a:ln>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1400" dirty="0">
                  <a:latin typeface="+mn-lt"/>
                  <a:ea typeface="仿宋" panose="02010609060101010101" pitchFamily="49" charset="-122"/>
                  <a:sym typeface="Symbol" panose="05050102010706020507" pitchFamily="18" charset="2"/>
                </a:rPr>
                <a:t>图</a:t>
              </a:r>
              <a:r>
                <a:rPr lang="en-US" altLang="zh-CN" sz="1400" dirty="0">
                  <a:latin typeface="+mn-lt"/>
                  <a:ea typeface="仿宋" panose="02010609060101010101" pitchFamily="49" charset="-122"/>
                  <a:sym typeface="Symbol" panose="05050102010706020507" pitchFamily="18" charset="2"/>
                </a:rPr>
                <a:t>4-15</a:t>
              </a:r>
              <a:endParaRPr lang="zh-CN" altLang="en-US" sz="1400" dirty="0">
                <a:latin typeface="+mn-lt"/>
                <a:ea typeface="仿宋" panose="02010609060101010101" pitchFamily="49" charset="-122"/>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6" name="图片 7" descr="Image1.jpg">
            <a:extLst>
              <a:ext uri="{FF2B5EF4-FFF2-40B4-BE49-F238E27FC236}">
                <a16:creationId xmlns:a16="http://schemas.microsoft.com/office/drawing/2014/main" id="{EFC36258-CB6A-41DD-8735-673AF61E8C4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8269" y="4240225"/>
            <a:ext cx="2542856" cy="2273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Text Box 4">
            <a:extLst>
              <a:ext uri="{FF2B5EF4-FFF2-40B4-BE49-F238E27FC236}">
                <a16:creationId xmlns:a16="http://schemas.microsoft.com/office/drawing/2014/main" id="{AD356C92-2BBF-4FAA-AA75-8744F2AF3C8C}"/>
              </a:ext>
            </a:extLst>
          </p:cNvPr>
          <p:cNvSpPr txBox="1">
            <a:spLocks noChangeArrowheads="1"/>
          </p:cNvSpPr>
          <p:nvPr/>
        </p:nvSpPr>
        <p:spPr bwMode="auto">
          <a:xfrm>
            <a:off x="65690" y="599082"/>
            <a:ext cx="56584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000" dirty="0">
                <a:latin typeface="+mn-lt"/>
                <a:ea typeface="仿宋" panose="02010609060101010101" pitchFamily="49" charset="-122"/>
              </a:rPr>
              <a:t>作为高电平功率放大器，</a:t>
            </a:r>
            <a:r>
              <a:rPr kumimoji="0" lang="en-US" altLang="zh-CN" sz="2000" i="1" dirty="0">
                <a:latin typeface="+mn-lt"/>
                <a:ea typeface="仿宋" panose="02010609060101010101" pitchFamily="49" charset="-122"/>
              </a:rPr>
              <a:t>V</a:t>
            </a:r>
            <a:r>
              <a:rPr kumimoji="0" lang="en-US" altLang="zh-CN" sz="2000" baseline="-25000" dirty="0">
                <a:latin typeface="+mn-lt"/>
                <a:ea typeface="仿宋" panose="02010609060101010101" pitchFamily="49" charset="-122"/>
              </a:rPr>
              <a:t>cc</a:t>
            </a:r>
            <a:r>
              <a:rPr kumimoji="0" lang="zh-CN" altLang="en-US" sz="2000" dirty="0">
                <a:latin typeface="+mn-lt"/>
                <a:ea typeface="仿宋" panose="02010609060101010101" pitchFamily="49" charset="-122"/>
              </a:rPr>
              <a:t> 的选择由下式确定：</a:t>
            </a:r>
            <a:endParaRPr kumimoji="0" lang="zh-CN" altLang="en-US" sz="2000" b="0" dirty="0">
              <a:latin typeface="+mn-lt"/>
              <a:ea typeface="仿宋" panose="02010609060101010101" pitchFamily="49" charset="-122"/>
            </a:endParaRPr>
          </a:p>
        </p:txBody>
      </p:sp>
      <p:sp>
        <p:nvSpPr>
          <p:cNvPr id="32772" name="Text Box 5">
            <a:extLst>
              <a:ext uri="{FF2B5EF4-FFF2-40B4-BE49-F238E27FC236}">
                <a16:creationId xmlns:a16="http://schemas.microsoft.com/office/drawing/2014/main" id="{8611EC77-A0A2-4FBB-A628-5A9959053247}"/>
              </a:ext>
            </a:extLst>
          </p:cNvPr>
          <p:cNvSpPr txBox="1">
            <a:spLocks noChangeArrowheads="1"/>
          </p:cNvSpPr>
          <p:nvPr/>
        </p:nvSpPr>
        <p:spPr bwMode="auto">
          <a:xfrm>
            <a:off x="71439" y="2000250"/>
            <a:ext cx="6156746"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000" dirty="0">
                <a:latin typeface="+mn-lt"/>
                <a:ea typeface="仿宋" panose="02010609060101010101" pitchFamily="49" charset="-122"/>
              </a:rPr>
              <a:t>        放大器工作状态选定后，</a:t>
            </a:r>
            <a:r>
              <a:rPr kumimoji="0" lang="en-US" altLang="zh-CN" sz="2000" i="1" dirty="0">
                <a:latin typeface="+mn-lt"/>
                <a:ea typeface="仿宋" panose="02010609060101010101" pitchFamily="49" charset="-122"/>
              </a:rPr>
              <a:t>v</a:t>
            </a:r>
            <a:r>
              <a:rPr kumimoji="0" lang="en-US" altLang="zh-CN" sz="2000" baseline="-25000" dirty="0">
                <a:latin typeface="+mn-lt"/>
                <a:ea typeface="仿宋" panose="02010609060101010101" pitchFamily="49" charset="-122"/>
              </a:rPr>
              <a:t>cmin </a:t>
            </a:r>
            <a:r>
              <a:rPr kumimoji="0" lang="en-US" altLang="zh-CN" sz="2000" dirty="0">
                <a:latin typeface="+mn-lt"/>
                <a:ea typeface="仿宋" panose="02010609060101010101" pitchFamily="49" charset="-122"/>
              </a:rPr>
              <a:t> </a:t>
            </a:r>
            <a:r>
              <a:rPr kumimoji="0" lang="zh-CN" altLang="en-US" sz="2000" dirty="0">
                <a:latin typeface="+mn-lt"/>
                <a:ea typeface="仿宋" panose="02010609060101010101" pitchFamily="49" charset="-122"/>
              </a:rPr>
              <a:t>就是一个确定值。</a:t>
            </a:r>
            <a:endParaRPr kumimoji="0" lang="en-US" altLang="zh-CN" sz="2000" dirty="0">
              <a:latin typeface="+mn-lt"/>
              <a:ea typeface="仿宋" panose="02010609060101010101" pitchFamily="49" charset="-122"/>
            </a:endParaRPr>
          </a:p>
          <a:p>
            <a:pPr eaLnBrk="1" hangingPunct="1">
              <a:spcBef>
                <a:spcPct val="50000"/>
              </a:spcBef>
              <a:buFontTx/>
              <a:buNone/>
            </a:pPr>
            <a:r>
              <a:rPr kumimoji="0" lang="zh-CN" altLang="en-US" sz="2000" dirty="0">
                <a:latin typeface="+mn-lt"/>
                <a:ea typeface="仿宋" panose="02010609060101010101" pitchFamily="49" charset="-122"/>
              </a:rPr>
              <a:t>上式说明增加</a:t>
            </a:r>
            <a:r>
              <a:rPr kumimoji="0" lang="en-US" altLang="zh-CN" sz="2000" i="1" dirty="0">
                <a:latin typeface="+mn-lt"/>
                <a:ea typeface="仿宋" panose="02010609060101010101" pitchFamily="49" charset="-122"/>
              </a:rPr>
              <a:t>V</a:t>
            </a:r>
            <a:r>
              <a:rPr kumimoji="0" lang="en-US" altLang="zh-CN" sz="2000" baseline="-25000" dirty="0">
                <a:latin typeface="+mn-lt"/>
                <a:ea typeface="仿宋" panose="02010609060101010101" pitchFamily="49" charset="-122"/>
              </a:rPr>
              <a:t>cc</a:t>
            </a:r>
            <a:r>
              <a:rPr kumimoji="0" lang="en-US" altLang="zh-CN" sz="2000" dirty="0">
                <a:latin typeface="+mn-lt"/>
                <a:ea typeface="仿宋" panose="02010609060101010101" pitchFamily="49" charset="-122"/>
              </a:rPr>
              <a:t> </a:t>
            </a:r>
            <a:r>
              <a:rPr kumimoji="0" lang="zh-CN" altLang="en-US" sz="2000" dirty="0">
                <a:latin typeface="+mn-lt"/>
                <a:ea typeface="仿宋" panose="02010609060101010101" pitchFamily="49" charset="-122"/>
              </a:rPr>
              <a:t>可以提高 </a:t>
            </a:r>
            <a:r>
              <a:rPr kumimoji="0" lang="en-US" altLang="zh-CN" sz="2000" i="1" dirty="0">
                <a:latin typeface="+mn-lt"/>
                <a:ea typeface="仿宋" panose="02010609060101010101" pitchFamily="49" charset="-122"/>
              </a:rPr>
              <a:t>ξ</a:t>
            </a:r>
            <a:r>
              <a:rPr kumimoji="0" lang="en-US" altLang="zh-CN" sz="2000" dirty="0">
                <a:latin typeface="+mn-lt"/>
                <a:ea typeface="仿宋" panose="02010609060101010101" pitchFamily="49" charset="-122"/>
              </a:rPr>
              <a:t> </a:t>
            </a:r>
            <a:r>
              <a:rPr kumimoji="0" lang="zh-CN" altLang="en-US" sz="2000" dirty="0">
                <a:latin typeface="+mn-lt"/>
                <a:ea typeface="仿宋" panose="02010609060101010101" pitchFamily="49" charset="-122"/>
              </a:rPr>
              <a:t>。</a:t>
            </a:r>
          </a:p>
        </p:txBody>
      </p:sp>
      <mc:AlternateContent xmlns:mc="http://schemas.openxmlformats.org/markup-compatibility/2006" xmlns:a14="http://schemas.microsoft.com/office/drawing/2010/main">
        <mc:Choice Requires="a14">
          <p:sp>
            <p:nvSpPr>
              <p:cNvPr id="32773" name="Text Box 10">
                <a:extLst>
                  <a:ext uri="{FF2B5EF4-FFF2-40B4-BE49-F238E27FC236}">
                    <a16:creationId xmlns:a16="http://schemas.microsoft.com/office/drawing/2014/main" id="{AA1B7503-B78B-42A1-B1B3-174C1BA8D81C}"/>
                  </a:ext>
                </a:extLst>
              </p:cNvPr>
              <p:cNvSpPr txBox="1">
                <a:spLocks noChangeArrowheads="1"/>
              </p:cNvSpPr>
              <p:nvPr/>
            </p:nvSpPr>
            <p:spPr bwMode="auto">
              <a:xfrm>
                <a:off x="242671" y="3080267"/>
                <a:ext cx="6374630" cy="104419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None/>
                </a:pPr>
                <a:r>
                  <a:rPr kumimoji="0" lang="zh-CN" altLang="en-US" sz="2000" dirty="0">
                    <a:solidFill>
                      <a:srgbClr val="660066"/>
                    </a:solidFill>
                    <a:latin typeface="+mn-lt"/>
                    <a:ea typeface="仿宋" panose="02010609060101010101" pitchFamily="49" charset="-122"/>
                  </a:rPr>
                  <a:t>而交流输出功率</a:t>
                </a:r>
                <a:r>
                  <a:rPr kumimoji="0" lang="en-US" altLang="zh-CN" sz="2000" dirty="0">
                    <a:solidFill>
                      <a:srgbClr val="660066"/>
                    </a:solidFill>
                    <a:latin typeface="+mn-lt"/>
                    <a:ea typeface="仿宋" panose="02010609060101010101" pitchFamily="49" charset="-122"/>
                  </a:rPr>
                  <a:t>: </a:t>
                </a:r>
                <a:r>
                  <a:rPr lang="en-US" altLang="zh-CN" sz="2000" i="1" dirty="0">
                    <a:solidFill>
                      <a:srgbClr val="660033"/>
                    </a:solidFill>
                    <a:latin typeface="+mn-lt"/>
                    <a:ea typeface="仿宋" panose="02010609060101010101" pitchFamily="49" charset="-122"/>
                    <a:sym typeface="Symbol" panose="05050102010706020507" pitchFamily="18" charset="2"/>
                  </a:rPr>
                  <a:t>P</a:t>
                </a:r>
                <a14:m>
                  <m:oMath xmlns:m="http://schemas.openxmlformats.org/officeDocument/2006/math">
                    <m:r>
                      <m:rPr>
                        <m:nor/>
                      </m:rPr>
                      <a:rPr lang="en-US" altLang="zh-CN" sz="2000" baseline="-25000" dirty="0">
                        <a:solidFill>
                          <a:srgbClr val="660033"/>
                        </a:solidFill>
                        <a:latin typeface="+mn-lt"/>
                        <a:ea typeface="仿宋" panose="02010609060101010101" pitchFamily="49" charset="-122"/>
                      </a:rPr>
                      <m:t>o</m:t>
                    </m:r>
                    <m:r>
                      <a:rPr lang="en-US" altLang="zh-CN" sz="2000" i="1" baseline="-25000" dirty="0">
                        <a:solidFill>
                          <a:srgbClr val="660033"/>
                        </a:solidFill>
                        <a:latin typeface="Cambria Math" panose="02040503050406030204" pitchFamily="18" charset="0"/>
                        <a:ea typeface="仿宋_GB2312" panose="02010609030101010101" pitchFamily="49" charset="-122"/>
                      </a:rPr>
                      <m:t> </m:t>
                    </m:r>
                    <m:r>
                      <a:rPr lang="en-US" altLang="zh-CN" sz="2000">
                        <a:solidFill>
                          <a:srgbClr val="660033"/>
                        </a:solidFill>
                        <a:latin typeface="Cambria Math" panose="02040503050406030204" pitchFamily="18" charset="0"/>
                      </a:rPr>
                      <m:t>=</m:t>
                    </m:r>
                    <m:f>
                      <m:fPr>
                        <m:ctrlPr>
                          <a:rPr lang="en-US" altLang="zh-CN" sz="2000" b="0" i="1">
                            <a:solidFill>
                              <a:srgbClr val="660033"/>
                            </a:solidFill>
                            <a:latin typeface="Cambria Math" panose="02040503050406030204" pitchFamily="18" charset="0"/>
                          </a:rPr>
                        </m:ctrlPr>
                      </m:fPr>
                      <m:num>
                        <m:r>
                          <m:rPr>
                            <m:nor/>
                          </m:rPr>
                          <a:rPr lang="en-US" altLang="zh-CN" sz="2000" dirty="0">
                            <a:solidFill>
                              <a:srgbClr val="660033"/>
                            </a:solidFill>
                            <a:latin typeface="+mn-lt"/>
                            <a:ea typeface="仿宋" panose="02010609060101010101" pitchFamily="49" charset="-122"/>
                          </a:rPr>
                          <m:t>1</m:t>
                        </m:r>
                      </m:num>
                      <m:den>
                        <m:r>
                          <m:rPr>
                            <m:nor/>
                          </m:rPr>
                          <a:rPr lang="en-US" altLang="zh-CN" sz="2000" dirty="0">
                            <a:solidFill>
                              <a:srgbClr val="660033"/>
                            </a:solidFill>
                            <a:latin typeface="+mn-lt"/>
                            <a:ea typeface="仿宋" panose="02010609060101010101" pitchFamily="49" charset="-122"/>
                          </a:rPr>
                          <m:t>2</m:t>
                        </m:r>
                      </m:den>
                    </m:f>
                    <m:r>
                      <m:rPr>
                        <m:nor/>
                      </m:rPr>
                      <a:rPr lang="en-US" altLang="zh-CN" sz="2000" i="1" dirty="0">
                        <a:solidFill>
                          <a:srgbClr val="660033"/>
                        </a:solidFill>
                        <a:latin typeface="+mn-lt"/>
                        <a:ea typeface="仿宋" panose="02010609060101010101" pitchFamily="49" charset="-122"/>
                      </a:rPr>
                      <m:t>V</m:t>
                    </m:r>
                    <m:r>
                      <m:rPr>
                        <m:nor/>
                      </m:rPr>
                      <a:rPr lang="en-US" altLang="zh-CN" sz="2000" baseline="-25000" dirty="0">
                        <a:solidFill>
                          <a:srgbClr val="660033"/>
                        </a:solidFill>
                        <a:latin typeface="+mn-lt"/>
                        <a:ea typeface="仿宋" panose="02010609060101010101" pitchFamily="49" charset="-122"/>
                      </a:rPr>
                      <m:t>cm</m:t>
                    </m:r>
                    <m:r>
                      <m:rPr>
                        <m:nor/>
                      </m:rPr>
                      <a:rPr lang="en-US" altLang="zh-CN" sz="2000" i="1" dirty="0">
                        <a:solidFill>
                          <a:srgbClr val="660033"/>
                        </a:solidFill>
                        <a:latin typeface="+mn-lt"/>
                        <a:ea typeface="仿宋" panose="02010609060101010101" pitchFamily="49" charset="-122"/>
                      </a:rPr>
                      <m:t>I</m:t>
                    </m:r>
                    <m:r>
                      <m:rPr>
                        <m:nor/>
                      </m:rPr>
                      <a:rPr lang="en-US" altLang="zh-CN" sz="2000" baseline="-25000" dirty="0">
                        <a:solidFill>
                          <a:srgbClr val="660033"/>
                        </a:solidFill>
                        <a:latin typeface="+mn-lt"/>
                        <a:ea typeface="仿宋" panose="02010609060101010101" pitchFamily="49" charset="-122"/>
                      </a:rPr>
                      <m:t>cm</m:t>
                    </m:r>
                    <m:r>
                      <m:rPr>
                        <m:nor/>
                      </m:rPr>
                      <a:rPr lang="en-US" altLang="zh-CN" sz="2000" baseline="-25000" dirty="0">
                        <a:solidFill>
                          <a:srgbClr val="660033"/>
                        </a:solidFill>
                        <a:latin typeface="+mn-lt"/>
                        <a:ea typeface="仿宋" panose="02010609060101010101" pitchFamily="49" charset="-122"/>
                      </a:rPr>
                      <m:t>1</m:t>
                    </m:r>
                    <m:r>
                      <a:rPr lang="en-US" altLang="zh-CN" sz="2000">
                        <a:solidFill>
                          <a:srgbClr val="660033"/>
                        </a:solidFill>
                        <a:latin typeface="Cambria Math" panose="02040503050406030204" pitchFamily="18" charset="0"/>
                      </a:rPr>
                      <m:t>=</m:t>
                    </m:r>
                  </m:oMath>
                </a14:m>
                <a:r>
                  <a:rPr lang="en-US" altLang="zh-CN" sz="2000" b="0" dirty="0">
                    <a:solidFill>
                      <a:srgbClr val="660033"/>
                    </a:solidFill>
                    <a:latin typeface="+mn-lt"/>
                    <a:ea typeface="仿宋" panose="02010609060101010101" pitchFamily="49" charset="-122"/>
                  </a:rPr>
                  <a:t> </a:t>
                </a:r>
                <a14:m>
                  <m:oMath xmlns:m="http://schemas.openxmlformats.org/officeDocument/2006/math">
                    <m:f>
                      <m:fPr>
                        <m:ctrlPr>
                          <a:rPr lang="en-US" altLang="zh-CN" sz="2000" b="0" i="1">
                            <a:solidFill>
                              <a:srgbClr val="660033"/>
                            </a:solidFill>
                            <a:latin typeface="Cambria Math" panose="02040503050406030204" pitchFamily="18" charset="0"/>
                          </a:rPr>
                        </m:ctrlPr>
                      </m:fPr>
                      <m:num>
                        <m:r>
                          <m:rPr>
                            <m:nor/>
                          </m:rPr>
                          <a:rPr lang="en-US" altLang="zh-CN" sz="2000" dirty="0">
                            <a:solidFill>
                              <a:srgbClr val="660033"/>
                            </a:solidFill>
                            <a:latin typeface="+mn-lt"/>
                            <a:ea typeface="仿宋" panose="02010609060101010101" pitchFamily="49" charset="-122"/>
                          </a:rPr>
                          <m:t>1</m:t>
                        </m:r>
                      </m:num>
                      <m:den>
                        <m:r>
                          <m:rPr>
                            <m:nor/>
                          </m:rPr>
                          <a:rPr lang="en-US" altLang="zh-CN" sz="2000" dirty="0">
                            <a:solidFill>
                              <a:srgbClr val="660033"/>
                            </a:solidFill>
                            <a:latin typeface="+mn-lt"/>
                            <a:ea typeface="仿宋" panose="02010609060101010101" pitchFamily="49" charset="-122"/>
                          </a:rPr>
                          <m:t>2</m:t>
                        </m:r>
                      </m:den>
                    </m:f>
                  </m:oMath>
                </a14:m>
                <a:r>
                  <a:rPr lang="en-US" altLang="zh-CN" sz="2000" b="0" dirty="0">
                    <a:solidFill>
                      <a:srgbClr val="660033"/>
                    </a:solidFill>
                    <a:latin typeface="+mn-lt"/>
                    <a:ea typeface="仿宋" panose="02010609060101010101" pitchFamily="49" charset="-122"/>
                  </a:rPr>
                  <a:t> </a:t>
                </a:r>
                <a:r>
                  <a:rPr lang="en-US" altLang="zh-CN" sz="2000" i="1" dirty="0">
                    <a:solidFill>
                      <a:srgbClr val="660033"/>
                    </a:solidFill>
                    <a:latin typeface="+mn-lt"/>
                    <a:ea typeface="仿宋" panose="02010609060101010101" pitchFamily="49" charset="-122"/>
                    <a:sym typeface="Symbol" panose="05050102010706020507" pitchFamily="18" charset="2"/>
                  </a:rPr>
                  <a:t></a:t>
                </a:r>
                <a14:m>
                  <m:oMath xmlns:m="http://schemas.openxmlformats.org/officeDocument/2006/math">
                    <m:r>
                      <a:rPr lang="en-US" altLang="zh-CN" sz="2000" b="0" i="1">
                        <a:solidFill>
                          <a:srgbClr val="660033"/>
                        </a:solidFill>
                        <a:latin typeface="Cambria Math" panose="02040503050406030204" pitchFamily="18" charset="0"/>
                        <a:ea typeface="Cambria Math" panose="02040503050406030204" pitchFamily="18" charset="0"/>
                      </a:rPr>
                      <m:t>∙</m:t>
                    </m:r>
                    <m:r>
                      <m:rPr>
                        <m:nor/>
                      </m:rPr>
                      <a:rPr lang="en-US" altLang="zh-CN" sz="2000" i="1">
                        <a:solidFill>
                          <a:srgbClr val="660033"/>
                        </a:solidFill>
                        <a:latin typeface="+mn-lt"/>
                        <a:ea typeface="仿宋" panose="02010609060101010101" pitchFamily="49" charset="-122"/>
                      </a:rPr>
                      <m:t>V</m:t>
                    </m:r>
                    <m:r>
                      <m:rPr>
                        <m:nor/>
                      </m:rPr>
                      <a:rPr lang="en-US" altLang="zh-CN" sz="2000" baseline="-25000">
                        <a:solidFill>
                          <a:srgbClr val="660033"/>
                        </a:solidFill>
                        <a:latin typeface="+mn-lt"/>
                        <a:ea typeface="仿宋" panose="02010609060101010101" pitchFamily="49" charset="-122"/>
                      </a:rPr>
                      <m:t>cc</m:t>
                    </m:r>
                    <m:r>
                      <a:rPr lang="en-US" altLang="zh-CN" sz="2000" b="0" i="1">
                        <a:solidFill>
                          <a:srgbClr val="660033"/>
                        </a:solidFill>
                        <a:latin typeface="Cambria Math" panose="02040503050406030204" pitchFamily="18" charset="0"/>
                        <a:ea typeface="Cambria Math" panose="02040503050406030204" pitchFamily="18" charset="0"/>
                      </a:rPr>
                      <m:t>∙</m:t>
                    </m:r>
                    <m:r>
                      <m:rPr>
                        <m:nor/>
                      </m:rPr>
                      <a:rPr lang="en-US" altLang="zh-CN" sz="2000" i="1" dirty="0">
                        <a:solidFill>
                          <a:srgbClr val="660033"/>
                        </a:solidFill>
                        <a:latin typeface="+mn-lt"/>
                        <a:ea typeface="仿宋" panose="02010609060101010101" pitchFamily="49" charset="-122"/>
                      </a:rPr>
                      <m:t>I</m:t>
                    </m:r>
                    <m:r>
                      <m:rPr>
                        <m:nor/>
                      </m:rPr>
                      <a:rPr lang="en-US" altLang="zh-CN" sz="2000" baseline="-25000" dirty="0">
                        <a:solidFill>
                          <a:srgbClr val="660033"/>
                        </a:solidFill>
                        <a:latin typeface="+mn-lt"/>
                        <a:ea typeface="仿宋" panose="02010609060101010101" pitchFamily="49" charset="-122"/>
                      </a:rPr>
                      <m:t>cm</m:t>
                    </m:r>
                    <m:r>
                      <m:rPr>
                        <m:nor/>
                      </m:rPr>
                      <a:rPr lang="en-US" altLang="zh-CN" sz="2000" baseline="-25000" dirty="0">
                        <a:solidFill>
                          <a:srgbClr val="660033"/>
                        </a:solidFill>
                        <a:latin typeface="+mn-lt"/>
                        <a:ea typeface="仿宋" panose="02010609060101010101" pitchFamily="49" charset="-122"/>
                      </a:rPr>
                      <m:t>1</m:t>
                    </m:r>
                    <m:r>
                      <m:rPr>
                        <m:nor/>
                      </m:rPr>
                      <a:rPr lang="en-US" altLang="zh-CN" sz="2000" b="1" i="0" baseline="-25000" dirty="0" smtClean="0">
                        <a:solidFill>
                          <a:srgbClr val="660033"/>
                        </a:solidFill>
                        <a:latin typeface="+mn-lt"/>
                        <a:ea typeface="仿宋" panose="02010609060101010101" pitchFamily="49" charset="-122"/>
                      </a:rPr>
                      <m:t>               </m:t>
                    </m:r>
                    <m:r>
                      <m:rPr>
                        <m:nor/>
                      </m:rPr>
                      <a:rPr kumimoji="0" lang="zh-CN" altLang="en-US" sz="2000" dirty="0">
                        <a:solidFill>
                          <a:srgbClr val="660066"/>
                        </a:solidFill>
                        <a:latin typeface="+mn-lt"/>
                        <a:ea typeface="仿宋" panose="02010609060101010101" pitchFamily="49" charset="-122"/>
                      </a:rPr>
                      <m:t>∴</m:t>
                    </m:r>
                  </m:oMath>
                </a14:m>
                <a:endParaRPr kumimoji="0" lang="zh-CN" altLang="en-US" sz="2000" dirty="0">
                  <a:solidFill>
                    <a:srgbClr val="660066"/>
                  </a:solidFill>
                  <a:latin typeface="+mn-lt"/>
                  <a:ea typeface="仿宋" panose="02010609060101010101" pitchFamily="49" charset="-122"/>
                </a:endParaRPr>
              </a:p>
              <a:p>
                <a:pPr eaLnBrk="1" hangingPunct="1">
                  <a:spcBef>
                    <a:spcPct val="50000"/>
                  </a:spcBef>
                  <a:buNone/>
                </a:pPr>
                <a:endParaRPr kumimoji="0" lang="en-US" altLang="zh-CN" sz="2000" dirty="0">
                  <a:solidFill>
                    <a:srgbClr val="660066"/>
                  </a:solidFill>
                  <a:latin typeface="+mn-lt"/>
                  <a:ea typeface="仿宋" panose="02010609060101010101" pitchFamily="49" charset="-122"/>
                </a:endParaRPr>
              </a:p>
            </p:txBody>
          </p:sp>
        </mc:Choice>
        <mc:Fallback xmlns="">
          <p:sp>
            <p:nvSpPr>
              <p:cNvPr id="32773" name="Text Box 10">
                <a:extLst>
                  <a:ext uri="{FF2B5EF4-FFF2-40B4-BE49-F238E27FC236}">
                    <a16:creationId xmlns:a16="http://schemas.microsoft.com/office/drawing/2014/main" id="{AA1B7503-B78B-42A1-B1B3-174C1BA8D81C}"/>
                  </a:ext>
                </a:extLst>
              </p:cNvPr>
              <p:cNvSpPr txBox="1">
                <a:spLocks noRot="1" noChangeAspect="1" noMove="1" noResize="1" noEditPoints="1" noAdjustHandles="1" noChangeArrowheads="1" noChangeShapeType="1" noTextEdit="1"/>
              </p:cNvSpPr>
              <p:nvPr/>
            </p:nvSpPr>
            <p:spPr bwMode="auto">
              <a:xfrm>
                <a:off x="242671" y="3080267"/>
                <a:ext cx="6374630" cy="1044197"/>
              </a:xfrm>
              <a:prstGeom prst="rect">
                <a:avLst/>
              </a:prstGeom>
              <a:blipFill>
                <a:blip r:embed="rId4"/>
                <a:stretch>
                  <a:fillRect l="-105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2775" name="Text Box 12">
            <a:extLst>
              <a:ext uri="{FF2B5EF4-FFF2-40B4-BE49-F238E27FC236}">
                <a16:creationId xmlns:a16="http://schemas.microsoft.com/office/drawing/2014/main" id="{B109381D-860E-407F-AEE7-722D70F2257F}"/>
              </a:ext>
            </a:extLst>
          </p:cNvPr>
          <p:cNvSpPr txBox="1">
            <a:spLocks noChangeArrowheads="1"/>
          </p:cNvSpPr>
          <p:nvPr/>
        </p:nvSpPr>
        <p:spPr bwMode="auto">
          <a:xfrm>
            <a:off x="228600" y="3749235"/>
            <a:ext cx="77866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dirty="0">
                <a:latin typeface="+mn-lt"/>
                <a:ea typeface="仿宋" panose="02010609060101010101" pitchFamily="49" charset="-122"/>
              </a:rPr>
              <a:t>所以</a:t>
            </a:r>
            <a:r>
              <a:rPr kumimoji="0" lang="en-US" altLang="zh-CN" sz="2400" i="1" dirty="0">
                <a:latin typeface="+mn-lt"/>
                <a:ea typeface="仿宋" panose="02010609060101010101" pitchFamily="49" charset="-122"/>
              </a:rPr>
              <a:t>V</a:t>
            </a:r>
            <a:r>
              <a:rPr kumimoji="0" lang="en-US" altLang="zh-CN" sz="2400" baseline="-25000" dirty="0">
                <a:latin typeface="+mn-lt"/>
                <a:ea typeface="仿宋" panose="02010609060101010101" pitchFamily="49" charset="-122"/>
              </a:rPr>
              <a:t>cc</a:t>
            </a:r>
            <a:r>
              <a:rPr kumimoji="0" lang="zh-CN" altLang="en-US" sz="2400" dirty="0">
                <a:latin typeface="+mn-lt"/>
                <a:ea typeface="仿宋" panose="02010609060101010101" pitchFamily="49" charset="-122"/>
              </a:rPr>
              <a:t>越大越好，当然前提是不能使晶体管</a:t>
            </a:r>
            <a:r>
              <a:rPr kumimoji="0" lang="en-US" altLang="zh-CN" sz="2400" dirty="0">
                <a:latin typeface="+mn-lt"/>
                <a:ea typeface="仿宋" panose="02010609060101010101" pitchFamily="49" charset="-122"/>
              </a:rPr>
              <a:t>CE</a:t>
            </a:r>
            <a:r>
              <a:rPr kumimoji="0" lang="zh-CN" altLang="en-US" sz="2400" dirty="0">
                <a:latin typeface="+mn-lt"/>
                <a:ea typeface="仿宋" panose="02010609060101010101" pitchFamily="49" charset="-122"/>
              </a:rPr>
              <a:t>击穿。</a:t>
            </a:r>
          </a:p>
        </p:txBody>
      </p:sp>
      <p:sp>
        <p:nvSpPr>
          <p:cNvPr id="32776" name="Text Box 13">
            <a:extLst>
              <a:ext uri="{FF2B5EF4-FFF2-40B4-BE49-F238E27FC236}">
                <a16:creationId xmlns:a16="http://schemas.microsoft.com/office/drawing/2014/main" id="{284B5E60-D80D-4FEA-986B-6D367BB8E95E}"/>
              </a:ext>
            </a:extLst>
          </p:cNvPr>
          <p:cNvSpPr txBox="1">
            <a:spLocks noChangeArrowheads="1"/>
          </p:cNvSpPr>
          <p:nvPr/>
        </p:nvSpPr>
        <p:spPr bwMode="auto">
          <a:xfrm>
            <a:off x="71439" y="4383775"/>
            <a:ext cx="936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dirty="0">
                <a:latin typeface="+mn-lt"/>
                <a:ea typeface="仿宋" panose="02010609060101010101" pitchFamily="49" charset="-122"/>
              </a:rPr>
              <a:t>由于</a:t>
            </a:r>
            <a:r>
              <a:rPr kumimoji="0" lang="en-US" altLang="zh-CN" sz="2400" dirty="0">
                <a:latin typeface="+mn-lt"/>
                <a:ea typeface="仿宋" panose="02010609060101010101" pitchFamily="49" charset="-122"/>
              </a:rPr>
              <a:t>:</a:t>
            </a:r>
          </a:p>
        </p:txBody>
      </p:sp>
      <p:graphicFrame>
        <p:nvGraphicFramePr>
          <p:cNvPr id="32777" name="Object 7">
            <a:extLst>
              <a:ext uri="{FF2B5EF4-FFF2-40B4-BE49-F238E27FC236}">
                <a16:creationId xmlns:a16="http://schemas.microsoft.com/office/drawing/2014/main" id="{7D4DE513-4674-4569-B8D8-7D9FD2A8732E}"/>
              </a:ext>
            </a:extLst>
          </p:cNvPr>
          <p:cNvGraphicFramePr>
            <a:graphicFrameLocks noChangeAspect="1"/>
          </p:cNvGraphicFramePr>
          <p:nvPr>
            <p:extLst>
              <p:ext uri="{D42A27DB-BD31-4B8C-83A1-F6EECF244321}">
                <p14:modId xmlns:p14="http://schemas.microsoft.com/office/powerpoint/2010/main" val="902686780"/>
              </p:ext>
            </p:extLst>
          </p:nvPr>
        </p:nvGraphicFramePr>
        <p:xfrm>
          <a:off x="1115616" y="1056081"/>
          <a:ext cx="3777158" cy="814397"/>
        </p:xfrm>
        <a:graphic>
          <a:graphicData uri="http://schemas.openxmlformats.org/presentationml/2006/ole">
            <mc:AlternateContent xmlns:mc="http://schemas.openxmlformats.org/markup-compatibility/2006">
              <mc:Choice xmlns:v="urn:schemas-microsoft-com:vml" Requires="v">
                <p:oleObj spid="_x0000_s94465" name="Equation" r:id="rId5" imgW="2260440" imgH="469800" progId="Equation.DSMT4">
                  <p:embed/>
                </p:oleObj>
              </mc:Choice>
              <mc:Fallback>
                <p:oleObj name="Equation" r:id="rId5" imgW="2260440" imgH="469800" progId="Equation.DSMT4">
                  <p:embed/>
                  <p:pic>
                    <p:nvPicPr>
                      <p:cNvPr id="0" name="Object 7"/>
                      <p:cNvPicPr>
                        <a:picLocks noChangeAspect="1" noChangeArrowheads="1"/>
                      </p:cNvPicPr>
                      <p:nvPr/>
                    </p:nvPicPr>
                    <p:blipFill>
                      <a:blip r:embed="rId6"/>
                      <a:srcRect/>
                      <a:stretch>
                        <a:fillRect/>
                      </a:stretch>
                    </p:blipFill>
                    <p:spPr bwMode="auto">
                      <a:xfrm>
                        <a:off x="1115616" y="1056081"/>
                        <a:ext cx="3777158" cy="814397"/>
                      </a:xfrm>
                      <a:prstGeom prst="rect">
                        <a:avLst/>
                      </a:prstGeom>
                      <a:solidFill>
                        <a:schemeClr val="bg1"/>
                      </a:solidFill>
                      <a:ln>
                        <a:noFill/>
                      </a:ln>
                    </p:spPr>
                  </p:pic>
                </p:oleObj>
              </mc:Fallback>
            </mc:AlternateContent>
          </a:graphicData>
        </a:graphic>
      </p:graphicFrame>
      <p:graphicFrame>
        <p:nvGraphicFramePr>
          <p:cNvPr id="32779" name="Object 5">
            <a:extLst>
              <a:ext uri="{FF2B5EF4-FFF2-40B4-BE49-F238E27FC236}">
                <a16:creationId xmlns:a16="http://schemas.microsoft.com/office/drawing/2014/main" id="{F4212AEE-49D0-4E2D-8036-90B4C02F70ED}"/>
              </a:ext>
            </a:extLst>
          </p:cNvPr>
          <p:cNvGraphicFramePr>
            <a:graphicFrameLocks noChangeAspect="1"/>
          </p:cNvGraphicFramePr>
          <p:nvPr>
            <p:extLst>
              <p:ext uri="{D42A27DB-BD31-4B8C-83A1-F6EECF244321}">
                <p14:modId xmlns:p14="http://schemas.microsoft.com/office/powerpoint/2010/main" val="2228861660"/>
              </p:ext>
            </p:extLst>
          </p:nvPr>
        </p:nvGraphicFramePr>
        <p:xfrm>
          <a:off x="6454776" y="3163923"/>
          <a:ext cx="1646237" cy="519112"/>
        </p:xfrm>
        <a:graphic>
          <a:graphicData uri="http://schemas.openxmlformats.org/presentationml/2006/ole">
            <mc:AlternateContent xmlns:mc="http://schemas.openxmlformats.org/markup-compatibility/2006">
              <mc:Choice xmlns:v="urn:schemas-microsoft-com:vml" Requires="v">
                <p:oleObj spid="_x0000_s94466" name="Equation" r:id="rId7" imgW="825480" imgH="241200" progId="Equation.DSMT4">
                  <p:embed/>
                </p:oleObj>
              </mc:Choice>
              <mc:Fallback>
                <p:oleObj name="Equation" r:id="rId7" imgW="825480" imgH="241200" progId="Equation.DSMT4">
                  <p:embed/>
                  <p:pic>
                    <p:nvPicPr>
                      <p:cNvPr id="0" name="Object 5"/>
                      <p:cNvPicPr>
                        <a:picLocks noChangeAspect="1" noChangeArrowheads="1"/>
                      </p:cNvPicPr>
                      <p:nvPr/>
                    </p:nvPicPr>
                    <p:blipFill>
                      <a:blip r:embed="rId8"/>
                      <a:srcRect/>
                      <a:stretch>
                        <a:fillRect/>
                      </a:stretch>
                    </p:blipFill>
                    <p:spPr bwMode="auto">
                      <a:xfrm>
                        <a:off x="6454776" y="3163923"/>
                        <a:ext cx="1646237" cy="519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80" name="Object 8">
            <a:extLst>
              <a:ext uri="{FF2B5EF4-FFF2-40B4-BE49-F238E27FC236}">
                <a16:creationId xmlns:a16="http://schemas.microsoft.com/office/drawing/2014/main" id="{6AE8B9EB-BC38-48ED-9FA1-18740F8D91EC}"/>
              </a:ext>
            </a:extLst>
          </p:cNvPr>
          <p:cNvGraphicFramePr>
            <a:graphicFrameLocks noChangeAspect="1"/>
          </p:cNvGraphicFramePr>
          <p:nvPr>
            <p:extLst>
              <p:ext uri="{D42A27DB-BD31-4B8C-83A1-F6EECF244321}">
                <p14:modId xmlns:p14="http://schemas.microsoft.com/office/powerpoint/2010/main" val="3536535905"/>
              </p:ext>
            </p:extLst>
          </p:nvPr>
        </p:nvGraphicFramePr>
        <p:xfrm>
          <a:off x="574675" y="4860925"/>
          <a:ext cx="4748213" cy="1597025"/>
        </p:xfrm>
        <a:graphic>
          <a:graphicData uri="http://schemas.openxmlformats.org/presentationml/2006/ole">
            <mc:AlternateContent xmlns:mc="http://schemas.openxmlformats.org/markup-compatibility/2006">
              <mc:Choice xmlns:v="urn:schemas-microsoft-com:vml" Requires="v">
                <p:oleObj spid="_x0000_s94467" name="Equation" r:id="rId9" imgW="2768400" imgH="914400" progId="Equation.DSMT4">
                  <p:embed/>
                </p:oleObj>
              </mc:Choice>
              <mc:Fallback>
                <p:oleObj name="Equation" r:id="rId9" imgW="2768400" imgH="914400" progId="Equation.DSMT4">
                  <p:embed/>
                  <p:pic>
                    <p:nvPicPr>
                      <p:cNvPr id="0" name="Object 8"/>
                      <p:cNvPicPr>
                        <a:picLocks noChangeAspect="1" noChangeArrowheads="1"/>
                      </p:cNvPicPr>
                      <p:nvPr/>
                    </p:nvPicPr>
                    <p:blipFill>
                      <a:blip r:embed="rId10"/>
                      <a:srcRect/>
                      <a:stretch>
                        <a:fillRect/>
                      </a:stretch>
                    </p:blipFill>
                    <p:spPr bwMode="auto">
                      <a:xfrm>
                        <a:off x="574675" y="4860925"/>
                        <a:ext cx="4748213" cy="1597025"/>
                      </a:xfrm>
                      <a:prstGeom prst="rect">
                        <a:avLst/>
                      </a:prstGeom>
                      <a:solidFill>
                        <a:schemeClr val="bg1"/>
                      </a:solidFill>
                      <a:ln>
                        <a:noFill/>
                      </a:ln>
                    </p:spPr>
                  </p:pic>
                </p:oleObj>
              </mc:Fallback>
            </mc:AlternateContent>
          </a:graphicData>
        </a:graphic>
      </p:graphicFrame>
      <p:sp>
        <p:nvSpPr>
          <p:cNvPr id="32781" name="AutoShape 9">
            <a:extLst>
              <a:ext uri="{FF2B5EF4-FFF2-40B4-BE49-F238E27FC236}">
                <a16:creationId xmlns:a16="http://schemas.microsoft.com/office/drawing/2014/main" id="{FA0890D9-490A-4B09-AEBF-C71CB5444FC6}"/>
              </a:ext>
            </a:extLst>
          </p:cNvPr>
          <p:cNvSpPr>
            <a:spLocks noChangeArrowheads="1"/>
          </p:cNvSpPr>
          <p:nvPr/>
        </p:nvSpPr>
        <p:spPr bwMode="auto">
          <a:xfrm>
            <a:off x="5341238" y="5764213"/>
            <a:ext cx="1584598" cy="865187"/>
          </a:xfrm>
          <a:prstGeom prst="wedgeRoundRectCallout">
            <a:avLst>
              <a:gd name="adj1" fmla="val -120602"/>
              <a:gd name="adj2" fmla="val 3869"/>
              <a:gd name="adj3" fmla="val 16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000" dirty="0">
                <a:latin typeface="+mn-lt"/>
                <a:ea typeface="仿宋" panose="02010609060101010101" pitchFamily="49" charset="-122"/>
              </a:rPr>
              <a:t>集射反向</a:t>
            </a:r>
          </a:p>
          <a:p>
            <a:pPr algn="ctr" eaLnBrk="1" hangingPunct="1">
              <a:spcBef>
                <a:spcPct val="0"/>
              </a:spcBef>
              <a:buFontTx/>
              <a:buNone/>
            </a:pPr>
            <a:r>
              <a:rPr lang="zh-CN" altLang="en-US" sz="2000" dirty="0">
                <a:latin typeface="+mn-lt"/>
                <a:ea typeface="仿宋" panose="02010609060101010101" pitchFamily="49" charset="-122"/>
              </a:rPr>
              <a:t>击穿电压</a:t>
            </a:r>
          </a:p>
        </p:txBody>
      </p:sp>
      <p:sp>
        <p:nvSpPr>
          <p:cNvPr id="14" name="Rectangle 2">
            <a:extLst>
              <a:ext uri="{FF2B5EF4-FFF2-40B4-BE49-F238E27FC236}">
                <a16:creationId xmlns:a16="http://schemas.microsoft.com/office/drawing/2014/main" id="{59CDAEC3-40FF-466B-883B-3028133C0AD6}"/>
              </a:ext>
            </a:extLst>
          </p:cNvPr>
          <p:cNvSpPr txBox="1">
            <a:spLocks noChangeArrowheads="1"/>
          </p:cNvSpPr>
          <p:nvPr/>
        </p:nvSpPr>
        <p:spPr bwMode="auto">
          <a:xfrm>
            <a:off x="228600" y="228600"/>
            <a:ext cx="72961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r>
              <a:rPr lang="en-US" altLang="zh-CN" sz="2400" b="1" kern="0" dirty="0">
                <a:solidFill>
                  <a:srgbClr val="0000FF"/>
                </a:solidFill>
                <a:latin typeface="+mn-lt"/>
                <a:ea typeface="仿宋" panose="02010609060101010101" pitchFamily="49" charset="-122"/>
              </a:rPr>
              <a:t>3.2.3</a:t>
            </a:r>
            <a:r>
              <a:rPr lang="zh-CN" altLang="en-US" sz="2400" b="1" kern="0" dirty="0">
                <a:solidFill>
                  <a:srgbClr val="0000FF"/>
                </a:solidFill>
                <a:latin typeface="+mn-lt"/>
                <a:ea typeface="仿宋" panose="02010609060101010101" pitchFamily="49" charset="-122"/>
              </a:rPr>
              <a:t>  </a:t>
            </a:r>
            <a:r>
              <a:rPr lang="en-US" altLang="zh-CN" sz="2400" b="1" i="1" kern="0" dirty="0">
                <a:solidFill>
                  <a:srgbClr val="0000FF"/>
                </a:solidFill>
                <a:latin typeface="+mn-lt"/>
                <a:ea typeface="仿宋" panose="02010609060101010101" pitchFamily="49" charset="-122"/>
              </a:rPr>
              <a:t>V</a:t>
            </a:r>
            <a:r>
              <a:rPr lang="en-US" altLang="zh-CN" sz="2400" b="1" kern="0" baseline="-25000" dirty="0">
                <a:solidFill>
                  <a:srgbClr val="0000FF"/>
                </a:solidFill>
                <a:latin typeface="+mn-lt"/>
                <a:ea typeface="仿宋" panose="02010609060101010101" pitchFamily="49" charset="-122"/>
              </a:rPr>
              <a:t>cc</a:t>
            </a:r>
            <a:r>
              <a:rPr lang="zh-CN" altLang="en-US" sz="2400" b="1" kern="0" dirty="0">
                <a:solidFill>
                  <a:srgbClr val="0000FF"/>
                </a:solidFill>
                <a:latin typeface="+mn-lt"/>
                <a:ea typeface="仿宋" panose="02010609060101010101" pitchFamily="49" charset="-122"/>
              </a:rPr>
              <a:t>变化对放大器工作状态的影响 </a:t>
            </a:r>
            <a:r>
              <a:rPr lang="en-US" altLang="zh-CN" sz="2400" b="1" dirty="0">
                <a:solidFill>
                  <a:srgbClr val="00B050"/>
                </a:solidFill>
                <a:latin typeface="+mn-lt"/>
                <a:ea typeface="仿宋" panose="02010609060101010101" pitchFamily="49" charset="-122"/>
              </a:rPr>
              <a:t>P91</a:t>
            </a:r>
            <a:r>
              <a:rPr lang="zh-CN" altLang="en-US" sz="2400" b="1" kern="0" dirty="0">
                <a:solidFill>
                  <a:srgbClr val="FF0000"/>
                </a:solidFill>
                <a:latin typeface="+mn-lt"/>
                <a:ea typeface="仿宋" panose="02010609060101010101" pitchFamily="49" charset="-122"/>
              </a:rPr>
              <a:t> </a:t>
            </a:r>
            <a:r>
              <a:rPr lang="en-US" altLang="zh-CN" sz="2400" b="1" kern="0" dirty="0">
                <a:solidFill>
                  <a:srgbClr val="FF0000"/>
                </a:solidFill>
                <a:latin typeface="+mn-lt"/>
                <a:ea typeface="仿宋" panose="02010609060101010101" pitchFamily="49" charset="-122"/>
              </a:rPr>
              <a:t>P93 </a:t>
            </a:r>
            <a:r>
              <a:rPr lang="en-US" altLang="zh-CN" sz="2400" b="1" kern="0" dirty="0">
                <a:solidFill>
                  <a:srgbClr val="0000FF"/>
                </a:solidFill>
                <a:latin typeface="+mn-lt"/>
                <a:ea typeface="仿宋" panose="02010609060101010101" pitchFamily="49" charset="-122"/>
              </a:rPr>
              <a:t>   P99    </a:t>
            </a:r>
            <a:endParaRPr lang="zh-CN" altLang="en-US" sz="2400" b="1" kern="0" dirty="0">
              <a:solidFill>
                <a:srgbClr val="0000FF"/>
              </a:solidFill>
              <a:latin typeface="+mn-lt"/>
              <a:ea typeface="仿宋" panose="02010609060101010101" pitchFamily="49" charset="-122"/>
            </a:endParaRPr>
          </a:p>
        </p:txBody>
      </p:sp>
      <p:sp>
        <p:nvSpPr>
          <p:cNvPr id="2" name="矩形 1">
            <a:extLst>
              <a:ext uri="{FF2B5EF4-FFF2-40B4-BE49-F238E27FC236}">
                <a16:creationId xmlns:a16="http://schemas.microsoft.com/office/drawing/2014/main" id="{704CC991-37FC-499F-9719-A87239AF58A0}"/>
              </a:ext>
            </a:extLst>
          </p:cNvPr>
          <p:cNvSpPr/>
          <p:nvPr/>
        </p:nvSpPr>
        <p:spPr>
          <a:xfrm>
            <a:off x="2555776" y="5991179"/>
            <a:ext cx="384660" cy="430887"/>
          </a:xfrm>
          <a:prstGeom prst="rect">
            <a:avLst/>
          </a:prstGeom>
          <a:solidFill>
            <a:schemeClr val="bg1"/>
          </a:solidFill>
        </p:spPr>
        <p:txBody>
          <a:bodyPr wrap="square" lIns="0" tIns="0" rIns="0" bIns="0">
            <a:spAutoFit/>
          </a:bodyPr>
          <a:lstStyle/>
          <a:p>
            <a:pPr algn="r"/>
            <a:r>
              <a:rPr kumimoji="0" lang="en-US" altLang="zh-CN" i="1" dirty="0">
                <a:solidFill>
                  <a:srgbClr val="FF0000"/>
                </a:solidFill>
                <a:latin typeface="+mn-lt"/>
                <a:ea typeface="仿宋" panose="02010609060101010101" pitchFamily="49" charset="-122"/>
              </a:rPr>
              <a:t>v</a:t>
            </a:r>
            <a:r>
              <a:rPr kumimoji="0" lang="en-US" altLang="zh-CN" baseline="-25000" dirty="0">
                <a:solidFill>
                  <a:srgbClr val="FF0000"/>
                </a:solidFill>
                <a:latin typeface="+mn-lt"/>
                <a:ea typeface="仿宋" panose="02010609060101010101" pitchFamily="49" charset="-122"/>
              </a:rPr>
              <a:t>c</a:t>
            </a:r>
            <a:endParaRPr lang="zh-CN" altLang="en-US" dirty="0">
              <a:solidFill>
                <a:srgbClr val="FF0000"/>
              </a:solidFill>
              <a:latin typeface="+mn-lt"/>
              <a:ea typeface="仿宋" panose="02010609060101010101" pitchFamily="49" charset="-122"/>
            </a:endParaRPr>
          </a:p>
        </p:txBody>
      </p:sp>
      <p:pic>
        <p:nvPicPr>
          <p:cNvPr id="3" name="图片 2">
            <a:extLst>
              <a:ext uri="{FF2B5EF4-FFF2-40B4-BE49-F238E27FC236}">
                <a16:creationId xmlns:a16="http://schemas.microsoft.com/office/drawing/2014/main" id="{4B6860E5-970A-486E-B12C-307CA4E89BA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71729" y="586019"/>
            <a:ext cx="2748743" cy="259340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932210E-3C4F-4AE4-9B9D-C81CE3A94D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0486" y="593448"/>
            <a:ext cx="3832874" cy="2907560"/>
          </a:xfrm>
          <a:prstGeom prst="rect">
            <a:avLst/>
          </a:prstGeom>
        </p:spPr>
      </p:pic>
      <p:pic>
        <p:nvPicPr>
          <p:cNvPr id="4" name="图片 3">
            <a:extLst>
              <a:ext uri="{FF2B5EF4-FFF2-40B4-BE49-F238E27FC236}">
                <a16:creationId xmlns:a16="http://schemas.microsoft.com/office/drawing/2014/main" id="{52261158-2891-4F4A-AE69-173980B36E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22" y="4070994"/>
            <a:ext cx="4556409" cy="2678670"/>
          </a:xfrm>
          <a:prstGeom prst="rect">
            <a:avLst/>
          </a:prstGeom>
        </p:spPr>
      </p:pic>
      <p:sp>
        <p:nvSpPr>
          <p:cNvPr id="33794" name="Rectangle 2">
            <a:extLst>
              <a:ext uri="{FF2B5EF4-FFF2-40B4-BE49-F238E27FC236}">
                <a16:creationId xmlns:a16="http://schemas.microsoft.com/office/drawing/2014/main" id="{E57185B3-30DF-4270-B2C8-2FD9DE7A9287}"/>
              </a:ext>
            </a:extLst>
          </p:cNvPr>
          <p:cNvSpPr>
            <a:spLocks noGrp="1" noChangeArrowheads="1"/>
          </p:cNvSpPr>
          <p:nvPr>
            <p:ph type="title" idx="4294967295"/>
          </p:nvPr>
        </p:nvSpPr>
        <p:spPr>
          <a:xfrm>
            <a:off x="251618" y="110775"/>
            <a:ext cx="8892382" cy="411162"/>
          </a:xfrm>
        </p:spPr>
        <p:txBody>
          <a:bodyPr/>
          <a:lstStyle/>
          <a:p>
            <a:pPr algn="l" eaLnBrk="1" hangingPunct="1"/>
            <a:r>
              <a:rPr lang="en-US" altLang="zh-CN" sz="2000" b="1" dirty="0">
                <a:solidFill>
                  <a:srgbClr val="0000FF"/>
                </a:solidFill>
                <a:latin typeface="+mn-lt"/>
                <a:ea typeface="仿宋" panose="02010609060101010101" pitchFamily="49" charset="-122"/>
              </a:rPr>
              <a:t>3.2.4</a:t>
            </a:r>
            <a:r>
              <a:rPr lang="zh-CN" altLang="en-US" sz="2000" b="1" dirty="0">
                <a:solidFill>
                  <a:srgbClr val="0000FF"/>
                </a:solidFill>
                <a:latin typeface="+mn-lt"/>
                <a:ea typeface="仿宋" panose="02010609060101010101" pitchFamily="49" charset="-122"/>
              </a:rPr>
              <a:t>  </a:t>
            </a:r>
            <a:r>
              <a:rPr lang="en-US" altLang="zh-CN" sz="2000" b="1" dirty="0">
                <a:solidFill>
                  <a:srgbClr val="0000FF"/>
                </a:solidFill>
                <a:latin typeface="+mn-lt"/>
                <a:ea typeface="仿宋" panose="02010609060101010101" pitchFamily="49" charset="-122"/>
              </a:rPr>
              <a:t>b</a:t>
            </a:r>
            <a:r>
              <a:rPr lang="zh-CN" altLang="en-US" sz="2000" b="1" dirty="0">
                <a:solidFill>
                  <a:srgbClr val="0000FF"/>
                </a:solidFill>
                <a:latin typeface="+mn-lt"/>
                <a:ea typeface="仿宋" panose="02010609060101010101" pitchFamily="49" charset="-122"/>
              </a:rPr>
              <a:t>极激励电压振幅</a:t>
            </a:r>
            <a:r>
              <a:rPr lang="en-US" altLang="zh-CN" sz="2000" b="1" i="1" dirty="0">
                <a:solidFill>
                  <a:srgbClr val="0000FF"/>
                </a:solidFill>
                <a:latin typeface="+mn-lt"/>
                <a:ea typeface="仿宋" panose="02010609060101010101" pitchFamily="49" charset="-122"/>
              </a:rPr>
              <a:t>V</a:t>
            </a:r>
            <a:r>
              <a:rPr lang="en-US" altLang="zh-CN" sz="2000" b="1" baseline="-25000" dirty="0">
                <a:solidFill>
                  <a:srgbClr val="0000FF"/>
                </a:solidFill>
                <a:latin typeface="+mn-lt"/>
                <a:ea typeface="仿宋" panose="02010609060101010101" pitchFamily="49" charset="-122"/>
              </a:rPr>
              <a:t>bm</a:t>
            </a:r>
            <a:r>
              <a:rPr lang="zh-CN" altLang="en-US" sz="2000" b="1" dirty="0">
                <a:solidFill>
                  <a:srgbClr val="0000FF"/>
                </a:solidFill>
                <a:latin typeface="+mn-lt"/>
                <a:ea typeface="仿宋" panose="02010609060101010101" pitchFamily="49" charset="-122"/>
              </a:rPr>
              <a:t>变化对放大器工作状态的影响</a:t>
            </a:r>
            <a:r>
              <a:rPr lang="zh-CN" altLang="en-US" sz="2400" b="1" dirty="0">
                <a:solidFill>
                  <a:srgbClr val="FFFF00"/>
                </a:solidFill>
                <a:latin typeface="+mn-lt"/>
                <a:ea typeface="仿宋" panose="02010609060101010101" pitchFamily="49" charset="-122"/>
              </a:rPr>
              <a:t> </a:t>
            </a:r>
            <a:r>
              <a:rPr lang="en-US" altLang="zh-CN" sz="2400" b="1" dirty="0">
                <a:solidFill>
                  <a:srgbClr val="00B050"/>
                </a:solidFill>
                <a:latin typeface="+mn-lt"/>
                <a:ea typeface="仿宋" panose="02010609060101010101" pitchFamily="49" charset="-122"/>
              </a:rPr>
              <a:t>P92</a:t>
            </a:r>
            <a:r>
              <a:rPr lang="zh-CN" altLang="en-US" sz="2400" b="1" dirty="0">
                <a:solidFill>
                  <a:srgbClr val="FFFF00"/>
                </a:solidFill>
                <a:latin typeface="+mn-lt"/>
                <a:ea typeface="仿宋" panose="02010609060101010101" pitchFamily="49" charset="-122"/>
              </a:rPr>
              <a:t> </a:t>
            </a:r>
            <a:r>
              <a:rPr lang="en-US" altLang="zh-CN" sz="2400" b="1" dirty="0">
                <a:solidFill>
                  <a:srgbClr val="FF0000"/>
                </a:solidFill>
                <a:latin typeface="+mn-lt"/>
                <a:ea typeface="仿宋" panose="02010609060101010101" pitchFamily="49" charset="-122"/>
              </a:rPr>
              <a:t>P94</a:t>
            </a:r>
            <a:r>
              <a:rPr lang="zh-CN" altLang="en-US" sz="2400" b="1" dirty="0">
                <a:solidFill>
                  <a:srgbClr val="FFFF00"/>
                </a:solidFill>
                <a:latin typeface="+mn-lt"/>
                <a:ea typeface="仿宋" panose="02010609060101010101" pitchFamily="49" charset="-122"/>
              </a:rPr>
              <a:t>   </a:t>
            </a:r>
            <a:r>
              <a:rPr lang="en-US" altLang="zh-CN" sz="2400" b="1" dirty="0">
                <a:solidFill>
                  <a:srgbClr val="0000FF"/>
                </a:solidFill>
                <a:latin typeface="+mn-lt"/>
                <a:ea typeface="仿宋" panose="02010609060101010101" pitchFamily="49" charset="-122"/>
              </a:rPr>
              <a:t>P99</a:t>
            </a:r>
            <a:endParaRPr lang="zh-CN" altLang="en-US" sz="2400" b="1" dirty="0">
              <a:solidFill>
                <a:srgbClr val="0000FF"/>
              </a:solidFill>
              <a:latin typeface="+mn-lt"/>
              <a:ea typeface="仿宋" panose="02010609060101010101" pitchFamily="49" charset="-122"/>
            </a:endParaRPr>
          </a:p>
        </p:txBody>
      </p:sp>
      <p:sp>
        <p:nvSpPr>
          <p:cNvPr id="33795" name="Rectangle 3">
            <a:extLst>
              <a:ext uri="{FF2B5EF4-FFF2-40B4-BE49-F238E27FC236}">
                <a16:creationId xmlns:a16="http://schemas.microsoft.com/office/drawing/2014/main" id="{B68316BB-5F85-4513-ABEF-6B5A6B792D91}"/>
              </a:ext>
            </a:extLst>
          </p:cNvPr>
          <p:cNvSpPr>
            <a:spLocks noChangeArrowheads="1"/>
          </p:cNvSpPr>
          <p:nvPr/>
        </p:nvSpPr>
        <p:spPr bwMode="auto">
          <a:xfrm>
            <a:off x="-9586" y="679196"/>
            <a:ext cx="5220072" cy="50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indent="0" eaLnBrk="1" hangingPunct="1">
              <a:buFontTx/>
              <a:buNone/>
            </a:pPr>
            <a:r>
              <a:rPr lang="zh-CN" altLang="en-US" sz="2400" dirty="0">
                <a:solidFill>
                  <a:srgbClr val="000099"/>
                </a:solidFill>
                <a:latin typeface="+mn-lt"/>
                <a:ea typeface="仿宋" panose="02010609060101010101" pitchFamily="49" charset="-122"/>
              </a:rPr>
              <a:t>选择合适的激励</a:t>
            </a:r>
            <a:r>
              <a:rPr lang="en-US" altLang="zh-CN" sz="2400" dirty="0">
                <a:solidFill>
                  <a:srgbClr val="000099"/>
                </a:solidFill>
                <a:latin typeface="+mn-lt"/>
                <a:ea typeface="仿宋" panose="02010609060101010101" pitchFamily="49" charset="-122"/>
              </a:rPr>
              <a:t>,</a:t>
            </a:r>
            <a:r>
              <a:rPr lang="zh-CN" altLang="en-US" sz="2400" dirty="0">
                <a:solidFill>
                  <a:srgbClr val="000099"/>
                </a:solidFill>
                <a:latin typeface="+mn-lt"/>
                <a:ea typeface="仿宋" panose="02010609060101010101" pitchFamily="49" charset="-122"/>
              </a:rPr>
              <a:t> 使</a:t>
            </a:r>
            <a:r>
              <a:rPr lang="en-US" altLang="zh-CN" sz="2400" i="1" dirty="0">
                <a:solidFill>
                  <a:srgbClr val="000099"/>
                </a:solidFill>
                <a:latin typeface="+mn-lt"/>
                <a:ea typeface="仿宋" panose="02010609060101010101" pitchFamily="49" charset="-122"/>
              </a:rPr>
              <a:t>V</a:t>
            </a:r>
            <a:r>
              <a:rPr lang="en-US" altLang="zh-CN" sz="2400" baseline="-25000" dirty="0">
                <a:solidFill>
                  <a:srgbClr val="000099"/>
                </a:solidFill>
                <a:latin typeface="+mn-lt"/>
                <a:ea typeface="仿宋" panose="02010609060101010101" pitchFamily="49" charset="-122"/>
              </a:rPr>
              <a:t>BB</a:t>
            </a:r>
            <a:r>
              <a:rPr lang="zh-CN" altLang="en-US" sz="2400" dirty="0">
                <a:solidFill>
                  <a:srgbClr val="000099"/>
                </a:solidFill>
                <a:latin typeface="+mn-lt"/>
                <a:ea typeface="仿宋" panose="02010609060101010101" pitchFamily="49" charset="-122"/>
              </a:rPr>
              <a:t>，</a:t>
            </a:r>
            <a:r>
              <a:rPr lang="en-US" altLang="zh-CN" sz="2400" i="1" dirty="0">
                <a:solidFill>
                  <a:srgbClr val="000099"/>
                </a:solidFill>
                <a:latin typeface="+mn-lt"/>
                <a:ea typeface="仿宋" panose="02010609060101010101" pitchFamily="49" charset="-122"/>
              </a:rPr>
              <a:t>V</a:t>
            </a:r>
            <a:r>
              <a:rPr lang="en-US" altLang="zh-CN" sz="2400" baseline="-25000" dirty="0">
                <a:solidFill>
                  <a:srgbClr val="000099"/>
                </a:solidFill>
                <a:latin typeface="+mn-lt"/>
                <a:ea typeface="仿宋" panose="02010609060101010101" pitchFamily="49" charset="-122"/>
              </a:rPr>
              <a:t>cc</a:t>
            </a:r>
            <a:r>
              <a:rPr lang="zh-CN" altLang="en-US" sz="2400" dirty="0">
                <a:solidFill>
                  <a:srgbClr val="000099"/>
                </a:solidFill>
                <a:latin typeface="+mn-lt"/>
                <a:ea typeface="仿宋" panose="02010609060101010101" pitchFamily="49" charset="-122"/>
              </a:rPr>
              <a:t>，</a:t>
            </a:r>
            <a:r>
              <a:rPr lang="en-US" altLang="zh-CN" sz="2400" i="1" dirty="0">
                <a:solidFill>
                  <a:srgbClr val="000099"/>
                </a:solidFill>
                <a:latin typeface="+mn-lt"/>
                <a:ea typeface="仿宋" panose="02010609060101010101" pitchFamily="49" charset="-122"/>
              </a:rPr>
              <a:t>R</a:t>
            </a:r>
            <a:r>
              <a:rPr lang="en-US" altLang="zh-CN" sz="2400" baseline="-25000" dirty="0">
                <a:solidFill>
                  <a:srgbClr val="000099"/>
                </a:solidFill>
                <a:latin typeface="+mn-lt"/>
                <a:ea typeface="仿宋" panose="02010609060101010101" pitchFamily="49" charset="-122"/>
              </a:rPr>
              <a:t>p</a:t>
            </a:r>
            <a:r>
              <a:rPr lang="zh-CN" altLang="en-US" sz="2400" dirty="0">
                <a:solidFill>
                  <a:srgbClr val="000099"/>
                </a:solidFill>
                <a:latin typeface="+mn-lt"/>
                <a:ea typeface="仿宋" panose="02010609060101010101" pitchFamily="49" charset="-122"/>
              </a:rPr>
              <a:t>不变。</a:t>
            </a:r>
          </a:p>
        </p:txBody>
      </p:sp>
      <p:sp>
        <p:nvSpPr>
          <p:cNvPr id="33796" name="Rectangle 3">
            <a:extLst>
              <a:ext uri="{FF2B5EF4-FFF2-40B4-BE49-F238E27FC236}">
                <a16:creationId xmlns:a16="http://schemas.microsoft.com/office/drawing/2014/main" id="{2DB10BE7-F713-4CB7-9547-39099603DE54}"/>
              </a:ext>
            </a:extLst>
          </p:cNvPr>
          <p:cNvSpPr>
            <a:spLocks noChangeArrowheads="1"/>
          </p:cNvSpPr>
          <p:nvPr/>
        </p:nvSpPr>
        <p:spPr bwMode="auto">
          <a:xfrm>
            <a:off x="87822" y="2120287"/>
            <a:ext cx="4988233"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000" dirty="0">
                <a:solidFill>
                  <a:srgbClr val="000099"/>
                </a:solidFill>
                <a:latin typeface="+mn-lt"/>
                <a:ea typeface="仿宋" panose="02010609060101010101" pitchFamily="49" charset="-122"/>
              </a:rPr>
              <a:t>当增大</a:t>
            </a:r>
            <a:r>
              <a:rPr lang="en-US" altLang="zh-CN" sz="2000" i="1" dirty="0">
                <a:solidFill>
                  <a:srgbClr val="000099"/>
                </a:solidFill>
                <a:latin typeface="+mn-lt"/>
                <a:ea typeface="仿宋" panose="02010609060101010101" pitchFamily="49" charset="-122"/>
              </a:rPr>
              <a:t>V</a:t>
            </a:r>
            <a:r>
              <a:rPr lang="en-US" altLang="zh-CN" sz="2000" baseline="-25000" dirty="0">
                <a:solidFill>
                  <a:srgbClr val="000099"/>
                </a:solidFill>
                <a:latin typeface="+mn-lt"/>
                <a:ea typeface="仿宋" panose="02010609060101010101" pitchFamily="49" charset="-122"/>
              </a:rPr>
              <a:t>bm</a:t>
            </a:r>
            <a:r>
              <a:rPr lang="zh-CN" altLang="en-US" sz="2000" dirty="0">
                <a:solidFill>
                  <a:srgbClr val="000099"/>
                </a:solidFill>
                <a:latin typeface="+mn-lt"/>
                <a:ea typeface="仿宋" panose="02010609060101010101" pitchFamily="49" charset="-122"/>
              </a:rPr>
              <a:t>，放大器的工作状态：</a:t>
            </a:r>
            <a:endParaRPr lang="en-US" altLang="zh-CN" sz="2000" dirty="0">
              <a:solidFill>
                <a:srgbClr val="000099"/>
              </a:solidFill>
              <a:latin typeface="+mn-lt"/>
              <a:ea typeface="仿宋" panose="02010609060101010101" pitchFamily="49" charset="-122"/>
            </a:endParaRPr>
          </a:p>
          <a:p>
            <a:pPr eaLnBrk="1" hangingPunct="1">
              <a:buFontTx/>
              <a:buNone/>
            </a:pPr>
            <a:r>
              <a:rPr lang="zh-CN" altLang="en-US" sz="2000" dirty="0">
                <a:solidFill>
                  <a:srgbClr val="000099"/>
                </a:solidFill>
                <a:latin typeface="+mn-lt"/>
                <a:ea typeface="仿宋" panose="02010609060101010101" pitchFamily="49" charset="-122"/>
              </a:rPr>
              <a:t>由欠压</a:t>
            </a:r>
            <a:r>
              <a:rPr lang="en-US" altLang="zh-CN" sz="2000" dirty="0">
                <a:solidFill>
                  <a:srgbClr val="000099"/>
                </a:solidFill>
                <a:latin typeface="+mn-lt"/>
                <a:ea typeface="仿宋" panose="02010609060101010101" pitchFamily="49" charset="-122"/>
                <a:sym typeface="Symbol" panose="05050102010706020507" pitchFamily="18" charset="2"/>
              </a:rPr>
              <a:t> </a:t>
            </a:r>
            <a:r>
              <a:rPr lang="zh-CN" altLang="en-US" sz="2000" dirty="0">
                <a:solidFill>
                  <a:srgbClr val="000099"/>
                </a:solidFill>
                <a:latin typeface="+mn-lt"/>
                <a:ea typeface="仿宋" panose="02010609060101010101" pitchFamily="49" charset="-122"/>
                <a:sym typeface="Symbol" panose="05050102010706020507" pitchFamily="18" charset="2"/>
              </a:rPr>
              <a:t>临界 </a:t>
            </a:r>
            <a:r>
              <a:rPr lang="en-US" altLang="zh-CN" sz="2000" dirty="0">
                <a:solidFill>
                  <a:srgbClr val="000099"/>
                </a:solidFill>
                <a:latin typeface="+mn-lt"/>
                <a:ea typeface="仿宋" panose="02010609060101010101" pitchFamily="49" charset="-122"/>
                <a:sym typeface="Symbol" panose="05050102010706020507" pitchFamily="18" charset="2"/>
              </a:rPr>
              <a:t> </a:t>
            </a:r>
            <a:r>
              <a:rPr lang="zh-CN" altLang="en-US" sz="2000" dirty="0">
                <a:solidFill>
                  <a:srgbClr val="000099"/>
                </a:solidFill>
                <a:latin typeface="+mn-lt"/>
                <a:ea typeface="仿宋" panose="02010609060101010101" pitchFamily="49" charset="-122"/>
                <a:sym typeface="Symbol" panose="05050102010706020507" pitchFamily="18" charset="2"/>
              </a:rPr>
              <a:t>过压过渡；</a:t>
            </a:r>
            <a:endParaRPr lang="en-US" altLang="zh-CN" sz="2000" dirty="0">
              <a:solidFill>
                <a:srgbClr val="000099"/>
              </a:solidFill>
              <a:latin typeface="+mn-lt"/>
              <a:ea typeface="仿宋" panose="02010609060101010101" pitchFamily="49" charset="-122"/>
              <a:sym typeface="Symbol" panose="05050102010706020507" pitchFamily="18" charset="2"/>
            </a:endParaRPr>
          </a:p>
          <a:p>
            <a:pPr eaLnBrk="1" hangingPunct="1">
              <a:buFontTx/>
              <a:buNone/>
            </a:pPr>
            <a:r>
              <a:rPr lang="zh-CN" altLang="en-US" sz="2000" dirty="0">
                <a:solidFill>
                  <a:srgbClr val="000099"/>
                </a:solidFill>
                <a:latin typeface="+mn-lt"/>
                <a:ea typeface="仿宋" panose="02010609060101010101" pitchFamily="49" charset="-122"/>
                <a:sym typeface="Symbol" panose="05050102010706020507" pitchFamily="18" charset="2"/>
              </a:rPr>
              <a:t>负载线由直线  </a:t>
            </a:r>
            <a:r>
              <a:rPr lang="en-US" altLang="zh-CN" sz="2000" dirty="0">
                <a:solidFill>
                  <a:srgbClr val="000099"/>
                </a:solidFill>
                <a:latin typeface="+mn-lt"/>
                <a:ea typeface="仿宋" panose="02010609060101010101" pitchFamily="49" charset="-122"/>
                <a:sym typeface="Symbol" panose="05050102010706020507" pitchFamily="18" charset="2"/>
              </a:rPr>
              <a:t>  </a:t>
            </a:r>
            <a:r>
              <a:rPr lang="zh-CN" altLang="en-US" sz="2000" dirty="0">
                <a:solidFill>
                  <a:srgbClr val="000099"/>
                </a:solidFill>
                <a:latin typeface="+mn-lt"/>
                <a:ea typeface="仿宋" panose="02010609060101010101" pitchFamily="49" charset="-122"/>
                <a:sym typeface="Symbol" panose="05050102010706020507" pitchFamily="18" charset="2"/>
              </a:rPr>
              <a:t>直线  </a:t>
            </a:r>
            <a:r>
              <a:rPr lang="en-US" altLang="zh-CN" sz="2000" dirty="0">
                <a:solidFill>
                  <a:srgbClr val="000099"/>
                </a:solidFill>
                <a:latin typeface="+mn-lt"/>
                <a:ea typeface="仿宋" panose="02010609060101010101" pitchFamily="49" charset="-122"/>
                <a:sym typeface="Symbol" panose="05050102010706020507" pitchFamily="18" charset="2"/>
              </a:rPr>
              <a:t>  </a:t>
            </a:r>
            <a:r>
              <a:rPr lang="zh-CN" altLang="en-US" sz="2000" dirty="0">
                <a:solidFill>
                  <a:srgbClr val="000099"/>
                </a:solidFill>
                <a:latin typeface="+mn-lt"/>
                <a:ea typeface="仿宋" panose="02010609060101010101" pitchFamily="49" charset="-122"/>
                <a:sym typeface="Symbol" panose="05050102010706020507" pitchFamily="18" charset="2"/>
              </a:rPr>
              <a:t>折线过渡</a:t>
            </a:r>
            <a:endParaRPr lang="en-US" altLang="zh-CN" sz="2000" dirty="0">
              <a:solidFill>
                <a:srgbClr val="000099"/>
              </a:solidFill>
              <a:latin typeface="+mn-lt"/>
              <a:ea typeface="仿宋" panose="02010609060101010101" pitchFamily="49" charset="-122"/>
              <a:sym typeface="Symbol" panose="05050102010706020507" pitchFamily="18" charset="2"/>
            </a:endParaRPr>
          </a:p>
          <a:p>
            <a:pPr eaLnBrk="1" hangingPunct="1">
              <a:buFontTx/>
              <a:buNone/>
            </a:pPr>
            <a:r>
              <a:rPr lang="zh-CN" altLang="en-US" sz="2000" dirty="0">
                <a:solidFill>
                  <a:srgbClr val="000099"/>
                </a:solidFill>
                <a:latin typeface="+mn-lt"/>
                <a:ea typeface="仿宋" panose="02010609060101010101" pitchFamily="49" charset="-122"/>
                <a:sym typeface="Symbol" panose="05050102010706020507" pitchFamily="18" charset="2"/>
              </a:rPr>
              <a:t>集电极电流波形</a:t>
            </a:r>
            <a:r>
              <a:rPr lang="en-US" altLang="zh-CN" sz="2000" i="1" dirty="0">
                <a:solidFill>
                  <a:srgbClr val="000099"/>
                </a:solidFill>
                <a:latin typeface="+mn-lt"/>
                <a:ea typeface="仿宋" panose="02010609060101010101" pitchFamily="49" charset="-122"/>
                <a:sym typeface="Symbol" panose="05050102010706020507" pitchFamily="18" charset="2"/>
              </a:rPr>
              <a:t>i</a:t>
            </a:r>
            <a:r>
              <a:rPr lang="en-US" altLang="zh-CN" sz="2000" baseline="-25000" dirty="0">
                <a:solidFill>
                  <a:srgbClr val="000099"/>
                </a:solidFill>
                <a:latin typeface="+mn-lt"/>
                <a:ea typeface="仿宋" panose="02010609060101010101" pitchFamily="49" charset="-122"/>
                <a:sym typeface="Symbol" panose="05050102010706020507" pitchFamily="18" charset="2"/>
              </a:rPr>
              <a:t>c</a:t>
            </a:r>
            <a:r>
              <a:rPr lang="zh-CN" altLang="en-US" sz="2000" dirty="0">
                <a:solidFill>
                  <a:srgbClr val="000099"/>
                </a:solidFill>
                <a:latin typeface="+mn-lt"/>
                <a:ea typeface="仿宋" panose="02010609060101010101" pitchFamily="49" charset="-122"/>
                <a:sym typeface="Symbol" panose="05050102010706020507" pitchFamily="18" charset="2"/>
              </a:rPr>
              <a:t>由尖顶  </a:t>
            </a:r>
            <a:r>
              <a:rPr lang="en-US" altLang="zh-CN" sz="2000" dirty="0">
                <a:solidFill>
                  <a:srgbClr val="000099"/>
                </a:solidFill>
                <a:latin typeface="+mn-lt"/>
                <a:ea typeface="仿宋" panose="02010609060101010101" pitchFamily="49" charset="-122"/>
                <a:sym typeface="Symbol" panose="05050102010706020507" pitchFamily="18" charset="2"/>
              </a:rPr>
              <a:t>  </a:t>
            </a:r>
            <a:r>
              <a:rPr lang="zh-CN" altLang="en-US" sz="2000" dirty="0">
                <a:solidFill>
                  <a:srgbClr val="000099"/>
                </a:solidFill>
                <a:latin typeface="+mn-lt"/>
                <a:ea typeface="仿宋" panose="02010609060101010101" pitchFamily="49" charset="-122"/>
                <a:sym typeface="Symbol" panose="05050102010706020507" pitchFamily="18" charset="2"/>
              </a:rPr>
              <a:t>尖顶  </a:t>
            </a:r>
            <a:r>
              <a:rPr lang="en-US" altLang="zh-CN" sz="2000" dirty="0">
                <a:solidFill>
                  <a:srgbClr val="000099"/>
                </a:solidFill>
                <a:latin typeface="+mn-lt"/>
                <a:ea typeface="仿宋" panose="02010609060101010101" pitchFamily="49" charset="-122"/>
                <a:sym typeface="Symbol" panose="05050102010706020507" pitchFamily="18" charset="2"/>
              </a:rPr>
              <a:t>  </a:t>
            </a:r>
            <a:r>
              <a:rPr lang="zh-CN" altLang="en-US" sz="2000" dirty="0">
                <a:solidFill>
                  <a:srgbClr val="000099"/>
                </a:solidFill>
                <a:latin typeface="+mn-lt"/>
                <a:ea typeface="仿宋" panose="02010609060101010101" pitchFamily="49" charset="-122"/>
                <a:sym typeface="Symbol" panose="05050102010706020507" pitchFamily="18" charset="2"/>
              </a:rPr>
              <a:t>凹陷脉冲过渡</a:t>
            </a:r>
            <a:endParaRPr lang="zh-CN" altLang="en-US" sz="2000" dirty="0">
              <a:solidFill>
                <a:srgbClr val="000099"/>
              </a:solidFill>
              <a:latin typeface="+mn-lt"/>
              <a:ea typeface="仿宋" panose="02010609060101010101" pitchFamily="49" charset="-122"/>
            </a:endParaRPr>
          </a:p>
        </p:txBody>
      </p:sp>
      <p:pic>
        <p:nvPicPr>
          <p:cNvPr id="33797" name="图片 7" descr="Image2.jpg">
            <a:extLst>
              <a:ext uri="{FF2B5EF4-FFF2-40B4-BE49-F238E27FC236}">
                <a16:creationId xmlns:a16="http://schemas.microsoft.com/office/drawing/2014/main" id="{333139D0-B9A0-406A-BF61-DCA59CB7EAF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08647" y="4771393"/>
            <a:ext cx="4435353" cy="17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Rectangle 2">
            <a:extLst>
              <a:ext uri="{FF2B5EF4-FFF2-40B4-BE49-F238E27FC236}">
                <a16:creationId xmlns:a16="http://schemas.microsoft.com/office/drawing/2014/main" id="{1E084B4D-BF3F-4EF2-A765-A171A8D326E9}"/>
              </a:ext>
            </a:extLst>
          </p:cNvPr>
          <p:cNvSpPr>
            <a:spLocks noChangeArrowheads="1"/>
          </p:cNvSpPr>
          <p:nvPr/>
        </p:nvSpPr>
        <p:spPr bwMode="auto">
          <a:xfrm>
            <a:off x="2753414" y="3681121"/>
            <a:ext cx="2682682"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lvl="1" eaLnBrk="1" hangingPunct="1">
              <a:spcBef>
                <a:spcPct val="0"/>
              </a:spcBef>
              <a:buFontTx/>
              <a:buNone/>
            </a:pPr>
            <a:r>
              <a:rPr lang="en-US" altLang="zh-CN" sz="2400" b="1" dirty="0">
                <a:solidFill>
                  <a:srgbClr val="00B050"/>
                </a:solidFill>
                <a:latin typeface="+mn-lt"/>
                <a:ea typeface="仿宋" panose="02010609060101010101" pitchFamily="49" charset="-122"/>
              </a:rPr>
              <a:t>P93   </a:t>
            </a:r>
            <a:r>
              <a:rPr lang="en-US" altLang="zh-CN" sz="2400" dirty="0">
                <a:solidFill>
                  <a:srgbClr val="FF0000"/>
                </a:solidFill>
                <a:latin typeface="+mn-lt"/>
                <a:ea typeface="仿宋" panose="02010609060101010101" pitchFamily="49" charset="-122"/>
              </a:rPr>
              <a:t>P95    </a:t>
            </a:r>
            <a:r>
              <a:rPr lang="en-US" altLang="zh-CN" sz="2400" dirty="0">
                <a:solidFill>
                  <a:schemeClr val="accent2"/>
                </a:solidFill>
                <a:latin typeface="+mn-lt"/>
                <a:ea typeface="仿宋" panose="02010609060101010101" pitchFamily="49" charset="-122"/>
              </a:rPr>
              <a:t>P100</a:t>
            </a:r>
            <a:endParaRPr lang="zh-CN" altLang="en-US" sz="2400" dirty="0">
              <a:solidFill>
                <a:schemeClr val="accent2"/>
              </a:solidFill>
              <a:latin typeface="+mn-lt"/>
              <a:ea typeface="仿宋" panose="02010609060101010101" pitchFamily="49" charset="-122"/>
            </a:endParaRPr>
          </a:p>
        </p:txBody>
      </p:sp>
      <p:sp>
        <p:nvSpPr>
          <p:cNvPr id="11" name="Rectangle 2">
            <a:extLst>
              <a:ext uri="{FF2B5EF4-FFF2-40B4-BE49-F238E27FC236}">
                <a16:creationId xmlns:a16="http://schemas.microsoft.com/office/drawing/2014/main" id="{1904177B-0BDB-46FE-BC03-2C2F604C7DD6}"/>
              </a:ext>
            </a:extLst>
          </p:cNvPr>
          <p:cNvSpPr>
            <a:spLocks noChangeArrowheads="1"/>
          </p:cNvSpPr>
          <p:nvPr/>
        </p:nvSpPr>
        <p:spPr bwMode="auto">
          <a:xfrm>
            <a:off x="6228184" y="6093196"/>
            <a:ext cx="1943076"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lvl="1" eaLnBrk="1" hangingPunct="1">
              <a:spcBef>
                <a:spcPct val="0"/>
              </a:spcBef>
              <a:buFontTx/>
              <a:buNone/>
            </a:pPr>
            <a:r>
              <a:rPr lang="zh-CN" altLang="en-US" sz="2400" dirty="0">
                <a:solidFill>
                  <a:srgbClr val="FF0000"/>
                </a:solidFill>
                <a:latin typeface="+mn-lt"/>
                <a:ea typeface="仿宋" panose="02010609060101010101" pitchFamily="49" charset="-122"/>
              </a:rPr>
              <a:t>旧教材</a:t>
            </a:r>
            <a:r>
              <a:rPr lang="en-US" altLang="zh-CN" sz="2400" dirty="0">
                <a:solidFill>
                  <a:srgbClr val="FF0000"/>
                </a:solidFill>
                <a:latin typeface="+mn-lt"/>
                <a:ea typeface="仿宋" panose="02010609060101010101" pitchFamily="49" charset="-122"/>
              </a:rPr>
              <a:t>P101</a:t>
            </a:r>
            <a:endParaRPr lang="zh-CN" altLang="en-US" sz="2400" dirty="0">
              <a:solidFill>
                <a:srgbClr val="FF0000"/>
              </a:solidFill>
              <a:latin typeface="+mn-lt"/>
              <a:ea typeface="仿宋" panose="02010609060101010101" pitchFamily="49" charset="-122"/>
            </a:endParaRPr>
          </a:p>
        </p:txBody>
      </p:sp>
      <p:sp>
        <p:nvSpPr>
          <p:cNvPr id="12" name="Rectangle 2">
            <a:extLst>
              <a:ext uri="{FF2B5EF4-FFF2-40B4-BE49-F238E27FC236}">
                <a16:creationId xmlns:a16="http://schemas.microsoft.com/office/drawing/2014/main" id="{0A3B2113-A716-4335-9C97-AD29CD76E717}"/>
              </a:ext>
            </a:extLst>
          </p:cNvPr>
          <p:cNvSpPr>
            <a:spLocks noChangeArrowheads="1"/>
          </p:cNvSpPr>
          <p:nvPr/>
        </p:nvSpPr>
        <p:spPr bwMode="auto">
          <a:xfrm>
            <a:off x="6993850" y="1776789"/>
            <a:ext cx="201350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lvl="1" eaLnBrk="1" hangingPunct="1">
              <a:spcBef>
                <a:spcPct val="0"/>
              </a:spcBef>
              <a:buFontTx/>
              <a:buNone/>
            </a:pPr>
            <a:r>
              <a:rPr lang="en-US" altLang="zh-CN" sz="2400" b="1" dirty="0">
                <a:solidFill>
                  <a:srgbClr val="00B050"/>
                </a:solidFill>
                <a:latin typeface="+mn-lt"/>
                <a:ea typeface="仿宋" panose="02010609060101010101" pitchFamily="49" charset="-122"/>
              </a:rPr>
              <a:t>P92  </a:t>
            </a:r>
            <a:r>
              <a:rPr lang="en-US" altLang="zh-CN" sz="2400" dirty="0">
                <a:solidFill>
                  <a:srgbClr val="FF0000"/>
                </a:solidFill>
                <a:latin typeface="+mn-lt"/>
                <a:ea typeface="仿宋" panose="02010609060101010101" pitchFamily="49" charset="-122"/>
              </a:rPr>
              <a:t>P94  </a:t>
            </a:r>
            <a:r>
              <a:rPr lang="en-US" altLang="zh-CN" sz="2400" dirty="0">
                <a:solidFill>
                  <a:schemeClr val="accent2"/>
                </a:solidFill>
                <a:latin typeface="+mn-lt"/>
                <a:ea typeface="仿宋" panose="02010609060101010101" pitchFamily="49" charset="-122"/>
              </a:rPr>
              <a:t>P99</a:t>
            </a:r>
            <a:endParaRPr lang="zh-CN" altLang="en-US" sz="2400" dirty="0">
              <a:solidFill>
                <a:schemeClr val="accent2"/>
              </a:solidFill>
              <a:latin typeface="+mn-lt"/>
              <a:ea typeface="仿宋" panose="02010609060101010101" pitchFamily="49" charset="-122"/>
            </a:endParaRPr>
          </a:p>
        </p:txBody>
      </p:sp>
      <p:sp>
        <p:nvSpPr>
          <p:cNvPr id="2" name="矩形 1">
            <a:extLst>
              <a:ext uri="{FF2B5EF4-FFF2-40B4-BE49-F238E27FC236}">
                <a16:creationId xmlns:a16="http://schemas.microsoft.com/office/drawing/2014/main" id="{6668BF3A-BBB9-472A-A254-ED94BA896BB0}"/>
              </a:ext>
            </a:extLst>
          </p:cNvPr>
          <p:cNvSpPr/>
          <p:nvPr/>
        </p:nvSpPr>
        <p:spPr>
          <a:xfrm>
            <a:off x="136647" y="1253569"/>
            <a:ext cx="4572000" cy="523220"/>
          </a:xfrm>
          <a:prstGeom prst="rect">
            <a:avLst/>
          </a:prstGeom>
        </p:spPr>
        <p:txBody>
          <a:bodyPr>
            <a:spAutoFit/>
          </a:bodyPr>
          <a:lstStyle/>
          <a:p>
            <a:pPr eaLnBrk="1" hangingPunct="1"/>
            <a:r>
              <a:rPr lang="zh-CN" altLang="en-US" dirty="0">
                <a:solidFill>
                  <a:srgbClr val="C00000"/>
                </a:solidFill>
                <a:latin typeface="+mn-lt"/>
                <a:ea typeface="仿宋" panose="02010609060101010101" pitchFamily="49" charset="-122"/>
                <a:sym typeface="Symbol" panose="05050102010706020507" pitchFamily="18" charset="2"/>
              </a:rPr>
              <a:t>由传输特性：</a:t>
            </a:r>
            <a:r>
              <a:rPr lang="en-US" altLang="zh-CN" i="1" dirty="0">
                <a:solidFill>
                  <a:srgbClr val="C00000"/>
                </a:solidFill>
                <a:latin typeface="+mn-lt"/>
                <a:ea typeface="仿宋" panose="02010609060101010101" pitchFamily="49" charset="-122"/>
              </a:rPr>
              <a:t>i</a:t>
            </a:r>
            <a:r>
              <a:rPr lang="en-US" altLang="zh-CN" baseline="-25000" dirty="0">
                <a:solidFill>
                  <a:srgbClr val="C00000"/>
                </a:solidFill>
                <a:latin typeface="+mn-lt"/>
                <a:ea typeface="仿宋" panose="02010609060101010101" pitchFamily="49" charset="-122"/>
                <a:sym typeface="Symbol" panose="05050102010706020507" pitchFamily="18" charset="2"/>
              </a:rPr>
              <a:t>c</a:t>
            </a:r>
            <a:r>
              <a:rPr lang="en-US" altLang="zh-CN" dirty="0">
                <a:solidFill>
                  <a:srgbClr val="C00000"/>
                </a:solidFill>
                <a:latin typeface="+mn-lt"/>
                <a:ea typeface="仿宋" panose="02010609060101010101" pitchFamily="49" charset="-122"/>
              </a:rPr>
              <a:t>=</a:t>
            </a:r>
            <a:r>
              <a:rPr lang="en-US" altLang="zh-CN" i="1" dirty="0">
                <a:solidFill>
                  <a:srgbClr val="C00000"/>
                </a:solidFill>
                <a:latin typeface="+mn-lt"/>
                <a:ea typeface="仿宋" panose="02010609060101010101" pitchFamily="49" charset="-122"/>
                <a:sym typeface="Symbol" panose="05050102010706020507" pitchFamily="18" charset="2"/>
              </a:rPr>
              <a:t>g</a:t>
            </a:r>
            <a:r>
              <a:rPr lang="en-US" altLang="zh-CN" baseline="-25000" dirty="0">
                <a:solidFill>
                  <a:srgbClr val="C00000"/>
                </a:solidFill>
                <a:latin typeface="+mn-lt"/>
                <a:ea typeface="仿宋" panose="02010609060101010101" pitchFamily="49" charset="-122"/>
                <a:sym typeface="Symbol" panose="05050102010706020507" pitchFamily="18" charset="2"/>
              </a:rPr>
              <a:t>c</a:t>
            </a:r>
            <a:r>
              <a:rPr lang="en-US" altLang="zh-CN" dirty="0">
                <a:solidFill>
                  <a:srgbClr val="C00000"/>
                </a:solidFill>
                <a:latin typeface="+mn-lt"/>
                <a:ea typeface="仿宋" panose="02010609060101010101" pitchFamily="49" charset="-122"/>
                <a:sym typeface="Symbol" panose="05050102010706020507" pitchFamily="18" charset="2"/>
              </a:rPr>
              <a:t>(</a:t>
            </a:r>
            <a:r>
              <a:rPr lang="en-US" altLang="zh-CN" i="1" dirty="0">
                <a:solidFill>
                  <a:srgbClr val="C00000"/>
                </a:solidFill>
                <a:latin typeface="+mn-lt"/>
                <a:ea typeface="仿宋" panose="02010609060101010101" pitchFamily="49" charset="-122"/>
              </a:rPr>
              <a:t>v</a:t>
            </a:r>
            <a:r>
              <a:rPr lang="en-US" altLang="zh-CN" baseline="-25000" dirty="0">
                <a:solidFill>
                  <a:srgbClr val="C00000"/>
                </a:solidFill>
                <a:latin typeface="+mn-lt"/>
                <a:ea typeface="仿宋" panose="02010609060101010101" pitchFamily="49" charset="-122"/>
                <a:sym typeface="Symbol" panose="05050102010706020507" pitchFamily="18" charset="2"/>
              </a:rPr>
              <a:t>BE</a:t>
            </a:r>
            <a:r>
              <a:rPr lang="en-US" altLang="zh-CN" dirty="0">
                <a:solidFill>
                  <a:srgbClr val="C00000"/>
                </a:solidFill>
                <a:latin typeface="+mn-lt"/>
                <a:ea typeface="仿宋" panose="02010609060101010101" pitchFamily="49" charset="-122"/>
                <a:sym typeface="Symbol" panose="05050102010706020507" pitchFamily="18" charset="2"/>
              </a:rPr>
              <a:t>  </a:t>
            </a:r>
            <a:r>
              <a:rPr lang="en-US" altLang="zh-CN" i="1" dirty="0">
                <a:solidFill>
                  <a:srgbClr val="C00000"/>
                </a:solidFill>
                <a:latin typeface="+mn-lt"/>
                <a:ea typeface="仿宋" panose="02010609060101010101" pitchFamily="49" charset="-122"/>
                <a:sym typeface="Symbol" panose="05050102010706020507" pitchFamily="18" charset="2"/>
              </a:rPr>
              <a:t>V</a:t>
            </a:r>
            <a:r>
              <a:rPr lang="en-US" altLang="zh-CN" baseline="-25000" dirty="0">
                <a:solidFill>
                  <a:srgbClr val="C00000"/>
                </a:solidFill>
                <a:latin typeface="+mn-lt"/>
                <a:ea typeface="仿宋" panose="02010609060101010101" pitchFamily="49" charset="-122"/>
                <a:sym typeface="Symbol" panose="05050102010706020507" pitchFamily="18" charset="2"/>
              </a:rPr>
              <a:t>BZ</a:t>
            </a:r>
            <a:r>
              <a:rPr lang="en-US" altLang="zh-CN" dirty="0">
                <a:solidFill>
                  <a:srgbClr val="C00000"/>
                </a:solidFill>
                <a:latin typeface="+mn-lt"/>
                <a:ea typeface="仿宋" panose="02010609060101010101" pitchFamily="49" charset="-122"/>
                <a:sym typeface="Symbol" panose="05050102010706020507" pitchFamily="18" charset="2"/>
              </a:rPr>
              <a:t>)</a:t>
            </a:r>
            <a:endParaRPr kumimoji="0" lang="zh-CN" altLang="en-US" dirty="0">
              <a:solidFill>
                <a:srgbClr val="C00000"/>
              </a:solidFill>
              <a:latin typeface="+mn-lt"/>
              <a:ea typeface="仿宋" panose="02010609060101010101" pitchFamily="49"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5E561A70-5E4E-489B-9E65-6554755877CB}"/>
              </a:ext>
            </a:extLst>
          </p:cNvPr>
          <p:cNvSpPr>
            <a:spLocks noGrp="1" noChangeArrowheads="1"/>
          </p:cNvSpPr>
          <p:nvPr>
            <p:ph type="title" idx="4294967295"/>
          </p:nvPr>
        </p:nvSpPr>
        <p:spPr>
          <a:xfrm>
            <a:off x="228600" y="228600"/>
            <a:ext cx="8015288" cy="381000"/>
          </a:xfrm>
        </p:spPr>
        <p:txBody>
          <a:bodyPr/>
          <a:lstStyle/>
          <a:p>
            <a:pPr algn="l" eaLnBrk="1" hangingPunct="1"/>
            <a:r>
              <a:rPr lang="en-US" altLang="zh-CN" sz="2400" b="1" dirty="0">
                <a:solidFill>
                  <a:srgbClr val="0000FF"/>
                </a:solidFill>
                <a:latin typeface="+mn-lt"/>
                <a:ea typeface="仿宋" panose="02010609060101010101" pitchFamily="49" charset="-122"/>
              </a:rPr>
              <a:t>3.2.5    </a:t>
            </a:r>
            <a:r>
              <a:rPr lang="en-US" altLang="zh-CN" sz="2400" b="1" i="1" dirty="0">
                <a:solidFill>
                  <a:srgbClr val="0000FF"/>
                </a:solidFill>
                <a:latin typeface="+mn-lt"/>
                <a:ea typeface="仿宋" panose="02010609060101010101" pitchFamily="49" charset="-122"/>
              </a:rPr>
              <a:t>V</a:t>
            </a:r>
            <a:r>
              <a:rPr lang="en-US" altLang="zh-CN" sz="2400" b="1" baseline="-25000" dirty="0">
                <a:solidFill>
                  <a:srgbClr val="0000FF"/>
                </a:solidFill>
                <a:latin typeface="+mn-lt"/>
                <a:ea typeface="仿宋" panose="02010609060101010101" pitchFamily="49" charset="-122"/>
              </a:rPr>
              <a:t>BB</a:t>
            </a:r>
            <a:r>
              <a:rPr lang="zh-CN" altLang="en-US" sz="2400" b="1" dirty="0">
                <a:solidFill>
                  <a:srgbClr val="0000FF"/>
                </a:solidFill>
                <a:latin typeface="+mn-lt"/>
                <a:ea typeface="仿宋" panose="02010609060101010101" pitchFamily="49" charset="-122"/>
              </a:rPr>
              <a:t>变化对放大器工作状态的影响 </a:t>
            </a:r>
            <a:r>
              <a:rPr lang="en-US" altLang="zh-CN" sz="2400" b="1" dirty="0">
                <a:solidFill>
                  <a:srgbClr val="00B050"/>
                </a:solidFill>
                <a:latin typeface="+mn-lt"/>
                <a:ea typeface="仿宋" panose="02010609060101010101" pitchFamily="49" charset="-122"/>
              </a:rPr>
              <a:t>P92    </a:t>
            </a:r>
            <a:r>
              <a:rPr lang="en-US" altLang="zh-CN" sz="2400" b="1" dirty="0">
                <a:solidFill>
                  <a:srgbClr val="FF0000"/>
                </a:solidFill>
                <a:latin typeface="+mn-lt"/>
                <a:ea typeface="仿宋" panose="02010609060101010101" pitchFamily="49" charset="-122"/>
              </a:rPr>
              <a:t>P94</a:t>
            </a:r>
            <a:r>
              <a:rPr lang="en-US" altLang="zh-CN" sz="2400" b="1" dirty="0">
                <a:solidFill>
                  <a:srgbClr val="0000FF"/>
                </a:solidFill>
                <a:latin typeface="+mn-lt"/>
                <a:ea typeface="仿宋" panose="02010609060101010101" pitchFamily="49" charset="-122"/>
              </a:rPr>
              <a:t>  </a:t>
            </a:r>
            <a:r>
              <a:rPr lang="zh-CN" altLang="en-US" sz="2400" b="1" dirty="0">
                <a:solidFill>
                  <a:srgbClr val="0000FF"/>
                </a:solidFill>
                <a:latin typeface="+mn-lt"/>
                <a:ea typeface="仿宋" panose="02010609060101010101" pitchFamily="49" charset="-122"/>
              </a:rPr>
              <a:t>     </a:t>
            </a:r>
            <a:r>
              <a:rPr lang="en-US" altLang="zh-CN" sz="2400" b="1" dirty="0">
                <a:solidFill>
                  <a:srgbClr val="0000FF"/>
                </a:solidFill>
                <a:latin typeface="+mn-lt"/>
                <a:ea typeface="仿宋" panose="02010609060101010101" pitchFamily="49" charset="-122"/>
              </a:rPr>
              <a:t>P99</a:t>
            </a:r>
            <a:endParaRPr lang="zh-CN" altLang="en-US" sz="2400" b="1" dirty="0">
              <a:solidFill>
                <a:srgbClr val="0000FF"/>
              </a:solidFill>
              <a:latin typeface="+mn-lt"/>
              <a:ea typeface="仿宋" panose="02010609060101010101" pitchFamily="49" charset="-122"/>
            </a:endParaRPr>
          </a:p>
        </p:txBody>
      </p:sp>
      <p:sp>
        <p:nvSpPr>
          <p:cNvPr id="54275" name="Text Box 8">
            <a:extLst>
              <a:ext uri="{FF2B5EF4-FFF2-40B4-BE49-F238E27FC236}">
                <a16:creationId xmlns:a16="http://schemas.microsoft.com/office/drawing/2014/main" id="{2CF72D5F-79C2-4CB5-A894-8C0319D90D4B}"/>
              </a:ext>
            </a:extLst>
          </p:cNvPr>
          <p:cNvSpPr txBox="1">
            <a:spLocks noChangeArrowheads="1"/>
          </p:cNvSpPr>
          <p:nvPr/>
        </p:nvSpPr>
        <p:spPr bwMode="auto">
          <a:xfrm>
            <a:off x="142875" y="5949280"/>
            <a:ext cx="8737768" cy="707886"/>
          </a:xfrm>
          <a:prstGeom prst="rect">
            <a:avLst/>
          </a:prstGeom>
          <a:noFill/>
          <a:ln w="9525">
            <a:noFill/>
            <a:miter lim="800000"/>
            <a:headEnd/>
            <a:tailEnd/>
          </a:ln>
        </p:spPr>
        <p:txBody>
          <a:bodyPr wrap="square">
            <a:spAutoFit/>
          </a:bodyPr>
          <a:lstStyle/>
          <a:p>
            <a:pPr eaLnBrk="1" hangingPunct="1">
              <a:defRPr/>
            </a:pPr>
            <a:r>
              <a:rPr kumimoji="0" lang="zh-CN" altLang="en-US" sz="2000" dirty="0">
                <a:solidFill>
                  <a:srgbClr val="660066"/>
                </a:solidFill>
                <a:latin typeface="+mn-lt"/>
                <a:ea typeface="仿宋" panose="02010609060101010101" pitchFamily="49" charset="-122"/>
              </a:rPr>
              <a:t>变化曲线和</a:t>
            </a:r>
            <a:r>
              <a:rPr kumimoji="0" lang="en-US" altLang="zh-CN" sz="2000" i="1" dirty="0">
                <a:solidFill>
                  <a:srgbClr val="660066"/>
                </a:solidFill>
                <a:latin typeface="+mn-lt"/>
                <a:ea typeface="仿宋" panose="02010609060101010101" pitchFamily="49" charset="-122"/>
              </a:rPr>
              <a:t>V</a:t>
            </a:r>
            <a:r>
              <a:rPr kumimoji="0" lang="en-US" altLang="zh-CN" sz="2000" baseline="-25000" dirty="0">
                <a:solidFill>
                  <a:srgbClr val="660066"/>
                </a:solidFill>
                <a:latin typeface="+mn-lt"/>
                <a:ea typeface="仿宋" panose="02010609060101010101" pitchFamily="49" charset="-122"/>
              </a:rPr>
              <a:t>bm</a:t>
            </a:r>
            <a:r>
              <a:rPr kumimoji="0" lang="en-US" altLang="zh-CN" sz="2000" dirty="0">
                <a:solidFill>
                  <a:srgbClr val="660066"/>
                </a:solidFill>
                <a:latin typeface="+mn-lt"/>
                <a:ea typeface="仿宋" panose="02010609060101010101" pitchFamily="49" charset="-122"/>
              </a:rPr>
              <a:t> </a:t>
            </a:r>
            <a:r>
              <a:rPr kumimoji="0" lang="zh-CN" altLang="en-US" sz="2000" dirty="0">
                <a:solidFill>
                  <a:srgbClr val="660066"/>
                </a:solidFill>
                <a:latin typeface="+mn-lt"/>
                <a:ea typeface="仿宋" panose="02010609060101010101" pitchFamily="49" charset="-122"/>
              </a:rPr>
              <a:t>变化时的变化曲线类似。</a:t>
            </a:r>
          </a:p>
          <a:p>
            <a:pPr eaLnBrk="1" hangingPunct="1">
              <a:defRPr/>
            </a:pPr>
            <a:r>
              <a:rPr kumimoji="0" lang="zh-CN" altLang="en-US" sz="2000" dirty="0">
                <a:solidFill>
                  <a:srgbClr val="660066"/>
                </a:solidFill>
                <a:latin typeface="+mn-lt"/>
                <a:ea typeface="仿宋" panose="02010609060101010101" pitchFamily="49" charset="-122"/>
              </a:rPr>
              <a:t>欠压时，</a:t>
            </a:r>
            <a:r>
              <a:rPr kumimoji="0" lang="en-US" altLang="zh-CN" sz="2000" i="1" dirty="0">
                <a:solidFill>
                  <a:srgbClr val="660066"/>
                </a:solidFill>
                <a:latin typeface="+mn-lt"/>
                <a:ea typeface="仿宋" panose="02010609060101010101" pitchFamily="49" charset="-122"/>
              </a:rPr>
              <a:t>V</a:t>
            </a:r>
            <a:r>
              <a:rPr kumimoji="0" lang="en-US" altLang="zh-CN" sz="2000" baseline="-25000" dirty="0">
                <a:solidFill>
                  <a:srgbClr val="660066"/>
                </a:solidFill>
                <a:latin typeface="+mn-lt"/>
                <a:ea typeface="仿宋" panose="02010609060101010101" pitchFamily="49" charset="-122"/>
              </a:rPr>
              <a:t>cm   </a:t>
            </a:r>
            <a:r>
              <a:rPr kumimoji="0" lang="en-US" altLang="zh-CN" sz="2000" dirty="0">
                <a:solidFill>
                  <a:srgbClr val="660066"/>
                </a:solidFill>
                <a:latin typeface="+mn-lt"/>
                <a:ea typeface="仿宋" panose="02010609060101010101" pitchFamily="49" charset="-122"/>
              </a:rPr>
              <a:t>(</a:t>
            </a:r>
            <a:r>
              <a:rPr kumimoji="0" lang="en-US" altLang="zh-CN" sz="2000" i="1" dirty="0">
                <a:solidFill>
                  <a:srgbClr val="660066"/>
                </a:solidFill>
                <a:latin typeface="+mn-lt"/>
                <a:ea typeface="仿宋" panose="02010609060101010101" pitchFamily="49" charset="-122"/>
              </a:rPr>
              <a:t>U</a:t>
            </a:r>
            <a:r>
              <a:rPr kumimoji="0" lang="en-US" altLang="zh-CN" sz="2000" baseline="-25000" dirty="0">
                <a:solidFill>
                  <a:srgbClr val="660066"/>
                </a:solidFill>
                <a:latin typeface="+mn-lt"/>
                <a:ea typeface="仿宋" panose="02010609060101010101" pitchFamily="49" charset="-122"/>
              </a:rPr>
              <a:t>C</a:t>
            </a:r>
            <a:r>
              <a:rPr kumimoji="0" lang="en-US" altLang="zh-CN" sz="2000" dirty="0">
                <a:solidFill>
                  <a:srgbClr val="660066"/>
                </a:solidFill>
                <a:latin typeface="+mn-lt"/>
                <a:ea typeface="仿宋" panose="02010609060101010101" pitchFamily="49" charset="-122"/>
              </a:rPr>
              <a:t>)   </a:t>
            </a:r>
            <a:r>
              <a:rPr kumimoji="0" lang="zh-CN" altLang="en-US" sz="2000" dirty="0">
                <a:solidFill>
                  <a:srgbClr val="660066"/>
                </a:solidFill>
                <a:latin typeface="+mn-lt"/>
                <a:ea typeface="仿宋" panose="02010609060101010101" pitchFamily="49" charset="-122"/>
              </a:rPr>
              <a:t>和 </a:t>
            </a:r>
            <a:r>
              <a:rPr kumimoji="0" lang="en-US" altLang="zh-CN" sz="2000" i="1" dirty="0">
                <a:solidFill>
                  <a:srgbClr val="660066"/>
                </a:solidFill>
                <a:latin typeface="+mn-lt"/>
                <a:ea typeface="仿宋" panose="02010609060101010101" pitchFamily="49" charset="-122"/>
              </a:rPr>
              <a:t>V</a:t>
            </a:r>
            <a:r>
              <a:rPr kumimoji="0" lang="en-US" altLang="zh-CN" sz="2000" baseline="-25000" dirty="0">
                <a:solidFill>
                  <a:srgbClr val="660066"/>
                </a:solidFill>
                <a:latin typeface="+mn-lt"/>
                <a:ea typeface="仿宋" panose="02010609060101010101" pitchFamily="49" charset="-122"/>
              </a:rPr>
              <a:t>BB </a:t>
            </a:r>
            <a:r>
              <a:rPr kumimoji="0" lang="en-US" altLang="zh-CN" sz="2000" dirty="0">
                <a:solidFill>
                  <a:srgbClr val="660066"/>
                </a:solidFill>
                <a:latin typeface="+mn-lt"/>
                <a:ea typeface="仿宋" panose="02010609060101010101" pitchFamily="49" charset="-122"/>
              </a:rPr>
              <a:t> </a:t>
            </a:r>
            <a:r>
              <a:rPr kumimoji="0" lang="zh-CN" altLang="en-US" sz="2000" dirty="0">
                <a:solidFill>
                  <a:srgbClr val="660066"/>
                </a:solidFill>
                <a:latin typeface="+mn-lt"/>
                <a:ea typeface="仿宋" panose="02010609060101010101" pitchFamily="49" charset="-122"/>
              </a:rPr>
              <a:t>成正比，实现高电平基极调幅，改变 </a:t>
            </a:r>
            <a:r>
              <a:rPr kumimoji="0" lang="en-US" altLang="zh-CN" sz="2000" i="1" dirty="0">
                <a:solidFill>
                  <a:srgbClr val="660066"/>
                </a:solidFill>
                <a:latin typeface="+mn-lt"/>
                <a:ea typeface="仿宋" panose="02010609060101010101" pitchFamily="49" charset="-122"/>
              </a:rPr>
              <a:t>V</a:t>
            </a:r>
            <a:r>
              <a:rPr kumimoji="0" lang="en-US" altLang="zh-CN" sz="2000" baseline="-25000" dirty="0">
                <a:solidFill>
                  <a:srgbClr val="660066"/>
                </a:solidFill>
                <a:latin typeface="+mn-lt"/>
                <a:ea typeface="仿宋" panose="02010609060101010101" pitchFamily="49" charset="-122"/>
              </a:rPr>
              <a:t>BB</a:t>
            </a:r>
            <a:r>
              <a:rPr kumimoji="0" lang="zh-CN" altLang="en-US" sz="2000" dirty="0">
                <a:solidFill>
                  <a:srgbClr val="660066"/>
                </a:solidFill>
                <a:latin typeface="+mn-lt"/>
                <a:ea typeface="仿宋" panose="02010609060101010101" pitchFamily="49" charset="-122"/>
              </a:rPr>
              <a:t>即可。</a:t>
            </a:r>
            <a:endParaRPr kumimoji="0" lang="zh-CN" altLang="en-US" sz="2000" b="0" dirty="0">
              <a:solidFill>
                <a:srgbClr val="660066"/>
              </a:solidFill>
              <a:latin typeface="+mn-lt"/>
              <a:ea typeface="仿宋" panose="02010609060101010101" pitchFamily="49" charset="-122"/>
            </a:endParaRPr>
          </a:p>
        </p:txBody>
      </p:sp>
      <p:sp>
        <p:nvSpPr>
          <p:cNvPr id="34820" name="Rectangle 3">
            <a:extLst>
              <a:ext uri="{FF2B5EF4-FFF2-40B4-BE49-F238E27FC236}">
                <a16:creationId xmlns:a16="http://schemas.microsoft.com/office/drawing/2014/main" id="{E105ED16-8B2E-4930-95A1-0E54A8FE7A3E}"/>
              </a:ext>
            </a:extLst>
          </p:cNvPr>
          <p:cNvSpPr>
            <a:spLocks noChangeArrowheads="1"/>
          </p:cNvSpPr>
          <p:nvPr/>
        </p:nvSpPr>
        <p:spPr bwMode="auto">
          <a:xfrm>
            <a:off x="4048125" y="981075"/>
            <a:ext cx="4964113" cy="2182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indent="0" eaLnBrk="1" hangingPunct="1">
              <a:buFontTx/>
              <a:buNone/>
            </a:pPr>
            <a:r>
              <a:rPr lang="zh-CN" altLang="en-US" sz="2000" dirty="0">
                <a:solidFill>
                  <a:srgbClr val="660066"/>
                </a:solidFill>
                <a:latin typeface="+mn-lt"/>
                <a:ea typeface="仿宋" panose="02010609060101010101" pitchFamily="49" charset="-122"/>
              </a:rPr>
              <a:t>当增大</a:t>
            </a:r>
            <a:r>
              <a:rPr lang="en-US" altLang="zh-CN" sz="2000" dirty="0">
                <a:solidFill>
                  <a:srgbClr val="660066"/>
                </a:solidFill>
                <a:latin typeface="+mn-lt"/>
                <a:ea typeface="仿宋" panose="02010609060101010101" pitchFamily="49" charset="-122"/>
              </a:rPr>
              <a:t>|</a:t>
            </a:r>
            <a:r>
              <a:rPr lang="en-US" altLang="zh-CN" sz="2000" i="1" dirty="0">
                <a:solidFill>
                  <a:srgbClr val="660066"/>
                </a:solidFill>
                <a:latin typeface="+mn-lt"/>
                <a:ea typeface="仿宋" panose="02010609060101010101" pitchFamily="49" charset="-122"/>
              </a:rPr>
              <a:t>V</a:t>
            </a:r>
            <a:r>
              <a:rPr lang="en-US" altLang="zh-CN" sz="2000" baseline="-25000" dirty="0">
                <a:solidFill>
                  <a:srgbClr val="660066"/>
                </a:solidFill>
                <a:latin typeface="+mn-lt"/>
                <a:ea typeface="仿宋" panose="02010609060101010101" pitchFamily="49" charset="-122"/>
              </a:rPr>
              <a:t>BB</a:t>
            </a:r>
            <a:r>
              <a:rPr lang="en-US" altLang="zh-CN" sz="2000" dirty="0">
                <a:solidFill>
                  <a:srgbClr val="660066"/>
                </a:solidFill>
                <a:latin typeface="+mn-lt"/>
                <a:ea typeface="仿宋" panose="02010609060101010101" pitchFamily="49" charset="-122"/>
              </a:rPr>
              <a:t>|(</a:t>
            </a:r>
            <a:r>
              <a:rPr lang="zh-CN" altLang="en-US" sz="2000" dirty="0">
                <a:solidFill>
                  <a:srgbClr val="FF0000"/>
                </a:solidFill>
                <a:latin typeface="+mn-lt"/>
                <a:ea typeface="仿宋" panose="02010609060101010101" pitchFamily="49" charset="-122"/>
              </a:rPr>
              <a:t>即更大的反向偏置电压</a:t>
            </a:r>
            <a:r>
              <a:rPr lang="zh-CN" altLang="en-US" sz="2000" dirty="0">
                <a:solidFill>
                  <a:srgbClr val="660066"/>
                </a:solidFill>
                <a:latin typeface="+mn-lt"/>
                <a:ea typeface="仿宋" panose="02010609060101010101" pitchFamily="49" charset="-122"/>
              </a:rPr>
              <a:t>），放大器的工作状态：</a:t>
            </a:r>
            <a:endParaRPr lang="en-US" altLang="zh-CN" sz="2000" dirty="0">
              <a:solidFill>
                <a:srgbClr val="660066"/>
              </a:solidFill>
              <a:latin typeface="+mn-lt"/>
              <a:ea typeface="仿宋" panose="02010609060101010101" pitchFamily="49" charset="-122"/>
            </a:endParaRPr>
          </a:p>
          <a:p>
            <a:pPr eaLnBrk="1" hangingPunct="1">
              <a:buFontTx/>
              <a:buNone/>
            </a:pPr>
            <a:r>
              <a:rPr lang="zh-CN" altLang="en-US" sz="2000" dirty="0">
                <a:solidFill>
                  <a:srgbClr val="660066"/>
                </a:solidFill>
                <a:latin typeface="+mn-lt"/>
                <a:ea typeface="仿宋" panose="02010609060101010101" pitchFamily="49" charset="-122"/>
              </a:rPr>
              <a:t>由欠压</a:t>
            </a:r>
            <a:r>
              <a:rPr lang="en-US" altLang="zh-CN" sz="2000" dirty="0">
                <a:solidFill>
                  <a:srgbClr val="660066"/>
                </a:solidFill>
                <a:latin typeface="+mn-lt"/>
                <a:ea typeface="仿宋" panose="02010609060101010101" pitchFamily="49" charset="-122"/>
                <a:sym typeface="Symbol" panose="05050102010706020507" pitchFamily="18" charset="2"/>
              </a:rPr>
              <a:t> </a:t>
            </a:r>
            <a:r>
              <a:rPr lang="zh-CN" altLang="en-US" sz="2000" dirty="0">
                <a:solidFill>
                  <a:srgbClr val="660066"/>
                </a:solidFill>
                <a:latin typeface="+mn-lt"/>
                <a:ea typeface="仿宋" panose="02010609060101010101" pitchFamily="49" charset="-122"/>
                <a:sym typeface="Symbol" panose="05050102010706020507" pitchFamily="18" charset="2"/>
              </a:rPr>
              <a:t>临界 </a:t>
            </a:r>
            <a:r>
              <a:rPr lang="en-US" altLang="zh-CN" sz="2000" dirty="0">
                <a:solidFill>
                  <a:srgbClr val="660066"/>
                </a:solidFill>
                <a:latin typeface="+mn-lt"/>
                <a:ea typeface="仿宋" panose="02010609060101010101" pitchFamily="49" charset="-122"/>
                <a:sym typeface="Symbol" panose="05050102010706020507" pitchFamily="18" charset="2"/>
              </a:rPr>
              <a:t> </a:t>
            </a:r>
            <a:r>
              <a:rPr lang="zh-CN" altLang="en-US" sz="2000" dirty="0">
                <a:solidFill>
                  <a:srgbClr val="660066"/>
                </a:solidFill>
                <a:latin typeface="+mn-lt"/>
                <a:ea typeface="仿宋" panose="02010609060101010101" pitchFamily="49" charset="-122"/>
                <a:sym typeface="Symbol" panose="05050102010706020507" pitchFamily="18" charset="2"/>
              </a:rPr>
              <a:t>过压过渡；</a:t>
            </a:r>
            <a:endParaRPr lang="en-US" altLang="zh-CN" sz="2000" dirty="0">
              <a:solidFill>
                <a:srgbClr val="660066"/>
              </a:solidFill>
              <a:latin typeface="+mn-lt"/>
              <a:ea typeface="仿宋" panose="02010609060101010101" pitchFamily="49" charset="-122"/>
              <a:sym typeface="Symbol" panose="05050102010706020507" pitchFamily="18" charset="2"/>
            </a:endParaRPr>
          </a:p>
          <a:p>
            <a:pPr eaLnBrk="1" hangingPunct="1">
              <a:buFontTx/>
              <a:buNone/>
            </a:pPr>
            <a:r>
              <a:rPr lang="zh-CN" altLang="en-US" sz="2000" dirty="0">
                <a:solidFill>
                  <a:srgbClr val="660066"/>
                </a:solidFill>
                <a:latin typeface="+mn-lt"/>
                <a:ea typeface="仿宋" panose="02010609060101010101" pitchFamily="49" charset="-122"/>
                <a:sym typeface="Symbol" panose="05050102010706020507" pitchFamily="18" charset="2"/>
              </a:rPr>
              <a:t>负载线由直线  </a:t>
            </a:r>
            <a:r>
              <a:rPr lang="en-US" altLang="zh-CN" sz="2000" dirty="0">
                <a:solidFill>
                  <a:srgbClr val="660066"/>
                </a:solidFill>
                <a:latin typeface="+mn-lt"/>
                <a:ea typeface="仿宋" panose="02010609060101010101" pitchFamily="49" charset="-122"/>
                <a:sym typeface="Symbol" panose="05050102010706020507" pitchFamily="18" charset="2"/>
              </a:rPr>
              <a:t>  </a:t>
            </a:r>
            <a:r>
              <a:rPr lang="zh-CN" altLang="en-US" sz="2000" dirty="0">
                <a:solidFill>
                  <a:srgbClr val="660066"/>
                </a:solidFill>
                <a:latin typeface="+mn-lt"/>
                <a:ea typeface="仿宋" panose="02010609060101010101" pitchFamily="49" charset="-122"/>
                <a:sym typeface="Symbol" panose="05050102010706020507" pitchFamily="18" charset="2"/>
              </a:rPr>
              <a:t>直线  </a:t>
            </a:r>
            <a:r>
              <a:rPr lang="en-US" altLang="zh-CN" sz="2000" dirty="0">
                <a:solidFill>
                  <a:srgbClr val="660066"/>
                </a:solidFill>
                <a:latin typeface="+mn-lt"/>
                <a:ea typeface="仿宋" panose="02010609060101010101" pitchFamily="49" charset="-122"/>
                <a:sym typeface="Symbol" panose="05050102010706020507" pitchFamily="18" charset="2"/>
              </a:rPr>
              <a:t>  </a:t>
            </a:r>
            <a:r>
              <a:rPr lang="zh-CN" altLang="en-US" sz="2000" dirty="0">
                <a:solidFill>
                  <a:srgbClr val="660066"/>
                </a:solidFill>
                <a:latin typeface="+mn-lt"/>
                <a:ea typeface="仿宋" panose="02010609060101010101" pitchFamily="49" charset="-122"/>
                <a:sym typeface="Symbol" panose="05050102010706020507" pitchFamily="18" charset="2"/>
              </a:rPr>
              <a:t>折线过渡</a:t>
            </a:r>
            <a:endParaRPr lang="en-US" altLang="zh-CN" sz="2000" dirty="0">
              <a:solidFill>
                <a:srgbClr val="660066"/>
              </a:solidFill>
              <a:latin typeface="+mn-lt"/>
              <a:ea typeface="仿宋" panose="02010609060101010101" pitchFamily="49" charset="-122"/>
              <a:sym typeface="Symbol" panose="05050102010706020507" pitchFamily="18" charset="2"/>
            </a:endParaRPr>
          </a:p>
          <a:p>
            <a:pPr marL="0" indent="0" eaLnBrk="1" hangingPunct="1">
              <a:buFontTx/>
              <a:buNone/>
            </a:pPr>
            <a:r>
              <a:rPr lang="zh-CN" altLang="en-US" sz="2000" dirty="0">
                <a:solidFill>
                  <a:srgbClr val="660066"/>
                </a:solidFill>
                <a:latin typeface="+mn-lt"/>
                <a:ea typeface="仿宋" panose="02010609060101010101" pitchFamily="49" charset="-122"/>
                <a:sym typeface="Symbol" panose="05050102010706020507" pitchFamily="18" charset="2"/>
              </a:rPr>
              <a:t>集电极电流波形</a:t>
            </a:r>
            <a:r>
              <a:rPr lang="en-US" altLang="zh-CN" sz="2000" i="1" dirty="0">
                <a:solidFill>
                  <a:srgbClr val="660066"/>
                </a:solidFill>
                <a:latin typeface="+mn-lt"/>
                <a:ea typeface="仿宋" panose="02010609060101010101" pitchFamily="49" charset="-122"/>
                <a:sym typeface="Symbol" panose="05050102010706020507" pitchFamily="18" charset="2"/>
              </a:rPr>
              <a:t>i</a:t>
            </a:r>
            <a:r>
              <a:rPr lang="en-US" altLang="zh-CN" sz="2000" baseline="-25000" dirty="0">
                <a:solidFill>
                  <a:srgbClr val="660066"/>
                </a:solidFill>
                <a:latin typeface="+mn-lt"/>
                <a:ea typeface="仿宋" panose="02010609060101010101" pitchFamily="49" charset="-122"/>
                <a:sym typeface="Symbol" panose="05050102010706020507" pitchFamily="18" charset="2"/>
              </a:rPr>
              <a:t>c</a:t>
            </a:r>
            <a:r>
              <a:rPr lang="zh-CN" altLang="en-US" sz="2000" dirty="0">
                <a:solidFill>
                  <a:srgbClr val="660066"/>
                </a:solidFill>
                <a:latin typeface="+mn-lt"/>
                <a:ea typeface="仿宋" panose="02010609060101010101" pitchFamily="49" charset="-122"/>
                <a:sym typeface="Symbol" panose="05050102010706020507" pitchFamily="18" charset="2"/>
              </a:rPr>
              <a:t>由尖顶  </a:t>
            </a:r>
            <a:r>
              <a:rPr lang="en-US" altLang="zh-CN" sz="2000" dirty="0">
                <a:solidFill>
                  <a:srgbClr val="660066"/>
                </a:solidFill>
                <a:latin typeface="+mn-lt"/>
                <a:ea typeface="仿宋" panose="02010609060101010101" pitchFamily="49" charset="-122"/>
                <a:sym typeface="Symbol" panose="05050102010706020507" pitchFamily="18" charset="2"/>
              </a:rPr>
              <a:t>  </a:t>
            </a:r>
            <a:r>
              <a:rPr lang="zh-CN" altLang="en-US" sz="2000" dirty="0">
                <a:solidFill>
                  <a:srgbClr val="660066"/>
                </a:solidFill>
                <a:latin typeface="+mn-lt"/>
                <a:ea typeface="仿宋" panose="02010609060101010101" pitchFamily="49" charset="-122"/>
                <a:sym typeface="Symbol" panose="05050102010706020507" pitchFamily="18" charset="2"/>
              </a:rPr>
              <a:t>尖顶  </a:t>
            </a:r>
            <a:r>
              <a:rPr lang="en-US" altLang="zh-CN" sz="2000" dirty="0">
                <a:solidFill>
                  <a:srgbClr val="660066"/>
                </a:solidFill>
                <a:latin typeface="+mn-lt"/>
                <a:ea typeface="仿宋" panose="02010609060101010101" pitchFamily="49" charset="-122"/>
                <a:sym typeface="Symbol" panose="05050102010706020507" pitchFamily="18" charset="2"/>
              </a:rPr>
              <a:t>  </a:t>
            </a:r>
            <a:r>
              <a:rPr lang="zh-CN" altLang="en-US" sz="2000" dirty="0">
                <a:solidFill>
                  <a:srgbClr val="660066"/>
                </a:solidFill>
                <a:latin typeface="+mn-lt"/>
                <a:ea typeface="仿宋" panose="02010609060101010101" pitchFamily="49" charset="-122"/>
                <a:sym typeface="Symbol" panose="05050102010706020507" pitchFamily="18" charset="2"/>
              </a:rPr>
              <a:t>凹陷脉冲过渡</a:t>
            </a:r>
            <a:endParaRPr lang="zh-CN" altLang="en-US" sz="2000" dirty="0">
              <a:solidFill>
                <a:srgbClr val="660066"/>
              </a:solidFill>
              <a:latin typeface="+mn-lt"/>
              <a:ea typeface="仿宋" panose="02010609060101010101" pitchFamily="49" charset="-122"/>
            </a:endParaRPr>
          </a:p>
        </p:txBody>
      </p:sp>
      <p:pic>
        <p:nvPicPr>
          <p:cNvPr id="34821" name="图片 7" descr="Image1.jpg">
            <a:extLst>
              <a:ext uri="{FF2B5EF4-FFF2-40B4-BE49-F238E27FC236}">
                <a16:creationId xmlns:a16="http://schemas.microsoft.com/office/drawing/2014/main" id="{5E763BA0-B151-4ACA-BBEB-73AC60A9DEF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2875" y="3235672"/>
            <a:ext cx="6715125"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图片 5" descr="Image1.jpg">
            <a:extLst>
              <a:ext uri="{FF2B5EF4-FFF2-40B4-BE49-F238E27FC236}">
                <a16:creationId xmlns:a16="http://schemas.microsoft.com/office/drawing/2014/main" id="{9FB9AEDA-9AF9-4A8D-B7D5-D7C89058E28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2288" y="642938"/>
            <a:ext cx="3406775" cy="250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3" name="Rectangle 2">
            <a:extLst>
              <a:ext uri="{FF2B5EF4-FFF2-40B4-BE49-F238E27FC236}">
                <a16:creationId xmlns:a16="http://schemas.microsoft.com/office/drawing/2014/main" id="{1D31F376-0B86-4750-A3E2-EA1A6E12FA79}"/>
              </a:ext>
            </a:extLst>
          </p:cNvPr>
          <p:cNvSpPr>
            <a:spLocks noChangeArrowheads="1"/>
          </p:cNvSpPr>
          <p:nvPr/>
        </p:nvSpPr>
        <p:spPr bwMode="auto">
          <a:xfrm>
            <a:off x="2928938" y="5143500"/>
            <a:ext cx="2219126"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lvl="1" eaLnBrk="1" hangingPunct="1">
              <a:spcBef>
                <a:spcPct val="0"/>
              </a:spcBef>
              <a:buFontTx/>
              <a:buNone/>
            </a:pPr>
            <a:r>
              <a:rPr lang="zh-CN" altLang="en-US" sz="2400" dirty="0">
                <a:solidFill>
                  <a:srgbClr val="FF0000"/>
                </a:solidFill>
                <a:latin typeface="+mn-lt"/>
                <a:ea typeface="仿宋" panose="02010609060101010101" pitchFamily="49" charset="-122"/>
              </a:rPr>
              <a:t>旧教材</a:t>
            </a:r>
            <a:r>
              <a:rPr lang="en-US" altLang="zh-CN" sz="2400" dirty="0">
                <a:solidFill>
                  <a:srgbClr val="FF0000"/>
                </a:solidFill>
                <a:latin typeface="+mn-lt"/>
                <a:ea typeface="仿宋" panose="02010609060101010101" pitchFamily="49" charset="-122"/>
              </a:rPr>
              <a:t>P101</a:t>
            </a:r>
            <a:endParaRPr lang="zh-CN" altLang="en-US" sz="2400" dirty="0">
              <a:solidFill>
                <a:srgbClr val="FF0000"/>
              </a:solidFill>
              <a:latin typeface="+mn-lt"/>
              <a:ea typeface="仿宋" panose="02010609060101010101" pitchFamily="49"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558B63FA-3D6F-408E-BE78-06819DA17F21}"/>
              </a:ext>
            </a:extLst>
          </p:cNvPr>
          <p:cNvSpPr>
            <a:spLocks noGrp="1" noChangeArrowheads="1"/>
          </p:cNvSpPr>
          <p:nvPr>
            <p:ph type="title" idx="4294967295"/>
          </p:nvPr>
        </p:nvSpPr>
        <p:spPr>
          <a:xfrm>
            <a:off x="35719" y="277139"/>
            <a:ext cx="8928894" cy="381000"/>
          </a:xfrm>
        </p:spPr>
        <p:txBody>
          <a:bodyPr/>
          <a:lstStyle/>
          <a:p>
            <a:pPr algn="l" eaLnBrk="1" hangingPunct="1"/>
            <a:r>
              <a:rPr lang="en-US" altLang="zh-CN" sz="2800" b="1" dirty="0">
                <a:solidFill>
                  <a:srgbClr val="0000FF"/>
                </a:solidFill>
                <a:latin typeface="+mn-lt"/>
                <a:ea typeface="仿宋" panose="02010609060101010101" pitchFamily="49" charset="-122"/>
              </a:rPr>
              <a:t>3.3</a:t>
            </a:r>
            <a:r>
              <a:rPr lang="zh-CN" altLang="en-US" sz="2800" b="1" dirty="0">
                <a:solidFill>
                  <a:srgbClr val="0000FF"/>
                </a:solidFill>
                <a:latin typeface="+mn-lt"/>
                <a:ea typeface="仿宋" panose="02010609060101010101" pitchFamily="49" charset="-122"/>
              </a:rPr>
              <a:t>  高频功率放大器馈电电路 </a:t>
            </a:r>
            <a:r>
              <a:rPr lang="en-US" altLang="zh-CN" sz="2400" b="1" dirty="0">
                <a:solidFill>
                  <a:srgbClr val="336600"/>
                </a:solidFill>
                <a:latin typeface="+mn-lt"/>
                <a:ea typeface="仿宋" panose="02010609060101010101" pitchFamily="49" charset="-122"/>
              </a:rPr>
              <a:t>DC power  supply</a:t>
            </a:r>
            <a:r>
              <a:rPr lang="en-US" altLang="zh-CN" sz="2800" b="1" dirty="0">
                <a:solidFill>
                  <a:srgbClr val="0000FF"/>
                </a:solidFill>
                <a:latin typeface="+mn-lt"/>
                <a:ea typeface="仿宋" panose="02010609060101010101" pitchFamily="49" charset="-122"/>
              </a:rPr>
              <a:t> </a:t>
            </a:r>
            <a:r>
              <a:rPr lang="en-US" altLang="zh-CN" sz="2000" b="1" dirty="0">
                <a:solidFill>
                  <a:srgbClr val="00B050"/>
                </a:solidFill>
                <a:latin typeface="+mn-lt"/>
                <a:ea typeface="仿宋" panose="02010609060101010101" pitchFamily="49" charset="-122"/>
              </a:rPr>
              <a:t>P95</a:t>
            </a:r>
            <a:r>
              <a:rPr lang="en-US" altLang="zh-CN" sz="2000" b="1" dirty="0">
                <a:solidFill>
                  <a:srgbClr val="FF0000"/>
                </a:solidFill>
                <a:latin typeface="+mn-lt"/>
                <a:ea typeface="仿宋" panose="02010609060101010101" pitchFamily="49" charset="-122"/>
              </a:rPr>
              <a:t> P97</a:t>
            </a:r>
            <a:r>
              <a:rPr lang="en-US" altLang="zh-CN" sz="2000" b="1" dirty="0">
                <a:solidFill>
                  <a:srgbClr val="0000FF"/>
                </a:solidFill>
                <a:latin typeface="+mn-lt"/>
                <a:ea typeface="仿宋" panose="02010609060101010101" pitchFamily="49" charset="-122"/>
              </a:rPr>
              <a:t>   P102</a:t>
            </a:r>
            <a:endParaRPr lang="zh-CN" altLang="en-US" sz="2000" b="1" dirty="0">
              <a:solidFill>
                <a:srgbClr val="0000FF"/>
              </a:solidFill>
              <a:latin typeface="+mn-lt"/>
              <a:ea typeface="仿宋" panose="02010609060101010101" pitchFamily="49" charset="-122"/>
            </a:endParaRPr>
          </a:p>
        </p:txBody>
      </p:sp>
      <p:sp>
        <p:nvSpPr>
          <p:cNvPr id="35843" name="Rectangle 3">
            <a:extLst>
              <a:ext uri="{FF2B5EF4-FFF2-40B4-BE49-F238E27FC236}">
                <a16:creationId xmlns:a16="http://schemas.microsoft.com/office/drawing/2014/main" id="{F5026840-7DA8-42CB-8383-C36B4679B841}"/>
              </a:ext>
            </a:extLst>
          </p:cNvPr>
          <p:cNvSpPr>
            <a:spLocks noChangeArrowheads="1"/>
          </p:cNvSpPr>
          <p:nvPr/>
        </p:nvSpPr>
        <p:spPr bwMode="auto">
          <a:xfrm>
            <a:off x="250825" y="809626"/>
            <a:ext cx="8713788" cy="602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en-US" altLang="zh-CN" sz="24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直流电源加到各电极上去的电路，称为</a:t>
            </a:r>
            <a:r>
              <a:rPr lang="zh-CN" altLang="en-US" sz="2400" dirty="0">
                <a:solidFill>
                  <a:srgbClr val="0000FF"/>
                </a:solidFill>
                <a:latin typeface="+mn-lt"/>
                <a:ea typeface="仿宋" panose="02010609060101010101" pitchFamily="49" charset="-122"/>
              </a:rPr>
              <a:t>馈电电路</a:t>
            </a:r>
            <a:r>
              <a:rPr lang="zh-CN" altLang="en-US" sz="2400" dirty="0">
                <a:solidFill>
                  <a:srgbClr val="660066"/>
                </a:solidFill>
                <a:latin typeface="+mn-lt"/>
                <a:ea typeface="仿宋" panose="02010609060101010101" pitchFamily="49" charset="-122"/>
              </a:rPr>
              <a:t>。</a:t>
            </a:r>
          </a:p>
        </p:txBody>
      </p:sp>
      <p:sp>
        <p:nvSpPr>
          <p:cNvPr id="35844" name="Text Box 4">
            <a:extLst>
              <a:ext uri="{FF2B5EF4-FFF2-40B4-BE49-F238E27FC236}">
                <a16:creationId xmlns:a16="http://schemas.microsoft.com/office/drawing/2014/main" id="{9963343A-070A-4483-885E-D937BDBF4DC1}"/>
              </a:ext>
            </a:extLst>
          </p:cNvPr>
          <p:cNvSpPr txBox="1">
            <a:spLocks noChangeArrowheads="1"/>
          </p:cNvSpPr>
          <p:nvPr/>
        </p:nvSpPr>
        <p:spPr bwMode="auto">
          <a:xfrm>
            <a:off x="248485" y="1454388"/>
            <a:ext cx="7273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400" dirty="0">
                <a:solidFill>
                  <a:srgbClr val="0000FF"/>
                </a:solidFill>
                <a:latin typeface="+mn-lt"/>
                <a:ea typeface="仿宋" panose="02010609060101010101" pitchFamily="49" charset="-122"/>
              </a:rPr>
              <a:t>3.3.0 </a:t>
            </a:r>
            <a:r>
              <a:rPr kumimoji="0" lang="zh-CN" altLang="en-US" sz="2400" dirty="0">
                <a:solidFill>
                  <a:srgbClr val="0000FF"/>
                </a:solidFill>
                <a:latin typeface="+mn-lt"/>
                <a:ea typeface="仿宋" panose="02010609060101010101" pitchFamily="49" charset="-122"/>
              </a:rPr>
              <a:t>馈电电路组成原则</a:t>
            </a:r>
          </a:p>
        </p:txBody>
      </p:sp>
      <p:sp>
        <p:nvSpPr>
          <p:cNvPr id="35845" name="Text Box 5">
            <a:extLst>
              <a:ext uri="{FF2B5EF4-FFF2-40B4-BE49-F238E27FC236}">
                <a16:creationId xmlns:a16="http://schemas.microsoft.com/office/drawing/2014/main" id="{DB41B8D1-2ABF-4B84-BCF6-0BC6B759E871}"/>
              </a:ext>
            </a:extLst>
          </p:cNvPr>
          <p:cNvSpPr txBox="1">
            <a:spLocks noChangeArrowheads="1"/>
          </p:cNvSpPr>
          <p:nvPr/>
        </p:nvSpPr>
        <p:spPr bwMode="auto">
          <a:xfrm>
            <a:off x="142875" y="2214563"/>
            <a:ext cx="8893175" cy="4216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556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400" dirty="0">
                <a:solidFill>
                  <a:srgbClr val="660066"/>
                </a:solidFill>
                <a:latin typeface="+mn-lt"/>
                <a:ea typeface="仿宋" panose="02010609060101010101" pitchFamily="49" charset="-122"/>
              </a:rPr>
              <a:t>（</a:t>
            </a:r>
            <a:r>
              <a:rPr kumimoji="0" lang="en-US" altLang="zh-CN" sz="2400" dirty="0">
                <a:solidFill>
                  <a:srgbClr val="660066"/>
                </a:solidFill>
                <a:latin typeface="+mn-lt"/>
                <a:ea typeface="仿宋" panose="02010609060101010101" pitchFamily="49" charset="-122"/>
              </a:rPr>
              <a:t>1</a:t>
            </a:r>
            <a:r>
              <a:rPr kumimoji="0" lang="zh-CN" altLang="en-US" sz="2400" dirty="0">
                <a:solidFill>
                  <a:srgbClr val="660066"/>
                </a:solidFill>
                <a:latin typeface="+mn-lt"/>
                <a:ea typeface="仿宋" panose="02010609060101010101" pitchFamily="49" charset="-122"/>
              </a:rPr>
              <a:t>）保证回路</a:t>
            </a:r>
            <a:endParaRPr kumimoji="0" lang="en-US" altLang="zh-CN" sz="2400" dirty="0">
              <a:solidFill>
                <a:srgbClr val="660066"/>
              </a:solidFill>
              <a:latin typeface="+mn-lt"/>
              <a:ea typeface="仿宋" panose="02010609060101010101" pitchFamily="49" charset="-122"/>
            </a:endParaRPr>
          </a:p>
          <a:p>
            <a:pPr eaLnBrk="1" hangingPunct="1">
              <a:spcBef>
                <a:spcPct val="0"/>
              </a:spcBef>
              <a:buFontTx/>
              <a:buNone/>
            </a:pPr>
            <a:r>
              <a:rPr kumimoji="0" lang="en-US" altLang="zh-CN" sz="2000" i="1" dirty="0">
                <a:solidFill>
                  <a:srgbClr val="0000FF"/>
                </a:solidFill>
                <a:latin typeface="+mn-lt"/>
                <a:ea typeface="仿宋" panose="02010609060101010101" pitchFamily="49" charset="-122"/>
              </a:rPr>
              <a:t>I</a:t>
            </a:r>
            <a:r>
              <a:rPr kumimoji="0" lang="en-US" altLang="zh-CN" sz="2000" baseline="-25000" dirty="0">
                <a:solidFill>
                  <a:srgbClr val="0000FF"/>
                </a:solidFill>
                <a:latin typeface="+mn-lt"/>
                <a:ea typeface="仿宋" panose="02010609060101010101" pitchFamily="49" charset="-122"/>
              </a:rPr>
              <a:t>b0</a:t>
            </a:r>
            <a:r>
              <a:rPr kumimoji="0" lang="en-US" altLang="zh-CN" sz="2000" dirty="0">
                <a:solidFill>
                  <a:srgbClr val="0000FF"/>
                </a:solidFill>
                <a:latin typeface="+mn-lt"/>
                <a:ea typeface="仿宋" panose="02010609060101010101" pitchFamily="49" charset="-122"/>
              </a:rPr>
              <a:t> </a:t>
            </a:r>
            <a:r>
              <a:rPr kumimoji="0" lang="en-US" altLang="zh-CN" sz="2000" i="1" dirty="0">
                <a:solidFill>
                  <a:srgbClr val="0000FF"/>
                </a:solidFill>
                <a:latin typeface="+mn-lt"/>
                <a:ea typeface="仿宋" panose="02010609060101010101" pitchFamily="49" charset="-122"/>
              </a:rPr>
              <a:t>I</a:t>
            </a:r>
            <a:r>
              <a:rPr kumimoji="0" lang="en-US" altLang="zh-CN" sz="2000" baseline="-25000" dirty="0">
                <a:solidFill>
                  <a:srgbClr val="0000FF"/>
                </a:solidFill>
                <a:latin typeface="+mn-lt"/>
                <a:ea typeface="仿宋" panose="02010609060101010101" pitchFamily="49" charset="-122"/>
              </a:rPr>
              <a:t>b1</a:t>
            </a:r>
            <a:r>
              <a:rPr kumimoji="0" lang="en-US" altLang="zh-CN" sz="2000" dirty="0">
                <a:solidFill>
                  <a:srgbClr val="0000FF"/>
                </a:solidFill>
                <a:latin typeface="+mn-lt"/>
                <a:ea typeface="仿宋" panose="02010609060101010101" pitchFamily="49" charset="-122"/>
              </a:rPr>
              <a:t> </a:t>
            </a:r>
            <a:r>
              <a:rPr kumimoji="0" lang="en-US" altLang="zh-CN" sz="2000" i="1" dirty="0">
                <a:solidFill>
                  <a:srgbClr val="0000FF"/>
                </a:solidFill>
                <a:latin typeface="+mn-lt"/>
                <a:ea typeface="仿宋" panose="02010609060101010101" pitchFamily="49" charset="-122"/>
              </a:rPr>
              <a:t>I</a:t>
            </a:r>
            <a:r>
              <a:rPr kumimoji="0" lang="en-US" altLang="zh-CN" sz="2000" baseline="-25000" dirty="0">
                <a:solidFill>
                  <a:srgbClr val="0000FF"/>
                </a:solidFill>
                <a:latin typeface="+mn-lt"/>
                <a:ea typeface="仿宋" panose="02010609060101010101" pitchFamily="49" charset="-122"/>
              </a:rPr>
              <a:t>C0</a:t>
            </a:r>
            <a:r>
              <a:rPr kumimoji="0" lang="en-US" altLang="zh-CN" sz="2000" dirty="0">
                <a:solidFill>
                  <a:srgbClr val="0000FF"/>
                </a:solidFill>
                <a:latin typeface="+mn-lt"/>
                <a:ea typeface="仿宋" panose="02010609060101010101" pitchFamily="49" charset="-122"/>
              </a:rPr>
              <a:t> </a:t>
            </a:r>
            <a:r>
              <a:rPr kumimoji="0" lang="en-US" altLang="zh-CN" sz="2000" i="1" dirty="0">
                <a:solidFill>
                  <a:srgbClr val="0000FF"/>
                </a:solidFill>
                <a:latin typeface="+mn-lt"/>
                <a:ea typeface="仿宋" panose="02010609060101010101" pitchFamily="49" charset="-122"/>
              </a:rPr>
              <a:t>I</a:t>
            </a:r>
            <a:r>
              <a:rPr kumimoji="0" lang="en-US" altLang="zh-CN" sz="2000" baseline="-25000" dirty="0">
                <a:solidFill>
                  <a:srgbClr val="0000FF"/>
                </a:solidFill>
                <a:latin typeface="+mn-lt"/>
                <a:ea typeface="仿宋" panose="02010609060101010101" pitchFamily="49" charset="-122"/>
              </a:rPr>
              <a:t>C1</a:t>
            </a:r>
            <a:r>
              <a:rPr kumimoji="0" lang="zh-CN" altLang="en-US" sz="2000" dirty="0">
                <a:solidFill>
                  <a:srgbClr val="0000FF"/>
                </a:solidFill>
                <a:latin typeface="+mn-lt"/>
                <a:ea typeface="仿宋" panose="02010609060101010101" pitchFamily="49" charset="-122"/>
              </a:rPr>
              <a:t>集要有各自的通路，不能开路也不能短路。</a:t>
            </a:r>
            <a:endParaRPr kumimoji="0" lang="en-US" altLang="zh-CN" sz="2000" dirty="0">
              <a:solidFill>
                <a:srgbClr val="0000FF"/>
              </a:solidFill>
              <a:latin typeface="+mn-lt"/>
              <a:ea typeface="仿宋" panose="02010609060101010101" pitchFamily="49" charset="-122"/>
            </a:endParaRPr>
          </a:p>
          <a:p>
            <a:pPr eaLnBrk="1" hangingPunct="1">
              <a:spcBef>
                <a:spcPct val="0"/>
              </a:spcBef>
              <a:buFontTx/>
              <a:buNone/>
            </a:pPr>
            <a:endParaRPr kumimoji="0" lang="zh-CN" altLang="en-US" sz="2000" dirty="0">
              <a:solidFill>
                <a:srgbClr val="0000FF"/>
              </a:solidFill>
              <a:latin typeface="+mn-lt"/>
              <a:ea typeface="仿宋" panose="02010609060101010101" pitchFamily="49" charset="-122"/>
            </a:endParaRPr>
          </a:p>
          <a:p>
            <a:pPr eaLnBrk="1" hangingPunct="1">
              <a:spcBef>
                <a:spcPct val="0"/>
              </a:spcBef>
              <a:buNone/>
            </a:pPr>
            <a:r>
              <a:rPr kumimoji="0" lang="zh-CN" altLang="en-US" sz="2400" dirty="0">
                <a:solidFill>
                  <a:srgbClr val="660066"/>
                </a:solidFill>
                <a:latin typeface="+mn-lt"/>
                <a:ea typeface="仿宋" panose="02010609060101010101" pitchFamily="49" charset="-122"/>
              </a:rPr>
              <a:t>（</a:t>
            </a:r>
            <a:r>
              <a:rPr kumimoji="0" lang="en-US" altLang="zh-CN" sz="2400" dirty="0">
                <a:solidFill>
                  <a:srgbClr val="660066"/>
                </a:solidFill>
                <a:latin typeface="+mn-lt"/>
                <a:ea typeface="仿宋" panose="02010609060101010101" pitchFamily="49" charset="-122"/>
              </a:rPr>
              <a:t>2</a:t>
            </a:r>
            <a:r>
              <a:rPr kumimoji="0" lang="zh-CN" altLang="en-US" sz="2400" dirty="0">
                <a:solidFill>
                  <a:srgbClr val="660066"/>
                </a:solidFill>
                <a:latin typeface="+mn-lt"/>
                <a:ea typeface="仿宋" panose="02010609060101010101" pitchFamily="49" charset="-122"/>
              </a:rPr>
              <a:t>）保证电压关</a:t>
            </a:r>
            <a:r>
              <a:rPr kumimoji="0" lang="zh-CN" altLang="en-US" sz="2800" dirty="0">
                <a:solidFill>
                  <a:srgbClr val="FF0000"/>
                </a:solidFill>
                <a:latin typeface="+mn-lt"/>
                <a:ea typeface="仿宋" panose="02010609060101010101" pitchFamily="49" charset="-122"/>
              </a:rPr>
              <a:t>系</a:t>
            </a:r>
            <a:endParaRPr kumimoji="0" lang="en-US" altLang="zh-CN" sz="2800" dirty="0">
              <a:solidFill>
                <a:srgbClr val="FF0000"/>
              </a:solidFill>
              <a:latin typeface="+mn-lt"/>
              <a:ea typeface="仿宋" panose="02010609060101010101" pitchFamily="49" charset="-122"/>
            </a:endParaRPr>
          </a:p>
          <a:p>
            <a:pPr eaLnBrk="1" hangingPunct="1">
              <a:spcBef>
                <a:spcPct val="0"/>
              </a:spcBef>
              <a:buFontTx/>
              <a:buNone/>
            </a:pPr>
            <a:r>
              <a:rPr lang="en-US" altLang="zh-CN" sz="2000" i="1" dirty="0">
                <a:solidFill>
                  <a:srgbClr val="0000FF"/>
                </a:solidFill>
                <a:latin typeface="+mn-lt"/>
                <a:ea typeface="仿宋" panose="02010609060101010101" pitchFamily="49" charset="-122"/>
              </a:rPr>
              <a:t>         v</a:t>
            </a:r>
            <a:r>
              <a:rPr lang="en-US" altLang="zh-CN" sz="2000" baseline="-25000" dirty="0">
                <a:solidFill>
                  <a:srgbClr val="0000FF"/>
                </a:solidFill>
                <a:latin typeface="+mn-lt"/>
                <a:ea typeface="仿宋" panose="02010609060101010101" pitchFamily="49" charset="-122"/>
                <a:sym typeface="Symbol" panose="05050102010706020507" pitchFamily="18" charset="2"/>
              </a:rPr>
              <a:t>BE </a:t>
            </a:r>
            <a:r>
              <a:rPr lang="en-US" altLang="zh-CN" sz="2000" dirty="0">
                <a:solidFill>
                  <a:srgbClr val="0000FF"/>
                </a:solidFill>
                <a:latin typeface="+mn-lt"/>
                <a:ea typeface="仿宋" panose="02010609060101010101" pitchFamily="49" charset="-122"/>
              </a:rPr>
              <a:t>=</a:t>
            </a:r>
            <a:r>
              <a:rPr lang="en-US" altLang="zh-CN" sz="2000" dirty="0">
                <a:solidFill>
                  <a:srgbClr val="0000FF"/>
                </a:solidFill>
                <a:latin typeface="+mn-lt"/>
                <a:ea typeface="仿宋" panose="02010609060101010101" pitchFamily="49" charset="-122"/>
                <a:sym typeface="Symbol" panose="05050102010706020507" pitchFamily="18" charset="2"/>
              </a:rPr>
              <a:t> </a:t>
            </a:r>
            <a:r>
              <a:rPr lang="en-US" altLang="zh-CN" sz="2000" i="1" dirty="0">
                <a:solidFill>
                  <a:srgbClr val="0000FF"/>
                </a:solidFill>
                <a:latin typeface="+mn-lt"/>
                <a:ea typeface="仿宋" panose="02010609060101010101" pitchFamily="49" charset="-122"/>
              </a:rPr>
              <a:t>V</a:t>
            </a:r>
            <a:r>
              <a:rPr lang="en-US" altLang="zh-CN" sz="2000" baseline="-25000" dirty="0">
                <a:solidFill>
                  <a:srgbClr val="0000FF"/>
                </a:solidFill>
                <a:latin typeface="+mn-lt"/>
                <a:ea typeface="仿宋" panose="02010609060101010101" pitchFamily="49" charset="-122"/>
                <a:sym typeface="Symbol" panose="05050102010706020507" pitchFamily="18" charset="2"/>
              </a:rPr>
              <a:t>BB</a:t>
            </a:r>
            <a:r>
              <a:rPr lang="en-US" altLang="zh-CN" sz="2000" dirty="0">
                <a:solidFill>
                  <a:srgbClr val="0000FF"/>
                </a:solidFill>
                <a:latin typeface="+mn-lt"/>
                <a:ea typeface="仿宋" panose="02010609060101010101" pitchFamily="49" charset="-122"/>
              </a:rPr>
              <a:t>+</a:t>
            </a:r>
            <a:r>
              <a:rPr lang="en-US" altLang="zh-CN" sz="2000" i="1" dirty="0">
                <a:solidFill>
                  <a:srgbClr val="0000FF"/>
                </a:solidFill>
                <a:latin typeface="+mn-lt"/>
                <a:ea typeface="仿宋" panose="02010609060101010101" pitchFamily="49" charset="-122"/>
              </a:rPr>
              <a:t>v</a:t>
            </a:r>
            <a:r>
              <a:rPr lang="en-US" altLang="zh-CN" sz="2000" baseline="-25000" dirty="0">
                <a:solidFill>
                  <a:srgbClr val="0000FF"/>
                </a:solidFill>
                <a:latin typeface="+mn-lt"/>
                <a:ea typeface="仿宋" panose="02010609060101010101" pitchFamily="49" charset="-122"/>
                <a:sym typeface="Symbol" panose="05050102010706020507" pitchFamily="18" charset="2"/>
              </a:rPr>
              <a:t>b </a:t>
            </a:r>
            <a:r>
              <a:rPr kumimoji="0" lang="zh-CN" altLang="en-US" sz="2000" dirty="0">
                <a:solidFill>
                  <a:srgbClr val="0000FF"/>
                </a:solidFill>
                <a:latin typeface="+mn-lt"/>
                <a:ea typeface="仿宋" panose="02010609060101010101" pitchFamily="49" charset="-122"/>
              </a:rPr>
              <a:t>             </a:t>
            </a:r>
            <a:r>
              <a:rPr lang="en-US" altLang="zh-CN" sz="2000" i="1" dirty="0">
                <a:solidFill>
                  <a:srgbClr val="0000FF"/>
                </a:solidFill>
                <a:latin typeface="+mn-lt"/>
                <a:ea typeface="仿宋" panose="02010609060101010101" pitchFamily="49" charset="-122"/>
              </a:rPr>
              <a:t>v</a:t>
            </a:r>
            <a:r>
              <a:rPr lang="en-US" altLang="zh-CN" sz="2000" baseline="-25000" dirty="0">
                <a:solidFill>
                  <a:srgbClr val="0000FF"/>
                </a:solidFill>
                <a:latin typeface="+mn-lt"/>
                <a:ea typeface="仿宋" panose="02010609060101010101" pitchFamily="49" charset="-122"/>
                <a:sym typeface="Symbol" panose="05050102010706020507" pitchFamily="18" charset="2"/>
              </a:rPr>
              <a:t>CE </a:t>
            </a:r>
            <a:r>
              <a:rPr lang="en-US" altLang="zh-CN" sz="2000" dirty="0">
                <a:solidFill>
                  <a:srgbClr val="0000FF"/>
                </a:solidFill>
                <a:latin typeface="+mn-lt"/>
                <a:ea typeface="仿宋" panose="02010609060101010101" pitchFamily="49" charset="-122"/>
              </a:rPr>
              <a:t>=</a:t>
            </a:r>
            <a:r>
              <a:rPr lang="en-US" altLang="zh-CN" sz="2000" dirty="0">
                <a:solidFill>
                  <a:srgbClr val="0000FF"/>
                </a:solidFill>
                <a:latin typeface="+mn-lt"/>
                <a:ea typeface="仿宋" panose="02010609060101010101" pitchFamily="49" charset="-122"/>
                <a:sym typeface="Symbol" panose="05050102010706020507" pitchFamily="18" charset="2"/>
              </a:rPr>
              <a:t>  </a:t>
            </a:r>
            <a:r>
              <a:rPr lang="en-US" altLang="zh-CN" sz="2000" i="1" dirty="0" err="1">
                <a:solidFill>
                  <a:srgbClr val="0000FF"/>
                </a:solidFill>
                <a:latin typeface="+mn-lt"/>
                <a:ea typeface="仿宋" panose="02010609060101010101" pitchFamily="49" charset="-122"/>
              </a:rPr>
              <a:t>V</a:t>
            </a:r>
            <a:r>
              <a:rPr lang="en-US" altLang="zh-CN" sz="2000" baseline="-25000" dirty="0" err="1">
                <a:solidFill>
                  <a:srgbClr val="0000FF"/>
                </a:solidFill>
                <a:latin typeface="+mn-lt"/>
                <a:ea typeface="仿宋" panose="02010609060101010101" pitchFamily="49" charset="-122"/>
                <a:sym typeface="Symbol" panose="05050102010706020507" pitchFamily="18" charset="2"/>
              </a:rPr>
              <a:t>cc</a:t>
            </a:r>
            <a:r>
              <a:rPr lang="en-US" altLang="zh-CN" sz="2000" dirty="0" err="1">
                <a:solidFill>
                  <a:srgbClr val="0000FF"/>
                </a:solidFill>
                <a:latin typeface="+mn-lt"/>
                <a:ea typeface="仿宋" panose="02010609060101010101" pitchFamily="49" charset="-122"/>
              </a:rPr>
              <a:t>+</a:t>
            </a:r>
            <a:r>
              <a:rPr lang="en-US" altLang="zh-CN" sz="2000" i="1" dirty="0" err="1">
                <a:solidFill>
                  <a:srgbClr val="0000FF"/>
                </a:solidFill>
                <a:latin typeface="+mn-lt"/>
                <a:ea typeface="仿宋" panose="02010609060101010101" pitchFamily="49" charset="-122"/>
              </a:rPr>
              <a:t>v</a:t>
            </a:r>
            <a:r>
              <a:rPr lang="en-US" altLang="zh-CN" sz="2000" baseline="-25000" dirty="0" err="1">
                <a:solidFill>
                  <a:srgbClr val="0000FF"/>
                </a:solidFill>
                <a:latin typeface="+mn-lt"/>
                <a:ea typeface="仿宋" panose="02010609060101010101" pitchFamily="49" charset="-122"/>
                <a:sym typeface="Symbol" panose="05050102010706020507" pitchFamily="18" charset="2"/>
              </a:rPr>
              <a:t>c</a:t>
            </a:r>
            <a:r>
              <a:rPr lang="en-US" altLang="zh-CN" sz="2000" baseline="-25000" dirty="0">
                <a:solidFill>
                  <a:srgbClr val="0000FF"/>
                </a:solidFill>
                <a:latin typeface="+mn-lt"/>
                <a:ea typeface="仿宋" panose="02010609060101010101" pitchFamily="49" charset="-122"/>
                <a:sym typeface="Symbol" panose="05050102010706020507" pitchFamily="18" charset="2"/>
              </a:rPr>
              <a:t> </a:t>
            </a:r>
          </a:p>
          <a:p>
            <a:pPr eaLnBrk="1" hangingPunct="1">
              <a:spcBef>
                <a:spcPct val="0"/>
              </a:spcBef>
              <a:buFontTx/>
              <a:buNone/>
            </a:pPr>
            <a:endParaRPr kumimoji="0" lang="zh-CN" altLang="en-US" sz="2000" dirty="0">
              <a:solidFill>
                <a:srgbClr val="0000FF"/>
              </a:solidFill>
              <a:latin typeface="+mn-lt"/>
              <a:ea typeface="仿宋" panose="02010609060101010101" pitchFamily="49" charset="-122"/>
            </a:endParaRPr>
          </a:p>
          <a:p>
            <a:pPr eaLnBrk="1" hangingPunct="1">
              <a:spcBef>
                <a:spcPct val="0"/>
              </a:spcBef>
              <a:buNone/>
            </a:pPr>
            <a:r>
              <a:rPr kumimoji="0" lang="zh-CN" altLang="en-US" sz="2400" dirty="0">
                <a:solidFill>
                  <a:srgbClr val="660066"/>
                </a:solidFill>
                <a:latin typeface="+mn-lt"/>
                <a:ea typeface="仿宋" panose="02010609060101010101" pitchFamily="49" charset="-122"/>
              </a:rPr>
              <a:t>（</a:t>
            </a:r>
            <a:r>
              <a:rPr kumimoji="0" lang="en-US" altLang="zh-CN" sz="2400" dirty="0">
                <a:solidFill>
                  <a:srgbClr val="660066"/>
                </a:solidFill>
                <a:latin typeface="+mn-lt"/>
                <a:ea typeface="仿宋" panose="02010609060101010101" pitchFamily="49" charset="-122"/>
              </a:rPr>
              <a:t>3</a:t>
            </a:r>
            <a:r>
              <a:rPr kumimoji="0" lang="zh-CN" altLang="en-US" sz="2400" dirty="0">
                <a:solidFill>
                  <a:srgbClr val="660066"/>
                </a:solidFill>
                <a:latin typeface="+mn-lt"/>
                <a:ea typeface="仿宋" panose="02010609060101010101" pitchFamily="49" charset="-122"/>
              </a:rPr>
              <a:t>）阻隔元件</a:t>
            </a:r>
            <a:endParaRPr kumimoji="0" lang="en-US" altLang="zh-CN" sz="2400" dirty="0">
              <a:solidFill>
                <a:srgbClr val="660066"/>
              </a:solidFill>
              <a:latin typeface="+mn-lt"/>
              <a:ea typeface="仿宋" panose="02010609060101010101" pitchFamily="49" charset="-122"/>
            </a:endParaRPr>
          </a:p>
          <a:p>
            <a:pPr indent="0" eaLnBrk="1" hangingPunct="1">
              <a:spcBef>
                <a:spcPct val="0"/>
              </a:spcBef>
              <a:buNone/>
            </a:pPr>
            <a:r>
              <a:rPr kumimoji="0" lang="zh-CN" altLang="en-US" sz="2400" dirty="0">
                <a:solidFill>
                  <a:srgbClr val="660066"/>
                </a:solidFill>
                <a:latin typeface="+mn-lt"/>
                <a:ea typeface="仿宋" panose="02010609060101010101" pitchFamily="49" charset="-122"/>
              </a:rPr>
              <a:t>          </a:t>
            </a:r>
            <a:r>
              <a:rPr kumimoji="0" lang="zh-CN" altLang="en-US" sz="2000" dirty="0">
                <a:solidFill>
                  <a:srgbClr val="0000FF"/>
                </a:solidFill>
                <a:latin typeface="+mn-lt"/>
                <a:ea typeface="仿宋" panose="02010609060101010101" pitchFamily="49" charset="-122"/>
              </a:rPr>
              <a:t>① 扼流圈  即大电感  （</a:t>
            </a:r>
            <a:r>
              <a:rPr kumimoji="0" lang="en-US" altLang="zh-CN" sz="2000" i="1" dirty="0">
                <a:solidFill>
                  <a:srgbClr val="0000FF"/>
                </a:solidFill>
                <a:latin typeface="+mn-lt"/>
                <a:ea typeface="仿宋" panose="02010609060101010101" pitchFamily="49" charset="-122"/>
              </a:rPr>
              <a:t>X</a:t>
            </a:r>
            <a:r>
              <a:rPr lang="en-US" altLang="zh-CN" sz="2000" baseline="-25000" dirty="0">
                <a:solidFill>
                  <a:srgbClr val="0000FF"/>
                </a:solidFill>
                <a:latin typeface="+mn-lt"/>
                <a:ea typeface="仿宋" panose="02010609060101010101" pitchFamily="49" charset="-122"/>
              </a:rPr>
              <a:t>L</a:t>
            </a:r>
            <a:r>
              <a:rPr kumimoji="0" lang="en-US" altLang="zh-CN" sz="2000" dirty="0">
                <a:solidFill>
                  <a:srgbClr val="0000FF"/>
                </a:solidFill>
                <a:latin typeface="+mn-lt"/>
                <a:ea typeface="仿宋" panose="02010609060101010101" pitchFamily="49" charset="-122"/>
              </a:rPr>
              <a:t>&gt;10</a:t>
            </a:r>
            <a:r>
              <a:rPr kumimoji="0" lang="en-US" altLang="zh-CN" sz="2000" i="1" dirty="0">
                <a:solidFill>
                  <a:srgbClr val="0000FF"/>
                </a:solidFill>
                <a:latin typeface="+mn-lt"/>
                <a:ea typeface="仿宋" panose="02010609060101010101" pitchFamily="49" charset="-122"/>
              </a:rPr>
              <a:t>R</a:t>
            </a:r>
            <a:r>
              <a:rPr lang="en-US" altLang="zh-CN" sz="2000" baseline="-25000" dirty="0">
                <a:solidFill>
                  <a:srgbClr val="0000FF"/>
                </a:solidFill>
                <a:latin typeface="+mn-lt"/>
                <a:ea typeface="仿宋" panose="02010609060101010101" pitchFamily="49" charset="-122"/>
              </a:rPr>
              <a:t>L</a:t>
            </a:r>
            <a:r>
              <a:rPr kumimoji="0" lang="zh-CN" altLang="en-US" sz="2000" dirty="0">
                <a:solidFill>
                  <a:srgbClr val="0000FF"/>
                </a:solidFill>
                <a:latin typeface="+mn-lt"/>
                <a:ea typeface="仿宋" panose="02010609060101010101" pitchFamily="49" charset="-122"/>
              </a:rPr>
              <a:t>交流开路）</a:t>
            </a:r>
            <a:endParaRPr kumimoji="0" lang="en-US" altLang="zh-CN" sz="2000" dirty="0">
              <a:solidFill>
                <a:srgbClr val="0000FF"/>
              </a:solidFill>
              <a:latin typeface="+mn-lt"/>
              <a:ea typeface="仿宋" panose="02010609060101010101" pitchFamily="49" charset="-122"/>
            </a:endParaRPr>
          </a:p>
          <a:p>
            <a:pPr indent="0" eaLnBrk="1" hangingPunct="1">
              <a:spcBef>
                <a:spcPct val="0"/>
              </a:spcBef>
              <a:buNone/>
            </a:pPr>
            <a:r>
              <a:rPr kumimoji="0" lang="zh-CN" altLang="en-US" sz="2000" dirty="0">
                <a:solidFill>
                  <a:srgbClr val="0000FF"/>
                </a:solidFill>
                <a:latin typeface="+mn-lt"/>
                <a:ea typeface="仿宋" panose="02010609060101010101" pitchFamily="49" charset="-122"/>
              </a:rPr>
              <a:t>            ② 电容 （</a:t>
            </a:r>
            <a:r>
              <a:rPr kumimoji="0" lang="en-US" altLang="zh-CN" sz="2000" i="1" dirty="0">
                <a:solidFill>
                  <a:srgbClr val="0000FF"/>
                </a:solidFill>
                <a:latin typeface="+mn-lt"/>
                <a:ea typeface="仿宋" panose="02010609060101010101" pitchFamily="49" charset="-122"/>
              </a:rPr>
              <a:t>C</a:t>
            </a:r>
            <a:r>
              <a:rPr lang="en-US" altLang="zh-CN" sz="2000" baseline="-25000" dirty="0">
                <a:solidFill>
                  <a:srgbClr val="0000FF"/>
                </a:solidFill>
                <a:latin typeface="+mn-lt"/>
                <a:ea typeface="仿宋" panose="02010609060101010101" pitchFamily="49" charset="-122"/>
              </a:rPr>
              <a:t>L</a:t>
            </a:r>
            <a:r>
              <a:rPr kumimoji="0" lang="en-US" altLang="zh-CN" sz="2000" dirty="0">
                <a:solidFill>
                  <a:srgbClr val="0000FF"/>
                </a:solidFill>
                <a:latin typeface="+mn-lt"/>
                <a:ea typeface="仿宋" panose="02010609060101010101" pitchFamily="49" charset="-122"/>
              </a:rPr>
              <a:t>&lt; </a:t>
            </a:r>
            <a:r>
              <a:rPr kumimoji="0" lang="en-US" altLang="zh-CN" sz="2000" i="1" dirty="0">
                <a:solidFill>
                  <a:srgbClr val="0000FF"/>
                </a:solidFill>
                <a:latin typeface="+mn-lt"/>
                <a:ea typeface="仿宋" panose="02010609060101010101" pitchFamily="49" charset="-122"/>
              </a:rPr>
              <a:t>R</a:t>
            </a:r>
            <a:r>
              <a:rPr lang="en-US" altLang="zh-CN" sz="2000" baseline="-25000" dirty="0">
                <a:solidFill>
                  <a:srgbClr val="0000FF"/>
                </a:solidFill>
                <a:latin typeface="+mn-lt"/>
                <a:ea typeface="仿宋" panose="02010609060101010101" pitchFamily="49" charset="-122"/>
              </a:rPr>
              <a:t>L</a:t>
            </a:r>
            <a:r>
              <a:rPr kumimoji="0" lang="en-US" altLang="zh-CN" sz="2000" dirty="0">
                <a:solidFill>
                  <a:srgbClr val="0000FF"/>
                </a:solidFill>
                <a:latin typeface="+mn-lt"/>
                <a:ea typeface="仿宋" panose="02010609060101010101" pitchFamily="49" charset="-122"/>
              </a:rPr>
              <a:t>/10</a:t>
            </a:r>
            <a:r>
              <a:rPr kumimoji="0" lang="zh-CN" altLang="en-US" sz="2000" dirty="0">
                <a:solidFill>
                  <a:srgbClr val="0000FF"/>
                </a:solidFill>
                <a:latin typeface="+mn-lt"/>
                <a:ea typeface="仿宋" panose="02010609060101010101" pitchFamily="49" charset="-122"/>
              </a:rPr>
              <a:t>    交流短路）</a:t>
            </a:r>
            <a:endParaRPr kumimoji="0" lang="en-US" altLang="zh-CN" sz="2000" dirty="0">
              <a:solidFill>
                <a:srgbClr val="0000FF"/>
              </a:solidFill>
              <a:latin typeface="+mn-lt"/>
              <a:ea typeface="仿宋" panose="02010609060101010101" pitchFamily="49" charset="-122"/>
            </a:endParaRPr>
          </a:p>
          <a:p>
            <a:pPr indent="0" eaLnBrk="1" hangingPunct="1">
              <a:spcBef>
                <a:spcPct val="0"/>
              </a:spcBef>
              <a:buNone/>
            </a:pPr>
            <a:endParaRPr kumimoji="0" lang="zh-CN" altLang="en-US" sz="2000" dirty="0">
              <a:solidFill>
                <a:srgbClr val="0000FF"/>
              </a:solidFill>
              <a:latin typeface="+mn-lt"/>
              <a:ea typeface="仿宋" panose="02010609060101010101" pitchFamily="49" charset="-122"/>
            </a:endParaRPr>
          </a:p>
          <a:p>
            <a:pPr eaLnBrk="1" hangingPunct="1">
              <a:spcBef>
                <a:spcPct val="0"/>
              </a:spcBef>
              <a:buNone/>
            </a:pPr>
            <a:r>
              <a:rPr kumimoji="0" lang="zh-CN" altLang="en-US" sz="2400" dirty="0">
                <a:solidFill>
                  <a:srgbClr val="660066"/>
                </a:solidFill>
                <a:latin typeface="+mn-lt"/>
                <a:ea typeface="仿宋" panose="02010609060101010101" pitchFamily="49" charset="-122"/>
              </a:rPr>
              <a:t>（</a:t>
            </a:r>
            <a:r>
              <a:rPr kumimoji="0" lang="en-US" altLang="zh-CN" sz="2400" dirty="0">
                <a:solidFill>
                  <a:srgbClr val="660066"/>
                </a:solidFill>
                <a:latin typeface="+mn-lt"/>
                <a:ea typeface="仿宋" panose="02010609060101010101" pitchFamily="49" charset="-122"/>
              </a:rPr>
              <a:t>4</a:t>
            </a:r>
            <a:r>
              <a:rPr kumimoji="0" lang="zh-CN" altLang="en-US" sz="2400" dirty="0">
                <a:solidFill>
                  <a:srgbClr val="660066"/>
                </a:solidFill>
                <a:latin typeface="+mn-lt"/>
                <a:ea typeface="仿宋" panose="02010609060101010101" pitchFamily="49" charset="-122"/>
              </a:rPr>
              <a:t>）电源端接地</a:t>
            </a:r>
            <a:endParaRPr kumimoji="0" lang="en-US" altLang="zh-CN" sz="2400" dirty="0">
              <a:solidFill>
                <a:srgbClr val="660066"/>
              </a:solidFill>
              <a:latin typeface="+mn-lt"/>
              <a:ea typeface="仿宋" panose="02010609060101010101" pitchFamily="49" charset="-122"/>
            </a:endParaRPr>
          </a:p>
          <a:p>
            <a:pPr eaLnBrk="1" hangingPunct="1">
              <a:spcBef>
                <a:spcPct val="0"/>
              </a:spcBef>
              <a:buNone/>
            </a:pPr>
            <a:r>
              <a:rPr kumimoji="0" lang="zh-CN" altLang="en-US" sz="2400" dirty="0">
                <a:solidFill>
                  <a:srgbClr val="0000FF"/>
                </a:solidFill>
                <a:latin typeface="+mn-lt"/>
                <a:ea typeface="仿宋" panose="02010609060101010101" pitchFamily="49" charset="-122"/>
              </a:rPr>
              <a:t>     </a:t>
            </a:r>
            <a:r>
              <a:rPr kumimoji="0" lang="zh-CN" altLang="en-US" sz="2000" dirty="0">
                <a:solidFill>
                  <a:srgbClr val="0000FF"/>
                </a:solidFill>
                <a:latin typeface="+mn-lt"/>
                <a:ea typeface="仿宋" panose="02010609060101010101" pitchFamily="49" charset="-122"/>
              </a:rPr>
              <a:t>交流信号或高频信号不要通过电源，否则有损耗。</a:t>
            </a:r>
            <a:endParaRPr kumimoji="0" lang="en-US" altLang="zh-CN" sz="2000" dirty="0">
              <a:solidFill>
                <a:srgbClr val="660066"/>
              </a:solidFill>
              <a:latin typeface="+mn-lt"/>
              <a:ea typeface="仿宋" panose="02010609060101010101" pitchFamily="49"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558B63FA-3D6F-408E-BE78-06819DA17F21}"/>
              </a:ext>
            </a:extLst>
          </p:cNvPr>
          <p:cNvSpPr>
            <a:spLocks noGrp="1" noChangeArrowheads="1"/>
          </p:cNvSpPr>
          <p:nvPr>
            <p:ph type="title" idx="4294967295"/>
          </p:nvPr>
        </p:nvSpPr>
        <p:spPr>
          <a:xfrm>
            <a:off x="0" y="261938"/>
            <a:ext cx="9144000" cy="381000"/>
          </a:xfrm>
        </p:spPr>
        <p:txBody>
          <a:bodyPr/>
          <a:lstStyle/>
          <a:p>
            <a:pPr algn="l" eaLnBrk="1" hangingPunct="1"/>
            <a:r>
              <a:rPr lang="en-US" altLang="zh-CN" sz="2800" b="1" dirty="0">
                <a:solidFill>
                  <a:srgbClr val="0000FF"/>
                </a:solidFill>
                <a:latin typeface="+mn-lt"/>
                <a:ea typeface="仿宋" panose="02010609060101010101" pitchFamily="49" charset="-122"/>
              </a:rPr>
              <a:t>3.3</a:t>
            </a:r>
            <a:r>
              <a:rPr lang="zh-CN" altLang="en-US" sz="2800" b="1" dirty="0">
                <a:solidFill>
                  <a:srgbClr val="0000FF"/>
                </a:solidFill>
                <a:latin typeface="+mn-lt"/>
                <a:ea typeface="仿宋" panose="02010609060101010101" pitchFamily="49" charset="-122"/>
              </a:rPr>
              <a:t>  高频功率放大器馈电电路 </a:t>
            </a:r>
            <a:r>
              <a:rPr lang="en-US" altLang="zh-CN" sz="2400" b="1" dirty="0">
                <a:solidFill>
                  <a:srgbClr val="336600"/>
                </a:solidFill>
                <a:latin typeface="+mn-lt"/>
                <a:ea typeface="仿宋" panose="02010609060101010101" pitchFamily="49" charset="-122"/>
              </a:rPr>
              <a:t>DC power  supply</a:t>
            </a:r>
            <a:r>
              <a:rPr lang="en-US" altLang="zh-CN" sz="2800" b="1" dirty="0">
                <a:solidFill>
                  <a:srgbClr val="0000FF"/>
                </a:solidFill>
                <a:latin typeface="+mn-lt"/>
                <a:ea typeface="仿宋" panose="02010609060101010101" pitchFamily="49" charset="-122"/>
              </a:rPr>
              <a:t> </a:t>
            </a:r>
            <a:r>
              <a:rPr lang="en-US" altLang="zh-CN" sz="2800" b="1" dirty="0">
                <a:solidFill>
                  <a:srgbClr val="FF0000"/>
                </a:solidFill>
                <a:latin typeface="+mn-lt"/>
                <a:ea typeface="仿宋" panose="02010609060101010101" pitchFamily="49" charset="-122"/>
              </a:rPr>
              <a:t> P97</a:t>
            </a:r>
            <a:r>
              <a:rPr lang="en-US" altLang="zh-CN" sz="2800" b="1" dirty="0">
                <a:solidFill>
                  <a:srgbClr val="0000FF"/>
                </a:solidFill>
                <a:latin typeface="+mn-lt"/>
                <a:ea typeface="仿宋" panose="02010609060101010101" pitchFamily="49" charset="-122"/>
              </a:rPr>
              <a:t>   P102</a:t>
            </a:r>
            <a:endParaRPr lang="zh-CN" altLang="en-US" sz="2800" b="1" dirty="0">
              <a:solidFill>
                <a:srgbClr val="0000FF"/>
              </a:solidFill>
              <a:latin typeface="+mn-lt"/>
              <a:ea typeface="仿宋" panose="02010609060101010101" pitchFamily="49" charset="-122"/>
            </a:endParaRPr>
          </a:p>
        </p:txBody>
      </p:sp>
      <p:sp>
        <p:nvSpPr>
          <p:cNvPr id="35844" name="Text Box 4">
            <a:extLst>
              <a:ext uri="{FF2B5EF4-FFF2-40B4-BE49-F238E27FC236}">
                <a16:creationId xmlns:a16="http://schemas.microsoft.com/office/drawing/2014/main" id="{9963343A-070A-4483-885E-D937BDBF4DC1}"/>
              </a:ext>
            </a:extLst>
          </p:cNvPr>
          <p:cNvSpPr txBox="1">
            <a:spLocks noChangeArrowheads="1"/>
          </p:cNvSpPr>
          <p:nvPr/>
        </p:nvSpPr>
        <p:spPr bwMode="auto">
          <a:xfrm>
            <a:off x="171475" y="1190348"/>
            <a:ext cx="7273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400" dirty="0">
                <a:solidFill>
                  <a:srgbClr val="0000FF"/>
                </a:solidFill>
                <a:latin typeface="+mn-lt"/>
                <a:ea typeface="仿宋" panose="02010609060101010101" pitchFamily="49" charset="-122"/>
              </a:rPr>
              <a:t>3.3.1 </a:t>
            </a:r>
            <a:r>
              <a:rPr kumimoji="0" lang="zh-CN" altLang="en-US" sz="2400" dirty="0">
                <a:solidFill>
                  <a:srgbClr val="0000FF"/>
                </a:solidFill>
                <a:latin typeface="+mn-lt"/>
                <a:ea typeface="仿宋" panose="02010609060101010101" pitchFamily="49" charset="-122"/>
              </a:rPr>
              <a:t>集电极馈电线路 </a:t>
            </a:r>
            <a:r>
              <a:rPr lang="en-US" altLang="zh-CN" sz="2400" b="1" dirty="0">
                <a:solidFill>
                  <a:srgbClr val="00B050"/>
                </a:solidFill>
                <a:latin typeface="+mn-lt"/>
                <a:ea typeface="仿宋" panose="02010609060101010101" pitchFamily="49" charset="-122"/>
              </a:rPr>
              <a:t>P95   </a:t>
            </a:r>
            <a:r>
              <a:rPr kumimoji="0" lang="en-US" altLang="zh-CN" sz="2400" dirty="0">
                <a:solidFill>
                  <a:srgbClr val="FF0000"/>
                </a:solidFill>
                <a:latin typeface="+mn-lt"/>
                <a:ea typeface="仿宋" panose="02010609060101010101" pitchFamily="49" charset="-122"/>
              </a:rPr>
              <a:t>P97</a:t>
            </a:r>
            <a:r>
              <a:rPr kumimoji="0" lang="en-US" altLang="zh-CN" sz="2400" dirty="0">
                <a:solidFill>
                  <a:srgbClr val="0000FF"/>
                </a:solidFill>
                <a:latin typeface="+mn-lt"/>
                <a:ea typeface="仿宋" panose="02010609060101010101" pitchFamily="49" charset="-122"/>
              </a:rPr>
              <a:t>        </a:t>
            </a:r>
            <a:r>
              <a:rPr kumimoji="0" lang="zh-CN" altLang="en-US" sz="2400" dirty="0">
                <a:solidFill>
                  <a:srgbClr val="0000FF"/>
                </a:solidFill>
                <a:latin typeface="+mn-lt"/>
                <a:ea typeface="仿宋" panose="02010609060101010101" pitchFamily="49" charset="-122"/>
              </a:rPr>
              <a:t> </a:t>
            </a:r>
            <a:r>
              <a:rPr kumimoji="0" lang="en-US" altLang="zh-CN" sz="2400" dirty="0">
                <a:solidFill>
                  <a:srgbClr val="0000FF"/>
                </a:solidFill>
                <a:latin typeface="+mn-lt"/>
                <a:ea typeface="仿宋" panose="02010609060101010101" pitchFamily="49" charset="-122"/>
              </a:rPr>
              <a:t>P102</a:t>
            </a:r>
            <a:endParaRPr kumimoji="0" lang="zh-CN" altLang="en-US" sz="2400" dirty="0">
              <a:solidFill>
                <a:srgbClr val="0000FF"/>
              </a:solidFill>
              <a:latin typeface="+mn-lt"/>
              <a:ea typeface="仿宋" panose="02010609060101010101" pitchFamily="49" charset="-122"/>
            </a:endParaRPr>
          </a:p>
        </p:txBody>
      </p:sp>
      <p:sp>
        <p:nvSpPr>
          <p:cNvPr id="35845" name="Text Box 5">
            <a:extLst>
              <a:ext uri="{FF2B5EF4-FFF2-40B4-BE49-F238E27FC236}">
                <a16:creationId xmlns:a16="http://schemas.microsoft.com/office/drawing/2014/main" id="{DB41B8D1-2ABF-4B84-BCF6-0BC6B759E871}"/>
              </a:ext>
            </a:extLst>
          </p:cNvPr>
          <p:cNvSpPr txBox="1">
            <a:spLocks noChangeArrowheads="1"/>
          </p:cNvSpPr>
          <p:nvPr/>
        </p:nvSpPr>
        <p:spPr bwMode="auto">
          <a:xfrm>
            <a:off x="107475" y="1645099"/>
            <a:ext cx="8893175"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556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400" dirty="0">
                <a:solidFill>
                  <a:srgbClr val="660066"/>
                </a:solidFill>
                <a:latin typeface="+mn-lt"/>
                <a:ea typeface="仿宋" panose="02010609060101010101" pitchFamily="49" charset="-122"/>
              </a:rPr>
              <a:t>集电极电流是脉冲状，频率分量丰富，应满足下列条件：</a:t>
            </a:r>
          </a:p>
          <a:p>
            <a:pPr eaLnBrk="1" hangingPunct="1">
              <a:spcBef>
                <a:spcPct val="0"/>
              </a:spcBef>
              <a:buFontTx/>
              <a:buNone/>
            </a:pPr>
            <a:endParaRPr kumimoji="0" lang="zh-CN" altLang="en-US" sz="2400" dirty="0">
              <a:solidFill>
                <a:srgbClr val="660066"/>
              </a:solidFill>
              <a:latin typeface="+mn-lt"/>
              <a:ea typeface="仿宋" panose="02010609060101010101" pitchFamily="49" charset="-122"/>
            </a:endParaRPr>
          </a:p>
          <a:p>
            <a:pPr eaLnBrk="1" hangingPunct="1">
              <a:spcBef>
                <a:spcPct val="0"/>
              </a:spcBef>
              <a:buFontTx/>
              <a:buNone/>
            </a:pPr>
            <a:r>
              <a:rPr kumimoji="0" lang="zh-CN" altLang="en-US" sz="2400" dirty="0">
                <a:solidFill>
                  <a:srgbClr val="660066"/>
                </a:solidFill>
                <a:latin typeface="+mn-lt"/>
                <a:ea typeface="仿宋" panose="02010609060101010101" pitchFamily="49" charset="-122"/>
              </a:rPr>
              <a:t>①直流电源应有效的加到集电极、发射极间，不应有其它损耗直流电能的元件；</a:t>
            </a:r>
          </a:p>
          <a:p>
            <a:pPr eaLnBrk="1" hangingPunct="1">
              <a:spcBef>
                <a:spcPct val="0"/>
              </a:spcBef>
              <a:buFontTx/>
              <a:buNone/>
            </a:pPr>
            <a:endParaRPr kumimoji="0" lang="zh-CN" altLang="en-US" sz="2400" dirty="0">
              <a:solidFill>
                <a:srgbClr val="660066"/>
              </a:solidFill>
              <a:latin typeface="+mn-lt"/>
              <a:ea typeface="仿宋" panose="02010609060101010101" pitchFamily="49" charset="-122"/>
            </a:endParaRPr>
          </a:p>
          <a:p>
            <a:pPr eaLnBrk="1" hangingPunct="1">
              <a:spcBef>
                <a:spcPct val="0"/>
              </a:spcBef>
              <a:buFontTx/>
              <a:buNone/>
            </a:pPr>
            <a:r>
              <a:rPr kumimoji="0" lang="zh-CN" altLang="en-US" sz="2400" dirty="0">
                <a:solidFill>
                  <a:srgbClr val="660066"/>
                </a:solidFill>
                <a:latin typeface="+mn-lt"/>
                <a:ea typeface="仿宋" panose="02010609060101010101" pitchFamily="49" charset="-122"/>
              </a:rPr>
              <a:t>②高频基波分量</a:t>
            </a:r>
            <a:r>
              <a:rPr kumimoji="0" lang="en-US" altLang="zh-CN" sz="2400" i="1" dirty="0">
                <a:solidFill>
                  <a:srgbClr val="660066"/>
                </a:solidFill>
                <a:latin typeface="+mn-lt"/>
                <a:ea typeface="仿宋" panose="02010609060101010101" pitchFamily="49" charset="-122"/>
              </a:rPr>
              <a:t>I</a:t>
            </a:r>
            <a:r>
              <a:rPr kumimoji="0" lang="en-US" altLang="zh-CN" sz="2400" baseline="-25000" dirty="0">
                <a:solidFill>
                  <a:srgbClr val="660066"/>
                </a:solidFill>
                <a:latin typeface="+mn-lt"/>
                <a:ea typeface="仿宋" panose="02010609060101010101" pitchFamily="49" charset="-122"/>
              </a:rPr>
              <a:t>C1</a:t>
            </a:r>
            <a:r>
              <a:rPr kumimoji="0" lang="zh-CN" altLang="en-US" sz="2400" dirty="0">
                <a:solidFill>
                  <a:srgbClr val="660066"/>
                </a:solidFill>
                <a:latin typeface="+mn-lt"/>
                <a:ea typeface="仿宋" panose="02010609060101010101" pitchFamily="49" charset="-122"/>
              </a:rPr>
              <a:t>应有效的流过负载回路，除了回路的损耗外，应尽可能的减小</a:t>
            </a:r>
            <a:r>
              <a:rPr kumimoji="0" lang="en-US" altLang="zh-CN" sz="2400" i="1" dirty="0">
                <a:solidFill>
                  <a:srgbClr val="660066"/>
                </a:solidFill>
                <a:latin typeface="+mn-lt"/>
                <a:ea typeface="仿宋" panose="02010609060101010101" pitchFamily="49" charset="-122"/>
              </a:rPr>
              <a:t>I</a:t>
            </a:r>
            <a:r>
              <a:rPr kumimoji="0" lang="en-US" altLang="zh-CN" sz="2400" baseline="-25000" dirty="0">
                <a:solidFill>
                  <a:srgbClr val="660066"/>
                </a:solidFill>
                <a:latin typeface="+mn-lt"/>
                <a:ea typeface="仿宋" panose="02010609060101010101" pitchFamily="49" charset="-122"/>
              </a:rPr>
              <a:t>C1</a:t>
            </a:r>
            <a:r>
              <a:rPr kumimoji="0" lang="zh-CN" altLang="en-US" sz="2400" dirty="0">
                <a:solidFill>
                  <a:srgbClr val="660066"/>
                </a:solidFill>
                <a:latin typeface="+mn-lt"/>
                <a:ea typeface="仿宋" panose="02010609060101010101" pitchFamily="49" charset="-122"/>
              </a:rPr>
              <a:t> 的能量损耗；</a:t>
            </a:r>
          </a:p>
          <a:p>
            <a:pPr eaLnBrk="1" hangingPunct="1">
              <a:spcBef>
                <a:spcPct val="0"/>
              </a:spcBef>
              <a:buFontTx/>
              <a:buNone/>
            </a:pPr>
            <a:endParaRPr kumimoji="0" lang="zh-CN" altLang="en-US" sz="2400" dirty="0">
              <a:solidFill>
                <a:srgbClr val="660066"/>
              </a:solidFill>
              <a:latin typeface="+mn-lt"/>
              <a:ea typeface="仿宋" panose="02010609060101010101" pitchFamily="49" charset="-122"/>
            </a:endParaRPr>
          </a:p>
          <a:p>
            <a:pPr eaLnBrk="1" hangingPunct="1">
              <a:spcBef>
                <a:spcPct val="0"/>
              </a:spcBef>
              <a:buFontTx/>
              <a:buNone/>
            </a:pPr>
            <a:r>
              <a:rPr kumimoji="0" lang="zh-CN" altLang="en-US" sz="2400" dirty="0">
                <a:solidFill>
                  <a:srgbClr val="660066"/>
                </a:solidFill>
                <a:latin typeface="+mn-lt"/>
                <a:ea typeface="仿宋" panose="02010609060101010101" pitchFamily="49" charset="-122"/>
              </a:rPr>
              <a:t>③除倍频器外，应有效的滤除高</a:t>
            </a:r>
            <a:endParaRPr kumimoji="0" lang="en-US" altLang="zh-CN" sz="2400" dirty="0">
              <a:solidFill>
                <a:srgbClr val="660066"/>
              </a:solidFill>
              <a:latin typeface="+mn-lt"/>
              <a:ea typeface="仿宋" panose="02010609060101010101" pitchFamily="49" charset="-122"/>
            </a:endParaRPr>
          </a:p>
          <a:p>
            <a:pPr eaLnBrk="1" hangingPunct="1">
              <a:spcBef>
                <a:spcPct val="0"/>
              </a:spcBef>
              <a:buFontTx/>
              <a:buNone/>
            </a:pPr>
            <a:r>
              <a:rPr kumimoji="0" lang="zh-CN" altLang="en-US" sz="2400" dirty="0">
                <a:solidFill>
                  <a:srgbClr val="660066"/>
                </a:solidFill>
                <a:latin typeface="+mn-lt"/>
                <a:ea typeface="仿宋" panose="02010609060101010101" pitchFamily="49" charset="-122"/>
              </a:rPr>
              <a:t>频谐波 </a:t>
            </a:r>
            <a:r>
              <a:rPr kumimoji="0" lang="en-US" altLang="zh-CN" sz="2400" i="1" dirty="0">
                <a:solidFill>
                  <a:srgbClr val="660066"/>
                </a:solidFill>
                <a:latin typeface="+mn-lt"/>
                <a:ea typeface="仿宋" panose="02010609060101010101" pitchFamily="49" charset="-122"/>
              </a:rPr>
              <a:t>I</a:t>
            </a:r>
            <a:r>
              <a:rPr kumimoji="0" lang="en-US" altLang="zh-CN" sz="2400" baseline="-25000" dirty="0">
                <a:solidFill>
                  <a:srgbClr val="660066"/>
                </a:solidFill>
                <a:latin typeface="+mn-lt"/>
                <a:ea typeface="仿宋" panose="02010609060101010101" pitchFamily="49" charset="-122"/>
              </a:rPr>
              <a:t>c</a:t>
            </a:r>
            <a:r>
              <a:rPr kumimoji="0" lang="en-US" altLang="zh-CN" sz="2400" i="1" baseline="-25000" dirty="0">
                <a:solidFill>
                  <a:srgbClr val="660066"/>
                </a:solidFill>
                <a:latin typeface="+mn-lt"/>
                <a:ea typeface="仿宋" panose="02010609060101010101" pitchFamily="49" charset="-122"/>
              </a:rPr>
              <a:t>n</a:t>
            </a:r>
            <a:r>
              <a:rPr kumimoji="0" lang="zh-CN" altLang="en-US" sz="2400" dirty="0">
                <a:solidFill>
                  <a:srgbClr val="660066"/>
                </a:solidFill>
                <a:latin typeface="+mn-lt"/>
                <a:ea typeface="仿宋" panose="02010609060101010101" pitchFamily="49" charset="-122"/>
              </a:rPr>
              <a:t> ；</a:t>
            </a:r>
          </a:p>
          <a:p>
            <a:pPr eaLnBrk="1" hangingPunct="1">
              <a:spcBef>
                <a:spcPct val="0"/>
              </a:spcBef>
              <a:buFontTx/>
              <a:buNone/>
            </a:pPr>
            <a:endParaRPr kumimoji="0" lang="en-US" altLang="zh-CN" sz="2400" dirty="0">
              <a:solidFill>
                <a:srgbClr val="660066"/>
              </a:solidFill>
              <a:latin typeface="+mn-lt"/>
              <a:ea typeface="仿宋" panose="02010609060101010101" pitchFamily="49" charset="-122"/>
            </a:endParaRPr>
          </a:p>
          <a:p>
            <a:pPr eaLnBrk="1" hangingPunct="1">
              <a:spcBef>
                <a:spcPct val="0"/>
              </a:spcBef>
              <a:buFontTx/>
              <a:buNone/>
            </a:pPr>
            <a:endParaRPr kumimoji="0" lang="zh-CN" altLang="en-US" sz="2400" dirty="0">
              <a:solidFill>
                <a:srgbClr val="660066"/>
              </a:solidFill>
              <a:latin typeface="+mn-lt"/>
              <a:ea typeface="仿宋" panose="02010609060101010101" pitchFamily="49" charset="-122"/>
            </a:endParaRPr>
          </a:p>
          <a:p>
            <a:pPr eaLnBrk="1" hangingPunct="1">
              <a:spcBef>
                <a:spcPct val="0"/>
              </a:spcBef>
              <a:buFontTx/>
              <a:buNone/>
            </a:pPr>
            <a:r>
              <a:rPr kumimoji="0" lang="zh-CN" altLang="en-US" sz="2400" dirty="0">
                <a:solidFill>
                  <a:srgbClr val="660066"/>
                </a:solidFill>
                <a:latin typeface="+mn-lt"/>
                <a:ea typeface="仿宋" panose="02010609060101010101" pitchFamily="49" charset="-122"/>
              </a:rPr>
              <a:t>④直流电源及馈电元件的接入应尽量减少分布参数的影响</a:t>
            </a:r>
            <a:r>
              <a:rPr kumimoji="0" lang="en-US" altLang="zh-CN" sz="2400" dirty="0">
                <a:solidFill>
                  <a:srgbClr val="660066"/>
                </a:solidFill>
                <a:latin typeface="+mn-lt"/>
                <a:ea typeface="仿宋" panose="02010609060101010101" pitchFamily="49" charset="-122"/>
              </a:rPr>
              <a:t>;</a:t>
            </a:r>
          </a:p>
        </p:txBody>
      </p:sp>
      <p:sp>
        <p:nvSpPr>
          <p:cNvPr id="6" name="Rectangle 3">
            <a:extLst>
              <a:ext uri="{FF2B5EF4-FFF2-40B4-BE49-F238E27FC236}">
                <a16:creationId xmlns:a16="http://schemas.microsoft.com/office/drawing/2014/main" id="{A1B1C886-B8CE-41EF-AA8B-FB5B2D81CAA6}"/>
              </a:ext>
            </a:extLst>
          </p:cNvPr>
          <p:cNvSpPr>
            <a:spLocks noChangeArrowheads="1"/>
          </p:cNvSpPr>
          <p:nvPr/>
        </p:nvSpPr>
        <p:spPr bwMode="auto">
          <a:xfrm>
            <a:off x="125412" y="688043"/>
            <a:ext cx="898309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indent="0" eaLnBrk="1" hangingPunct="1">
              <a:buFontTx/>
              <a:buNone/>
            </a:pPr>
            <a:r>
              <a:rPr lang="zh-CN" altLang="en-US" sz="2400" dirty="0">
                <a:solidFill>
                  <a:srgbClr val="660066"/>
                </a:solidFill>
                <a:latin typeface="+mn-lt"/>
                <a:ea typeface="仿宋" panose="02010609060101010101" pitchFamily="49" charset="-122"/>
              </a:rPr>
              <a:t>馈电方式有串联、并联两种基本形式，取决于放大器的工作原理。</a:t>
            </a:r>
            <a:endParaRPr lang="zh-CN" altLang="en-US" sz="2400" b="0" dirty="0">
              <a:solidFill>
                <a:srgbClr val="660066"/>
              </a:solidFill>
              <a:latin typeface="+mn-lt"/>
              <a:ea typeface="仿宋" panose="02010609060101010101" pitchFamily="49" charset="-122"/>
            </a:endParaRPr>
          </a:p>
        </p:txBody>
      </p:sp>
      <p:pic>
        <p:nvPicPr>
          <p:cNvPr id="3" name="图片 2">
            <a:extLst>
              <a:ext uri="{FF2B5EF4-FFF2-40B4-BE49-F238E27FC236}">
                <a16:creationId xmlns:a16="http://schemas.microsoft.com/office/drawing/2014/main" id="{6B38A441-D01F-4F5A-846F-C5EB50E67E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1451" y="3933056"/>
            <a:ext cx="4299926" cy="2164893"/>
          </a:xfrm>
          <a:prstGeom prst="rect">
            <a:avLst/>
          </a:prstGeom>
        </p:spPr>
      </p:pic>
      <p:sp>
        <p:nvSpPr>
          <p:cNvPr id="4" name="矩形 3">
            <a:extLst>
              <a:ext uri="{FF2B5EF4-FFF2-40B4-BE49-F238E27FC236}">
                <a16:creationId xmlns:a16="http://schemas.microsoft.com/office/drawing/2014/main" id="{9D966984-2296-471A-83FE-40F8B6AA3C85}"/>
              </a:ext>
            </a:extLst>
          </p:cNvPr>
          <p:cNvSpPr/>
          <p:nvPr/>
        </p:nvSpPr>
        <p:spPr>
          <a:xfrm>
            <a:off x="6372200" y="5406042"/>
            <a:ext cx="1584176" cy="523220"/>
          </a:xfrm>
          <a:prstGeom prst="rect">
            <a:avLst/>
          </a:prstGeom>
        </p:spPr>
        <p:txBody>
          <a:bodyPr wrap="square">
            <a:spAutoFit/>
          </a:bodyPr>
          <a:lstStyle/>
          <a:p>
            <a:r>
              <a:rPr lang="en-US" altLang="zh-CN" sz="2800" b="1" dirty="0">
                <a:solidFill>
                  <a:srgbClr val="00B050"/>
                </a:solidFill>
                <a:latin typeface="+mn-lt"/>
                <a:ea typeface="仿宋" panose="02010609060101010101" pitchFamily="49" charset="-122"/>
              </a:rPr>
              <a:t>P95 </a:t>
            </a:r>
            <a:r>
              <a:rPr kumimoji="0" lang="en-US" altLang="zh-CN" dirty="0">
                <a:solidFill>
                  <a:srgbClr val="FF0000"/>
                </a:solidFill>
                <a:latin typeface="+mn-lt"/>
                <a:ea typeface="仿宋" panose="02010609060101010101" pitchFamily="49" charset="-122"/>
              </a:rPr>
              <a:t>P97</a:t>
            </a:r>
            <a:endParaRPr lang="zh-CN" altLang="en-US" dirty="0">
              <a:latin typeface="+mn-lt"/>
              <a:ea typeface="仿宋" panose="02010609060101010101" pitchFamily="49" charset="-122"/>
            </a:endParaRPr>
          </a:p>
        </p:txBody>
      </p:sp>
    </p:spTree>
    <p:extLst>
      <p:ext uri="{BB962C8B-B14F-4D97-AF65-F5344CB8AC3E}">
        <p14:creationId xmlns:p14="http://schemas.microsoft.com/office/powerpoint/2010/main" val="4288178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718BB85-9312-4B34-BFB5-A4F7CD9C14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9549" y="626371"/>
            <a:ext cx="5003626" cy="3659879"/>
          </a:xfrm>
          <a:prstGeom prst="rect">
            <a:avLst/>
          </a:prstGeom>
        </p:spPr>
      </p:pic>
      <p:sp>
        <p:nvSpPr>
          <p:cNvPr id="5123" name="Rectangle 2">
            <a:extLst>
              <a:ext uri="{FF2B5EF4-FFF2-40B4-BE49-F238E27FC236}">
                <a16:creationId xmlns:a16="http://schemas.microsoft.com/office/drawing/2014/main" id="{CC94AFD2-F8D5-44A0-A900-84D33580EC40}"/>
              </a:ext>
            </a:extLst>
          </p:cNvPr>
          <p:cNvSpPr>
            <a:spLocks noGrp="1" noChangeArrowheads="1"/>
          </p:cNvSpPr>
          <p:nvPr>
            <p:ph type="title" idx="4294967295"/>
          </p:nvPr>
        </p:nvSpPr>
        <p:spPr>
          <a:xfrm>
            <a:off x="228600" y="228600"/>
            <a:ext cx="7583760" cy="381000"/>
          </a:xfrm>
        </p:spPr>
        <p:txBody>
          <a:bodyPr/>
          <a:lstStyle/>
          <a:p>
            <a:pPr algn="l" eaLnBrk="1" hangingPunct="1"/>
            <a:r>
              <a:rPr lang="en-US" altLang="zh-CN" sz="2800" b="1" dirty="0">
                <a:solidFill>
                  <a:srgbClr val="0000FF"/>
                </a:solidFill>
                <a:latin typeface="+mn-lt"/>
                <a:ea typeface="仿宋" panose="02010609060101010101" pitchFamily="49" charset="-122"/>
              </a:rPr>
              <a:t>3.1 </a:t>
            </a:r>
            <a:r>
              <a:rPr lang="zh-CN" altLang="en-US" sz="2800" b="1" dirty="0">
                <a:solidFill>
                  <a:srgbClr val="0000FF"/>
                </a:solidFill>
                <a:latin typeface="+mn-lt"/>
                <a:ea typeface="仿宋" panose="02010609060101010101" pitchFamily="49" charset="-122"/>
              </a:rPr>
              <a:t>高频功率放大器工作原理    </a:t>
            </a:r>
            <a:r>
              <a:rPr lang="en-US" altLang="zh-CN" sz="2800" b="1" dirty="0">
                <a:solidFill>
                  <a:srgbClr val="00B050"/>
                </a:solidFill>
                <a:latin typeface="+mn-lt"/>
                <a:ea typeface="仿宋" panose="02010609060101010101" pitchFamily="49" charset="-122"/>
              </a:rPr>
              <a:t>P80</a:t>
            </a:r>
            <a:r>
              <a:rPr lang="en-US" altLang="zh-CN" sz="2800" b="1" dirty="0">
                <a:solidFill>
                  <a:srgbClr val="0000FF"/>
                </a:solidFill>
                <a:latin typeface="+mn-lt"/>
                <a:ea typeface="仿宋" panose="02010609060101010101" pitchFamily="49" charset="-122"/>
              </a:rPr>
              <a:t>     </a:t>
            </a:r>
            <a:r>
              <a:rPr lang="en-US" altLang="zh-CN" sz="2800" b="1" dirty="0">
                <a:solidFill>
                  <a:srgbClr val="FF0000"/>
                </a:solidFill>
                <a:latin typeface="+mn-lt"/>
                <a:ea typeface="仿宋" panose="02010609060101010101" pitchFamily="49" charset="-122"/>
              </a:rPr>
              <a:t>P83   </a:t>
            </a:r>
            <a:r>
              <a:rPr lang="en-US" altLang="zh-CN" sz="2800" b="1" dirty="0">
                <a:solidFill>
                  <a:srgbClr val="0000FF"/>
                </a:solidFill>
                <a:latin typeface="+mn-lt"/>
                <a:ea typeface="仿宋" panose="02010609060101010101" pitchFamily="49" charset="-122"/>
              </a:rPr>
              <a:t>P89</a:t>
            </a:r>
            <a:endParaRPr lang="zh-CN" altLang="en-US" sz="2800" b="1" dirty="0">
              <a:solidFill>
                <a:srgbClr val="FF0000"/>
              </a:solidFill>
              <a:latin typeface="+mn-lt"/>
              <a:ea typeface="仿宋" panose="02010609060101010101" pitchFamily="49" charset="-122"/>
            </a:endParaRPr>
          </a:p>
        </p:txBody>
      </p:sp>
      <p:sp>
        <p:nvSpPr>
          <p:cNvPr id="5124" name="Rectangle 2">
            <a:extLst>
              <a:ext uri="{FF2B5EF4-FFF2-40B4-BE49-F238E27FC236}">
                <a16:creationId xmlns:a16="http://schemas.microsoft.com/office/drawing/2014/main" id="{B7A255A4-3FF8-4A9C-BA73-498423F8B445}"/>
              </a:ext>
            </a:extLst>
          </p:cNvPr>
          <p:cNvSpPr>
            <a:spLocks noChangeArrowheads="1"/>
          </p:cNvSpPr>
          <p:nvPr/>
        </p:nvSpPr>
        <p:spPr bwMode="auto">
          <a:xfrm>
            <a:off x="250825" y="692150"/>
            <a:ext cx="324167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dirty="0">
                <a:solidFill>
                  <a:srgbClr val="0000FF"/>
                </a:solidFill>
                <a:latin typeface="+mn-lt"/>
                <a:ea typeface="仿宋" panose="02010609060101010101" pitchFamily="49" charset="-122"/>
              </a:rPr>
              <a:t>3.1.1 </a:t>
            </a:r>
            <a:r>
              <a:rPr lang="zh-CN" altLang="en-US" sz="2400" dirty="0">
                <a:solidFill>
                  <a:srgbClr val="0000FF"/>
                </a:solidFill>
                <a:latin typeface="+mn-lt"/>
                <a:ea typeface="仿宋" panose="02010609060101010101" pitchFamily="49" charset="-122"/>
              </a:rPr>
              <a:t>基本电路</a:t>
            </a:r>
          </a:p>
        </p:txBody>
      </p:sp>
      <p:sp>
        <p:nvSpPr>
          <p:cNvPr id="5125" name="Rectangle 3">
            <a:extLst>
              <a:ext uri="{FF2B5EF4-FFF2-40B4-BE49-F238E27FC236}">
                <a16:creationId xmlns:a16="http://schemas.microsoft.com/office/drawing/2014/main" id="{D31CCFB4-7927-4CF8-B06C-CECC5A4800F6}"/>
              </a:ext>
            </a:extLst>
          </p:cNvPr>
          <p:cNvSpPr>
            <a:spLocks noChangeArrowheads="1"/>
          </p:cNvSpPr>
          <p:nvPr/>
        </p:nvSpPr>
        <p:spPr bwMode="auto">
          <a:xfrm>
            <a:off x="0" y="4286250"/>
            <a:ext cx="8676456"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defRPr/>
            </a:pPr>
            <a:r>
              <a:rPr lang="zh-CN" altLang="en-US" sz="2400" dirty="0">
                <a:solidFill>
                  <a:srgbClr val="002060"/>
                </a:solidFill>
                <a:latin typeface="+mn-lt"/>
                <a:ea typeface="仿宋" panose="02010609060101010101" pitchFamily="49" charset="-122"/>
              </a:rPr>
              <a:t>上图中，基极对地瞬时电压为  </a:t>
            </a:r>
            <a:r>
              <a:rPr lang="en-US" altLang="zh-CN" sz="2400" i="1" dirty="0">
                <a:solidFill>
                  <a:srgbClr val="002060"/>
                </a:solidFill>
                <a:latin typeface="+mn-lt"/>
                <a:ea typeface="仿宋" panose="02010609060101010101" pitchFamily="49" charset="-122"/>
              </a:rPr>
              <a:t>v</a:t>
            </a:r>
            <a:r>
              <a:rPr lang="en-US" altLang="zh-CN" sz="2400" baseline="-25000" dirty="0">
                <a:solidFill>
                  <a:srgbClr val="002060"/>
                </a:solidFill>
                <a:latin typeface="+mn-lt"/>
                <a:ea typeface="仿宋" panose="02010609060101010101" pitchFamily="49" charset="-122"/>
              </a:rPr>
              <a:t>BE</a:t>
            </a:r>
            <a:r>
              <a:rPr lang="en-US" altLang="zh-CN" sz="2400" dirty="0">
                <a:solidFill>
                  <a:srgbClr val="002060"/>
                </a:solidFill>
                <a:latin typeface="+mn-lt"/>
                <a:ea typeface="仿宋" panose="02010609060101010101" pitchFamily="49" charset="-122"/>
              </a:rPr>
              <a:t>=</a:t>
            </a:r>
            <a:r>
              <a:rPr lang="en-US" altLang="zh-CN" sz="2400" dirty="0">
                <a:solidFill>
                  <a:srgbClr val="002060"/>
                </a:solidFill>
                <a:latin typeface="+mn-lt"/>
                <a:ea typeface="仿宋" panose="02010609060101010101" pitchFamily="49" charset="-122"/>
                <a:sym typeface="Symbol" panose="05050102010706020507" pitchFamily="18" charset="2"/>
              </a:rPr>
              <a:t> </a:t>
            </a:r>
            <a:r>
              <a:rPr lang="en-US" altLang="zh-CN" sz="2400" i="1" dirty="0">
                <a:solidFill>
                  <a:srgbClr val="002060"/>
                </a:solidFill>
                <a:latin typeface="+mn-lt"/>
                <a:ea typeface="仿宋" panose="02010609060101010101" pitchFamily="49" charset="-122"/>
              </a:rPr>
              <a:t>V</a:t>
            </a:r>
            <a:r>
              <a:rPr lang="en-US" altLang="zh-CN" sz="2400" baseline="-25000" dirty="0">
                <a:solidFill>
                  <a:srgbClr val="002060"/>
                </a:solidFill>
                <a:latin typeface="+mn-lt"/>
                <a:ea typeface="仿宋" panose="02010609060101010101" pitchFamily="49" charset="-122"/>
              </a:rPr>
              <a:t>BB</a:t>
            </a:r>
            <a:r>
              <a:rPr lang="en-US" altLang="zh-CN" sz="2400" dirty="0">
                <a:solidFill>
                  <a:srgbClr val="002060"/>
                </a:solidFill>
                <a:latin typeface="+mn-lt"/>
                <a:ea typeface="仿宋" panose="02010609060101010101" pitchFamily="49" charset="-122"/>
              </a:rPr>
              <a:t>+</a:t>
            </a:r>
            <a:r>
              <a:rPr lang="en-US" altLang="zh-CN" sz="2400" i="1" dirty="0">
                <a:solidFill>
                  <a:srgbClr val="002060"/>
                </a:solidFill>
                <a:latin typeface="+mn-lt"/>
                <a:ea typeface="仿宋" panose="02010609060101010101" pitchFamily="49" charset="-122"/>
              </a:rPr>
              <a:t>V</a:t>
            </a:r>
            <a:r>
              <a:rPr lang="en-US" altLang="zh-CN" sz="2400" baseline="-25000" dirty="0">
                <a:solidFill>
                  <a:srgbClr val="002060"/>
                </a:solidFill>
                <a:latin typeface="+mn-lt"/>
                <a:ea typeface="仿宋" panose="02010609060101010101" pitchFamily="49" charset="-122"/>
              </a:rPr>
              <a:t>bm</a:t>
            </a:r>
            <a:r>
              <a:rPr lang="en-US" altLang="zh-CN" sz="2400" dirty="0">
                <a:solidFill>
                  <a:srgbClr val="002060"/>
                </a:solidFill>
                <a:latin typeface="+mn-lt"/>
                <a:ea typeface="仿宋" panose="02010609060101010101" pitchFamily="49" charset="-122"/>
                <a:sym typeface="Symbol" panose="05050102010706020507" pitchFamily="18" charset="2"/>
              </a:rPr>
              <a:t>cos(</a:t>
            </a:r>
            <a:r>
              <a:rPr lang="en-US" altLang="zh-CN" sz="2400" i="1" dirty="0">
                <a:solidFill>
                  <a:srgbClr val="002060"/>
                </a:solidFill>
                <a:latin typeface="+mn-lt"/>
                <a:ea typeface="仿宋" panose="02010609060101010101" pitchFamily="49" charset="-122"/>
                <a:sym typeface="Symbol" panose="05050102010706020507" pitchFamily="18" charset="2"/>
              </a:rPr>
              <a:t>t</a:t>
            </a:r>
            <a:r>
              <a:rPr lang="en-US" altLang="zh-CN" sz="2400" dirty="0">
                <a:solidFill>
                  <a:srgbClr val="002060"/>
                </a:solidFill>
                <a:latin typeface="+mn-lt"/>
                <a:ea typeface="仿宋" panose="02010609060101010101" pitchFamily="49" charset="-122"/>
                <a:sym typeface="Symbol" panose="05050102010706020507" pitchFamily="18" charset="2"/>
              </a:rPr>
              <a:t>)           </a:t>
            </a:r>
            <a:r>
              <a:rPr lang="en-US" altLang="zh-CN" sz="2400" dirty="0">
                <a:solidFill>
                  <a:srgbClr val="FF0000"/>
                </a:solidFill>
                <a:latin typeface="+mn-lt"/>
                <a:ea typeface="仿宋" panose="02010609060101010101" pitchFamily="49" charset="-122"/>
                <a:sym typeface="Symbol" panose="05050102010706020507" pitchFamily="18" charset="2"/>
              </a:rPr>
              <a:t>(4-1) </a:t>
            </a:r>
            <a:endParaRPr lang="zh-CN" altLang="en-US" sz="2400" dirty="0">
              <a:solidFill>
                <a:srgbClr val="FF0000"/>
              </a:solidFill>
              <a:latin typeface="+mn-lt"/>
              <a:ea typeface="仿宋" panose="02010609060101010101" pitchFamily="49" charset="-122"/>
            </a:endParaRPr>
          </a:p>
        </p:txBody>
      </p:sp>
      <p:sp>
        <p:nvSpPr>
          <p:cNvPr id="5126" name="Rectangle 3">
            <a:extLst>
              <a:ext uri="{FF2B5EF4-FFF2-40B4-BE49-F238E27FC236}">
                <a16:creationId xmlns:a16="http://schemas.microsoft.com/office/drawing/2014/main" id="{99525A2B-7EE7-4F9F-BD78-F2938C7B7D66}"/>
              </a:ext>
            </a:extLst>
          </p:cNvPr>
          <p:cNvSpPr>
            <a:spLocks noChangeArrowheads="1"/>
          </p:cNvSpPr>
          <p:nvPr/>
        </p:nvSpPr>
        <p:spPr bwMode="auto">
          <a:xfrm>
            <a:off x="142875" y="5346700"/>
            <a:ext cx="882161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400" dirty="0">
                <a:solidFill>
                  <a:srgbClr val="002060"/>
                </a:solidFill>
                <a:latin typeface="+mn-lt"/>
                <a:ea typeface="仿宋" panose="02010609060101010101" pitchFamily="49" charset="-122"/>
              </a:rPr>
              <a:t> 集电极对地瞬时电压为 </a:t>
            </a:r>
            <a:r>
              <a:rPr lang="en-US" altLang="zh-CN" sz="2400" i="1" dirty="0">
                <a:solidFill>
                  <a:srgbClr val="002060"/>
                </a:solidFill>
                <a:latin typeface="+mn-lt"/>
                <a:ea typeface="仿宋" panose="02010609060101010101" pitchFamily="49" charset="-122"/>
              </a:rPr>
              <a:t>v</a:t>
            </a:r>
            <a:r>
              <a:rPr lang="en-US" altLang="zh-CN" sz="2400" baseline="-25000" dirty="0">
                <a:solidFill>
                  <a:srgbClr val="002060"/>
                </a:solidFill>
                <a:latin typeface="+mn-lt"/>
                <a:ea typeface="仿宋" panose="02010609060101010101" pitchFamily="49" charset="-122"/>
              </a:rPr>
              <a:t>CE</a:t>
            </a:r>
            <a:r>
              <a:rPr lang="en-US" altLang="zh-CN" sz="2400" dirty="0">
                <a:solidFill>
                  <a:srgbClr val="002060"/>
                </a:solidFill>
                <a:latin typeface="+mn-lt"/>
                <a:ea typeface="仿宋" panose="02010609060101010101" pitchFamily="49" charset="-122"/>
              </a:rPr>
              <a:t> =</a:t>
            </a:r>
            <a:r>
              <a:rPr lang="en-US" altLang="zh-CN" sz="2400" i="1" dirty="0">
                <a:solidFill>
                  <a:srgbClr val="002060"/>
                </a:solidFill>
                <a:latin typeface="+mn-lt"/>
                <a:ea typeface="仿宋" panose="02010609060101010101" pitchFamily="49" charset="-122"/>
              </a:rPr>
              <a:t>V</a:t>
            </a:r>
            <a:r>
              <a:rPr lang="en-US" altLang="zh-CN" sz="2400" baseline="-25000" dirty="0">
                <a:solidFill>
                  <a:srgbClr val="002060"/>
                </a:solidFill>
                <a:latin typeface="+mn-lt"/>
                <a:ea typeface="仿宋" panose="02010609060101010101" pitchFamily="49" charset="-122"/>
              </a:rPr>
              <a:t>CC</a:t>
            </a:r>
            <a:r>
              <a:rPr lang="en-US" altLang="zh-CN" sz="2400" dirty="0">
                <a:solidFill>
                  <a:srgbClr val="002060"/>
                </a:solidFill>
                <a:latin typeface="+mn-lt"/>
                <a:ea typeface="仿宋" panose="02010609060101010101" pitchFamily="49" charset="-122"/>
                <a:sym typeface="Symbol" panose="05050102010706020507" pitchFamily="18" charset="2"/>
              </a:rPr>
              <a:t> </a:t>
            </a:r>
            <a:r>
              <a:rPr lang="en-US" altLang="zh-CN" sz="2400" i="1" dirty="0">
                <a:solidFill>
                  <a:srgbClr val="002060"/>
                </a:solidFill>
                <a:latin typeface="+mn-lt"/>
                <a:ea typeface="仿宋" panose="02010609060101010101" pitchFamily="49" charset="-122"/>
              </a:rPr>
              <a:t>v</a:t>
            </a:r>
            <a:r>
              <a:rPr lang="en-US" altLang="zh-CN" sz="2400" baseline="-25000" dirty="0">
                <a:solidFill>
                  <a:srgbClr val="002060"/>
                </a:solidFill>
                <a:latin typeface="+mn-lt"/>
                <a:ea typeface="仿宋" panose="02010609060101010101" pitchFamily="49" charset="-122"/>
              </a:rPr>
              <a:t>c</a:t>
            </a:r>
            <a:r>
              <a:rPr lang="en-US" altLang="zh-CN" sz="2400" dirty="0">
                <a:solidFill>
                  <a:srgbClr val="002060"/>
                </a:solidFill>
                <a:latin typeface="+mn-lt"/>
                <a:ea typeface="仿宋" panose="02010609060101010101" pitchFamily="49" charset="-122"/>
              </a:rPr>
              <a:t>=</a:t>
            </a:r>
            <a:r>
              <a:rPr lang="en-US" altLang="zh-CN" sz="2400" i="1" dirty="0">
                <a:solidFill>
                  <a:srgbClr val="002060"/>
                </a:solidFill>
                <a:latin typeface="+mn-lt"/>
                <a:ea typeface="仿宋" panose="02010609060101010101" pitchFamily="49" charset="-122"/>
              </a:rPr>
              <a:t>V</a:t>
            </a:r>
            <a:r>
              <a:rPr lang="en-US" altLang="zh-CN" sz="2400" baseline="-25000" dirty="0">
                <a:solidFill>
                  <a:srgbClr val="002060"/>
                </a:solidFill>
                <a:latin typeface="+mn-lt"/>
                <a:ea typeface="仿宋" panose="02010609060101010101" pitchFamily="49" charset="-122"/>
              </a:rPr>
              <a:t>CC</a:t>
            </a:r>
            <a:r>
              <a:rPr lang="en-US" altLang="zh-CN" sz="2400" dirty="0">
                <a:solidFill>
                  <a:srgbClr val="002060"/>
                </a:solidFill>
                <a:latin typeface="+mn-lt"/>
                <a:ea typeface="仿宋" panose="02010609060101010101" pitchFamily="49" charset="-122"/>
                <a:sym typeface="Symbol" panose="05050102010706020507" pitchFamily="18" charset="2"/>
              </a:rPr>
              <a:t></a:t>
            </a:r>
            <a:r>
              <a:rPr lang="en-US" altLang="zh-CN" sz="2400" i="1" dirty="0">
                <a:solidFill>
                  <a:srgbClr val="002060"/>
                </a:solidFill>
                <a:latin typeface="+mn-lt"/>
                <a:ea typeface="仿宋" panose="02010609060101010101" pitchFamily="49" charset="-122"/>
              </a:rPr>
              <a:t>V</a:t>
            </a:r>
            <a:r>
              <a:rPr lang="en-US" altLang="zh-CN" sz="2400" baseline="-25000" dirty="0">
                <a:solidFill>
                  <a:srgbClr val="002060"/>
                </a:solidFill>
                <a:latin typeface="+mn-lt"/>
                <a:ea typeface="仿宋" panose="02010609060101010101" pitchFamily="49" charset="-122"/>
              </a:rPr>
              <a:t>cm</a:t>
            </a:r>
            <a:r>
              <a:rPr lang="en-US" altLang="zh-CN" sz="2400" dirty="0">
                <a:solidFill>
                  <a:srgbClr val="002060"/>
                </a:solidFill>
                <a:latin typeface="+mn-lt"/>
                <a:ea typeface="仿宋" panose="02010609060101010101" pitchFamily="49" charset="-122"/>
                <a:sym typeface="Symbol" panose="05050102010706020507" pitchFamily="18" charset="2"/>
              </a:rPr>
              <a:t>cos(</a:t>
            </a:r>
            <a:r>
              <a:rPr lang="en-US" altLang="zh-CN" sz="2400" i="1" dirty="0">
                <a:solidFill>
                  <a:srgbClr val="002060"/>
                </a:solidFill>
                <a:latin typeface="+mn-lt"/>
                <a:ea typeface="仿宋" panose="02010609060101010101" pitchFamily="49" charset="-122"/>
                <a:sym typeface="Symbol" panose="05050102010706020507" pitchFamily="18" charset="2"/>
              </a:rPr>
              <a:t> t</a:t>
            </a:r>
            <a:r>
              <a:rPr lang="en-US" altLang="zh-CN" sz="2400" dirty="0">
                <a:solidFill>
                  <a:srgbClr val="002060"/>
                </a:solidFill>
                <a:latin typeface="+mn-lt"/>
                <a:ea typeface="仿宋" panose="02010609060101010101" pitchFamily="49" charset="-122"/>
                <a:sym typeface="Symbol" panose="05050102010706020507" pitchFamily="18" charset="2"/>
              </a:rPr>
              <a:t>)       </a:t>
            </a:r>
            <a:r>
              <a:rPr lang="en-US" altLang="zh-CN" sz="2400" dirty="0">
                <a:solidFill>
                  <a:srgbClr val="FF0000"/>
                </a:solidFill>
                <a:latin typeface="+mn-lt"/>
                <a:ea typeface="仿宋" panose="02010609060101010101" pitchFamily="49" charset="-122"/>
                <a:sym typeface="Symbol" panose="05050102010706020507" pitchFamily="18" charset="2"/>
              </a:rPr>
              <a:t>(4-2) </a:t>
            </a:r>
            <a:endParaRPr lang="zh-CN" altLang="en-US" sz="2400" dirty="0">
              <a:solidFill>
                <a:srgbClr val="002060"/>
              </a:solidFill>
              <a:latin typeface="+mn-lt"/>
              <a:ea typeface="仿宋" panose="02010609060101010101" pitchFamily="49" charset="-122"/>
            </a:endParaRPr>
          </a:p>
        </p:txBody>
      </p:sp>
      <p:sp>
        <p:nvSpPr>
          <p:cNvPr id="5127" name="Rectangle 3">
            <a:extLst>
              <a:ext uri="{FF2B5EF4-FFF2-40B4-BE49-F238E27FC236}">
                <a16:creationId xmlns:a16="http://schemas.microsoft.com/office/drawing/2014/main" id="{B409D027-8636-419B-94DF-1AF6793A7F03}"/>
              </a:ext>
            </a:extLst>
          </p:cNvPr>
          <p:cNvSpPr>
            <a:spLocks noChangeArrowheads="1"/>
          </p:cNvSpPr>
          <p:nvPr/>
        </p:nvSpPr>
        <p:spPr bwMode="auto">
          <a:xfrm>
            <a:off x="25470" y="4789488"/>
            <a:ext cx="696436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000" dirty="0">
                <a:solidFill>
                  <a:srgbClr val="660066"/>
                </a:solidFill>
                <a:latin typeface="+mn-lt"/>
                <a:ea typeface="仿宋" panose="02010609060101010101" pitchFamily="49" charset="-122"/>
              </a:rPr>
              <a:t>其中</a:t>
            </a:r>
            <a:r>
              <a:rPr lang="en-US" altLang="zh-CN" sz="2000" i="1" dirty="0">
                <a:solidFill>
                  <a:srgbClr val="660066"/>
                </a:solidFill>
                <a:latin typeface="+mn-lt"/>
                <a:ea typeface="仿宋" panose="02010609060101010101" pitchFamily="49" charset="-122"/>
              </a:rPr>
              <a:t>V</a:t>
            </a:r>
            <a:r>
              <a:rPr lang="en-US" altLang="zh-CN" sz="2000" baseline="-25000" dirty="0">
                <a:solidFill>
                  <a:srgbClr val="660066"/>
                </a:solidFill>
                <a:latin typeface="+mn-lt"/>
                <a:ea typeface="仿宋" panose="02010609060101010101" pitchFamily="49" charset="-122"/>
              </a:rPr>
              <a:t>BB</a:t>
            </a:r>
            <a:r>
              <a:rPr lang="zh-CN" altLang="en-US" sz="2000" dirty="0">
                <a:solidFill>
                  <a:srgbClr val="660066"/>
                </a:solidFill>
                <a:latin typeface="+mn-lt"/>
                <a:ea typeface="仿宋" panose="02010609060101010101" pitchFamily="49" charset="-122"/>
              </a:rPr>
              <a:t>为基极偏置电压；</a:t>
            </a:r>
            <a:r>
              <a:rPr lang="en-US" altLang="zh-CN" sz="2000" i="1" dirty="0">
                <a:solidFill>
                  <a:srgbClr val="660066"/>
                </a:solidFill>
                <a:latin typeface="+mn-lt"/>
                <a:ea typeface="仿宋" panose="02010609060101010101" pitchFamily="49" charset="-122"/>
              </a:rPr>
              <a:t>V</a:t>
            </a:r>
            <a:r>
              <a:rPr lang="en-US" altLang="zh-CN" sz="2000" baseline="-25000" dirty="0">
                <a:solidFill>
                  <a:srgbClr val="660066"/>
                </a:solidFill>
                <a:latin typeface="+mn-lt"/>
                <a:ea typeface="仿宋" panose="02010609060101010101" pitchFamily="49" charset="-122"/>
              </a:rPr>
              <a:t>bm</a:t>
            </a:r>
            <a:r>
              <a:rPr lang="zh-CN" altLang="en-US" sz="2000" dirty="0">
                <a:solidFill>
                  <a:srgbClr val="660066"/>
                </a:solidFill>
                <a:latin typeface="+mn-lt"/>
                <a:ea typeface="仿宋" panose="02010609060101010101" pitchFamily="49" charset="-122"/>
              </a:rPr>
              <a:t>为基极高频激励电压振幅</a:t>
            </a:r>
          </a:p>
        </p:txBody>
      </p:sp>
      <p:sp>
        <p:nvSpPr>
          <p:cNvPr id="5128" name="Rectangle 3">
            <a:extLst>
              <a:ext uri="{FF2B5EF4-FFF2-40B4-BE49-F238E27FC236}">
                <a16:creationId xmlns:a16="http://schemas.microsoft.com/office/drawing/2014/main" id="{52D01280-1302-46CC-B5A9-0E9D8A591AC3}"/>
              </a:ext>
            </a:extLst>
          </p:cNvPr>
          <p:cNvSpPr>
            <a:spLocks noChangeArrowheads="1"/>
          </p:cNvSpPr>
          <p:nvPr/>
        </p:nvSpPr>
        <p:spPr bwMode="auto">
          <a:xfrm>
            <a:off x="142875" y="6000750"/>
            <a:ext cx="78581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000" dirty="0">
                <a:solidFill>
                  <a:srgbClr val="660066"/>
                </a:solidFill>
                <a:latin typeface="+mn-lt"/>
                <a:ea typeface="仿宋" panose="02010609060101010101" pitchFamily="49" charset="-122"/>
              </a:rPr>
              <a:t>其中</a:t>
            </a:r>
            <a:r>
              <a:rPr lang="en-US" altLang="zh-CN" sz="2000" i="1" dirty="0">
                <a:solidFill>
                  <a:srgbClr val="660066"/>
                </a:solidFill>
                <a:latin typeface="+mn-lt"/>
                <a:ea typeface="仿宋" panose="02010609060101010101" pitchFamily="49" charset="-122"/>
              </a:rPr>
              <a:t>V</a:t>
            </a:r>
            <a:r>
              <a:rPr lang="en-US" altLang="zh-CN" sz="2000" baseline="-25000" dirty="0">
                <a:solidFill>
                  <a:srgbClr val="660066"/>
                </a:solidFill>
                <a:latin typeface="+mn-lt"/>
                <a:ea typeface="仿宋" panose="02010609060101010101" pitchFamily="49" charset="-122"/>
              </a:rPr>
              <a:t>cc</a:t>
            </a:r>
            <a:r>
              <a:rPr lang="zh-CN" altLang="en-US" sz="2000" dirty="0">
                <a:solidFill>
                  <a:srgbClr val="660066"/>
                </a:solidFill>
                <a:latin typeface="+mn-lt"/>
                <a:ea typeface="仿宋" panose="02010609060101010101" pitchFamily="49" charset="-122"/>
              </a:rPr>
              <a:t>为集电极直流电源电压；</a:t>
            </a:r>
            <a:r>
              <a:rPr lang="en-US" altLang="zh-CN" sz="2000" i="1" dirty="0">
                <a:solidFill>
                  <a:srgbClr val="660066"/>
                </a:solidFill>
                <a:latin typeface="+mn-lt"/>
                <a:ea typeface="仿宋" panose="02010609060101010101" pitchFamily="49" charset="-122"/>
              </a:rPr>
              <a:t>V</a:t>
            </a:r>
            <a:r>
              <a:rPr lang="en-US" altLang="zh-CN" sz="2000" baseline="-25000" dirty="0">
                <a:solidFill>
                  <a:srgbClr val="660066"/>
                </a:solidFill>
                <a:latin typeface="+mn-lt"/>
                <a:ea typeface="仿宋" panose="02010609060101010101" pitchFamily="49" charset="-122"/>
              </a:rPr>
              <a:t>cm</a:t>
            </a:r>
            <a:r>
              <a:rPr lang="zh-CN" altLang="en-US" sz="2000" dirty="0">
                <a:solidFill>
                  <a:srgbClr val="660066"/>
                </a:solidFill>
                <a:latin typeface="+mn-lt"/>
                <a:ea typeface="仿宋" panose="02010609060101010101" pitchFamily="49" charset="-122"/>
              </a:rPr>
              <a:t>为集电极回路基波电压振幅</a:t>
            </a:r>
          </a:p>
        </p:txBody>
      </p:sp>
      <p:sp>
        <p:nvSpPr>
          <p:cNvPr id="5129" name="Rectangle 2">
            <a:extLst>
              <a:ext uri="{FF2B5EF4-FFF2-40B4-BE49-F238E27FC236}">
                <a16:creationId xmlns:a16="http://schemas.microsoft.com/office/drawing/2014/main" id="{3A741590-204C-4CB3-AD6A-0175529E8E6D}"/>
              </a:ext>
            </a:extLst>
          </p:cNvPr>
          <p:cNvSpPr>
            <a:spLocks noChangeArrowheads="1"/>
          </p:cNvSpPr>
          <p:nvPr/>
        </p:nvSpPr>
        <p:spPr bwMode="auto">
          <a:xfrm>
            <a:off x="6732240" y="3528796"/>
            <a:ext cx="2051720" cy="246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lvl="1" eaLnBrk="1" hangingPunct="1">
              <a:spcBef>
                <a:spcPct val="0"/>
              </a:spcBef>
              <a:buFontTx/>
              <a:buNone/>
            </a:pPr>
            <a:r>
              <a:rPr lang="en-US" altLang="zh-CN" sz="2400" b="1" dirty="0">
                <a:solidFill>
                  <a:srgbClr val="00B050"/>
                </a:solidFill>
                <a:latin typeface="+mn-lt"/>
                <a:ea typeface="仿宋" panose="02010609060101010101" pitchFamily="49" charset="-122"/>
              </a:rPr>
              <a:t>P81</a:t>
            </a:r>
            <a:r>
              <a:rPr lang="en-US" altLang="zh-CN" sz="2400" b="1" dirty="0">
                <a:solidFill>
                  <a:srgbClr val="0000FF"/>
                </a:solidFill>
                <a:latin typeface="+mn-lt"/>
                <a:ea typeface="仿宋" panose="02010609060101010101" pitchFamily="49" charset="-122"/>
              </a:rPr>
              <a:t>   </a:t>
            </a:r>
            <a:r>
              <a:rPr lang="en-US" altLang="zh-CN" sz="2400" dirty="0">
                <a:solidFill>
                  <a:srgbClr val="FF0000"/>
                </a:solidFill>
                <a:latin typeface="+mn-lt"/>
                <a:ea typeface="仿宋" panose="02010609060101010101" pitchFamily="49" charset="-122"/>
              </a:rPr>
              <a:t>P83  </a:t>
            </a:r>
            <a:r>
              <a:rPr lang="en-US" altLang="zh-CN" sz="2400" dirty="0">
                <a:solidFill>
                  <a:schemeClr val="accent2"/>
                </a:solidFill>
                <a:latin typeface="+mn-lt"/>
                <a:ea typeface="仿宋" panose="02010609060101010101" pitchFamily="49" charset="-122"/>
              </a:rPr>
              <a:t>P89</a:t>
            </a:r>
            <a:endParaRPr lang="zh-CN" altLang="en-US" sz="2400" dirty="0">
              <a:solidFill>
                <a:schemeClr val="accent2"/>
              </a:solidFill>
              <a:latin typeface="+mn-lt"/>
              <a:ea typeface="仿宋" panose="02010609060101010101" pitchFamily="49" charset="-122"/>
            </a:endParaRPr>
          </a:p>
        </p:txBody>
      </p:sp>
      <p:sp>
        <p:nvSpPr>
          <p:cNvPr id="2" name="Rectangle 2">
            <a:extLst>
              <a:ext uri="{FF2B5EF4-FFF2-40B4-BE49-F238E27FC236}">
                <a16:creationId xmlns:a16="http://schemas.microsoft.com/office/drawing/2014/main" id="{5F05B596-03E2-4B00-BA48-B8BD3DD95BFB}"/>
              </a:ext>
            </a:extLst>
          </p:cNvPr>
          <p:cNvSpPr>
            <a:spLocks noChangeArrowheads="1"/>
          </p:cNvSpPr>
          <p:nvPr/>
        </p:nvSpPr>
        <p:spPr bwMode="auto">
          <a:xfrm>
            <a:off x="25471" y="1337930"/>
            <a:ext cx="3682434" cy="2168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dirty="0">
                <a:solidFill>
                  <a:srgbClr val="0000FF"/>
                </a:solidFill>
                <a:latin typeface="+mn-lt"/>
                <a:ea typeface="仿宋" panose="02010609060101010101" pitchFamily="49" charset="-122"/>
              </a:rPr>
              <a:t>电路组成：</a:t>
            </a:r>
            <a:endParaRPr lang="en-US" altLang="zh-CN" sz="2400" dirty="0">
              <a:solidFill>
                <a:srgbClr val="0000FF"/>
              </a:solidFill>
              <a:latin typeface="+mn-lt"/>
              <a:ea typeface="仿宋" panose="02010609060101010101" pitchFamily="49" charset="-122"/>
            </a:endParaRPr>
          </a:p>
          <a:p>
            <a:pPr eaLnBrk="1" hangingPunct="1">
              <a:spcBef>
                <a:spcPct val="0"/>
              </a:spcBef>
              <a:buFontTx/>
              <a:buNone/>
            </a:pPr>
            <a:r>
              <a:rPr lang="zh-CN" altLang="en-US" sz="2000" dirty="0">
                <a:solidFill>
                  <a:srgbClr val="660066"/>
                </a:solidFill>
                <a:latin typeface="+mn-lt"/>
                <a:ea typeface="仿宋" panose="02010609060101010101" pitchFamily="49" charset="-122"/>
              </a:rPr>
              <a:t>（</a:t>
            </a:r>
            <a:r>
              <a:rPr lang="en-US" altLang="zh-CN" sz="2000" dirty="0">
                <a:solidFill>
                  <a:srgbClr val="660066"/>
                </a:solidFill>
                <a:latin typeface="+mn-lt"/>
                <a:ea typeface="仿宋" panose="02010609060101010101" pitchFamily="49" charset="-122"/>
              </a:rPr>
              <a:t>1</a:t>
            </a:r>
            <a:r>
              <a:rPr lang="zh-CN" altLang="en-US" sz="2000" dirty="0">
                <a:solidFill>
                  <a:srgbClr val="660066"/>
                </a:solidFill>
                <a:latin typeface="+mn-lt"/>
                <a:ea typeface="仿宋" panose="02010609060101010101" pitchFamily="49" charset="-122"/>
              </a:rPr>
              <a:t>）能量转换器件</a:t>
            </a:r>
            <a:r>
              <a:rPr lang="en-US" altLang="zh-CN" sz="2000" dirty="0">
                <a:solidFill>
                  <a:srgbClr val="660066"/>
                </a:solidFill>
                <a:latin typeface="+mn-lt"/>
                <a:ea typeface="仿宋" panose="02010609060101010101" pitchFamily="49" charset="-122"/>
              </a:rPr>
              <a:t>——</a:t>
            </a:r>
            <a:r>
              <a:rPr lang="zh-CN" altLang="en-US" sz="2000" dirty="0">
                <a:solidFill>
                  <a:srgbClr val="660066"/>
                </a:solidFill>
                <a:latin typeface="+mn-lt"/>
                <a:ea typeface="仿宋" panose="02010609060101010101" pitchFamily="49" charset="-122"/>
              </a:rPr>
              <a:t>晶体管</a:t>
            </a:r>
            <a:endParaRPr lang="en-US" altLang="zh-CN" sz="2000" dirty="0">
              <a:solidFill>
                <a:srgbClr val="660066"/>
              </a:solidFill>
              <a:latin typeface="+mn-lt"/>
              <a:ea typeface="仿宋" panose="02010609060101010101" pitchFamily="49" charset="-122"/>
            </a:endParaRPr>
          </a:p>
          <a:p>
            <a:pPr eaLnBrk="1" hangingPunct="1">
              <a:spcBef>
                <a:spcPct val="0"/>
              </a:spcBef>
              <a:buFontTx/>
              <a:buNone/>
            </a:pPr>
            <a:r>
              <a:rPr lang="zh-CN" altLang="en-US" sz="2000" dirty="0">
                <a:solidFill>
                  <a:srgbClr val="660066"/>
                </a:solidFill>
                <a:latin typeface="+mn-lt"/>
                <a:ea typeface="仿宋" panose="02010609060101010101" pitchFamily="49" charset="-122"/>
              </a:rPr>
              <a:t>（</a:t>
            </a:r>
            <a:r>
              <a:rPr lang="en-US" altLang="zh-CN" sz="2000" dirty="0">
                <a:solidFill>
                  <a:srgbClr val="660066"/>
                </a:solidFill>
                <a:latin typeface="+mn-lt"/>
                <a:ea typeface="仿宋" panose="02010609060101010101" pitchFamily="49" charset="-122"/>
              </a:rPr>
              <a:t>2</a:t>
            </a:r>
            <a:r>
              <a:rPr lang="zh-CN" altLang="en-US" sz="2000" dirty="0">
                <a:solidFill>
                  <a:srgbClr val="660066"/>
                </a:solidFill>
                <a:latin typeface="+mn-lt"/>
                <a:ea typeface="仿宋" panose="02010609060101010101" pitchFamily="49" charset="-122"/>
              </a:rPr>
              <a:t>）</a:t>
            </a:r>
            <a:r>
              <a:rPr lang="en-US" altLang="zh-CN" sz="2000" dirty="0">
                <a:solidFill>
                  <a:srgbClr val="660066"/>
                </a:solidFill>
                <a:latin typeface="+mn-lt"/>
                <a:ea typeface="仿宋" panose="02010609060101010101" pitchFamily="49" charset="-122"/>
              </a:rPr>
              <a:t>LC</a:t>
            </a:r>
            <a:r>
              <a:rPr lang="zh-CN" altLang="en-US" sz="2000" dirty="0">
                <a:solidFill>
                  <a:srgbClr val="660066"/>
                </a:solidFill>
                <a:latin typeface="+mn-lt"/>
                <a:ea typeface="仿宋" panose="02010609060101010101" pitchFamily="49" charset="-122"/>
              </a:rPr>
              <a:t>谐振回路</a:t>
            </a:r>
            <a:endParaRPr lang="en-US" altLang="zh-CN" sz="2000" dirty="0">
              <a:solidFill>
                <a:srgbClr val="660066"/>
              </a:solidFill>
              <a:latin typeface="+mn-lt"/>
              <a:ea typeface="仿宋" panose="02010609060101010101" pitchFamily="49" charset="-122"/>
            </a:endParaRPr>
          </a:p>
          <a:p>
            <a:pPr eaLnBrk="1" hangingPunct="1">
              <a:spcBef>
                <a:spcPct val="0"/>
              </a:spcBef>
              <a:buFontTx/>
              <a:buNone/>
            </a:pPr>
            <a:r>
              <a:rPr lang="zh-CN" altLang="en-US" sz="2000" dirty="0">
                <a:solidFill>
                  <a:srgbClr val="660066"/>
                </a:solidFill>
                <a:latin typeface="+mn-lt"/>
                <a:ea typeface="仿宋" panose="02010609060101010101" pitchFamily="49" charset="-122"/>
              </a:rPr>
              <a:t>（</a:t>
            </a:r>
            <a:r>
              <a:rPr lang="en-US" altLang="zh-CN" sz="2000" dirty="0">
                <a:solidFill>
                  <a:srgbClr val="660066"/>
                </a:solidFill>
                <a:latin typeface="+mn-lt"/>
                <a:ea typeface="仿宋" panose="02010609060101010101" pitchFamily="49" charset="-122"/>
              </a:rPr>
              <a:t>3</a:t>
            </a:r>
            <a:r>
              <a:rPr lang="zh-CN" altLang="en-US" sz="2000" dirty="0">
                <a:solidFill>
                  <a:srgbClr val="660066"/>
                </a:solidFill>
                <a:latin typeface="+mn-lt"/>
                <a:ea typeface="仿宋" panose="02010609060101010101" pitchFamily="49" charset="-122"/>
              </a:rPr>
              <a:t>）供电电源</a:t>
            </a:r>
            <a:r>
              <a:rPr lang="en-US" altLang="zh-CN" sz="2000" dirty="0">
                <a:solidFill>
                  <a:srgbClr val="660066"/>
                </a:solidFill>
                <a:latin typeface="+mn-lt"/>
                <a:ea typeface="仿宋" panose="02010609060101010101" pitchFamily="49" charset="-122"/>
              </a:rPr>
              <a:t>——</a:t>
            </a:r>
            <a:r>
              <a:rPr lang="zh-CN" altLang="en-US" sz="2000" dirty="0">
                <a:solidFill>
                  <a:srgbClr val="660066"/>
                </a:solidFill>
                <a:latin typeface="+mn-lt"/>
                <a:ea typeface="仿宋" panose="02010609060101010101" pitchFamily="49" charset="-122"/>
              </a:rPr>
              <a:t>直流</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1016A2C-FEEE-4137-8B72-0C12F18642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70" y="3974952"/>
            <a:ext cx="4268976" cy="2654448"/>
          </a:xfrm>
          <a:prstGeom prst="rect">
            <a:avLst/>
          </a:prstGeom>
        </p:spPr>
      </p:pic>
      <p:pic>
        <p:nvPicPr>
          <p:cNvPr id="36866" name="图片 6" descr="Image1.jpg">
            <a:extLst>
              <a:ext uri="{FF2B5EF4-FFF2-40B4-BE49-F238E27FC236}">
                <a16:creationId xmlns:a16="http://schemas.microsoft.com/office/drawing/2014/main" id="{EF80B2F1-CD45-40D8-A7FF-977FFAF1741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99991" y="1925638"/>
            <a:ext cx="4572571" cy="314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Rectangle 2">
            <a:extLst>
              <a:ext uri="{FF2B5EF4-FFF2-40B4-BE49-F238E27FC236}">
                <a16:creationId xmlns:a16="http://schemas.microsoft.com/office/drawing/2014/main" id="{44C6A987-5A3E-4669-B065-340E179DFEE7}"/>
              </a:ext>
            </a:extLst>
          </p:cNvPr>
          <p:cNvSpPr>
            <a:spLocks noGrp="1" noChangeArrowheads="1"/>
          </p:cNvSpPr>
          <p:nvPr>
            <p:ph type="title" idx="4294967295"/>
          </p:nvPr>
        </p:nvSpPr>
        <p:spPr>
          <a:xfrm>
            <a:off x="228600" y="228600"/>
            <a:ext cx="7007225" cy="381000"/>
          </a:xfrm>
        </p:spPr>
        <p:txBody>
          <a:bodyPr/>
          <a:lstStyle/>
          <a:p>
            <a:pPr algn="l" eaLnBrk="1" hangingPunct="1"/>
            <a:r>
              <a:rPr kumimoji="0" lang="en-US" altLang="zh-CN" sz="2400" b="1" dirty="0">
                <a:solidFill>
                  <a:srgbClr val="0000FF"/>
                </a:solidFill>
                <a:latin typeface="+mn-lt"/>
                <a:ea typeface="仿宋" panose="02010609060101010101" pitchFamily="49" charset="-122"/>
              </a:rPr>
              <a:t>3.3.1 </a:t>
            </a:r>
            <a:r>
              <a:rPr kumimoji="0" lang="zh-CN" altLang="en-US" sz="2400" b="1" dirty="0">
                <a:solidFill>
                  <a:srgbClr val="0000FF"/>
                </a:solidFill>
                <a:latin typeface="+mn-lt"/>
                <a:ea typeface="仿宋" panose="02010609060101010101" pitchFamily="49" charset="-122"/>
              </a:rPr>
              <a:t>集电极馈电线路 </a:t>
            </a:r>
            <a:r>
              <a:rPr lang="en-US" altLang="zh-CN" sz="2400" b="1" dirty="0">
                <a:solidFill>
                  <a:srgbClr val="00B050"/>
                </a:solidFill>
                <a:latin typeface="+mn-lt"/>
                <a:ea typeface="仿宋" panose="02010609060101010101" pitchFamily="49" charset="-122"/>
              </a:rPr>
              <a:t>P95  </a:t>
            </a:r>
            <a:r>
              <a:rPr kumimoji="0" lang="zh-CN" altLang="en-US" sz="2400" b="1" dirty="0">
                <a:solidFill>
                  <a:srgbClr val="0000FF"/>
                </a:solidFill>
                <a:latin typeface="+mn-lt"/>
                <a:ea typeface="仿宋" panose="02010609060101010101" pitchFamily="49" charset="-122"/>
              </a:rPr>
              <a:t> </a:t>
            </a:r>
            <a:r>
              <a:rPr kumimoji="0" lang="en-US" altLang="zh-CN" sz="2400" b="1" dirty="0">
                <a:solidFill>
                  <a:srgbClr val="FF0000"/>
                </a:solidFill>
                <a:latin typeface="+mn-lt"/>
                <a:ea typeface="仿宋" panose="02010609060101010101" pitchFamily="49" charset="-122"/>
              </a:rPr>
              <a:t>P97 </a:t>
            </a:r>
            <a:r>
              <a:rPr kumimoji="0" lang="en-US" altLang="zh-CN" sz="2400" b="1" dirty="0">
                <a:solidFill>
                  <a:srgbClr val="0000FF"/>
                </a:solidFill>
                <a:latin typeface="+mn-lt"/>
                <a:ea typeface="仿宋" panose="02010609060101010101" pitchFamily="49" charset="-122"/>
              </a:rPr>
              <a:t>       P102</a:t>
            </a:r>
            <a:endParaRPr kumimoji="0" lang="zh-CN" altLang="en-US" sz="2400" b="1" dirty="0">
              <a:solidFill>
                <a:srgbClr val="0000FF"/>
              </a:solidFill>
              <a:latin typeface="+mn-lt"/>
              <a:ea typeface="仿宋" panose="02010609060101010101" pitchFamily="49" charset="-122"/>
            </a:endParaRPr>
          </a:p>
        </p:txBody>
      </p:sp>
      <p:sp>
        <p:nvSpPr>
          <p:cNvPr id="36869" name="Rectangle 2">
            <a:extLst>
              <a:ext uri="{FF2B5EF4-FFF2-40B4-BE49-F238E27FC236}">
                <a16:creationId xmlns:a16="http://schemas.microsoft.com/office/drawing/2014/main" id="{9838A0A2-8824-4EC1-95BE-381BBDD4D7C3}"/>
              </a:ext>
            </a:extLst>
          </p:cNvPr>
          <p:cNvSpPr>
            <a:spLocks noChangeArrowheads="1"/>
          </p:cNvSpPr>
          <p:nvPr/>
        </p:nvSpPr>
        <p:spPr bwMode="auto">
          <a:xfrm>
            <a:off x="158750" y="571500"/>
            <a:ext cx="6556375"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solidFill>
                  <a:srgbClr val="660033"/>
                </a:solidFill>
                <a:latin typeface="+mn-lt"/>
                <a:ea typeface="仿宋" panose="02010609060101010101" pitchFamily="49" charset="-122"/>
              </a:rPr>
              <a:t>串馈：晶体管、回路、直流电源</a:t>
            </a:r>
            <a:r>
              <a:rPr lang="zh-CN" altLang="en-US" sz="2000" dirty="0">
                <a:solidFill>
                  <a:srgbClr val="CC3300"/>
                </a:solidFill>
                <a:latin typeface="+mn-lt"/>
                <a:ea typeface="仿宋" panose="02010609060101010101" pitchFamily="49" charset="-122"/>
              </a:rPr>
              <a:t>串联</a:t>
            </a:r>
            <a:r>
              <a:rPr lang="zh-CN" altLang="en-US" sz="2000" dirty="0">
                <a:solidFill>
                  <a:srgbClr val="660033"/>
                </a:solidFill>
                <a:latin typeface="+mn-lt"/>
                <a:ea typeface="仿宋" panose="02010609060101010101" pitchFamily="49" charset="-122"/>
              </a:rPr>
              <a:t>连接；</a:t>
            </a:r>
            <a:br>
              <a:rPr lang="zh-CN" altLang="en-US" sz="2000" dirty="0">
                <a:solidFill>
                  <a:srgbClr val="660033"/>
                </a:solidFill>
                <a:latin typeface="+mn-lt"/>
                <a:ea typeface="仿宋" panose="02010609060101010101" pitchFamily="49" charset="-122"/>
              </a:rPr>
            </a:br>
            <a:r>
              <a:rPr lang="zh-CN" altLang="en-US" sz="2000" dirty="0">
                <a:solidFill>
                  <a:srgbClr val="660033"/>
                </a:solidFill>
                <a:latin typeface="+mn-lt"/>
                <a:ea typeface="仿宋" panose="02010609060101010101" pitchFamily="49" charset="-122"/>
              </a:rPr>
              <a:t>并馈：晶体管、回路、直流电源</a:t>
            </a:r>
            <a:r>
              <a:rPr lang="zh-CN" altLang="en-US" sz="2000" dirty="0">
                <a:solidFill>
                  <a:srgbClr val="CC3300"/>
                </a:solidFill>
                <a:latin typeface="+mn-lt"/>
                <a:ea typeface="仿宋" panose="02010609060101010101" pitchFamily="49" charset="-122"/>
              </a:rPr>
              <a:t>并联</a:t>
            </a:r>
            <a:r>
              <a:rPr lang="zh-CN" altLang="en-US" sz="2000" dirty="0">
                <a:solidFill>
                  <a:srgbClr val="660033"/>
                </a:solidFill>
                <a:latin typeface="+mn-lt"/>
                <a:ea typeface="仿宋" panose="02010609060101010101" pitchFamily="49" charset="-122"/>
              </a:rPr>
              <a:t>连接。</a:t>
            </a:r>
          </a:p>
        </p:txBody>
      </p:sp>
      <p:sp>
        <p:nvSpPr>
          <p:cNvPr id="36870" name="Text Box 5">
            <a:extLst>
              <a:ext uri="{FF2B5EF4-FFF2-40B4-BE49-F238E27FC236}">
                <a16:creationId xmlns:a16="http://schemas.microsoft.com/office/drawing/2014/main" id="{D24EA26E-A102-49B3-91B3-78FFFC5F60FC}"/>
              </a:ext>
            </a:extLst>
          </p:cNvPr>
          <p:cNvSpPr txBox="1">
            <a:spLocks noChangeArrowheads="1"/>
          </p:cNvSpPr>
          <p:nvPr/>
        </p:nvSpPr>
        <p:spPr bwMode="auto">
          <a:xfrm>
            <a:off x="179388" y="1214438"/>
            <a:ext cx="8821737"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en-US" altLang="zh-CN" sz="2000" dirty="0">
                <a:solidFill>
                  <a:srgbClr val="660033"/>
                </a:solidFill>
                <a:latin typeface="+mn-lt"/>
                <a:ea typeface="仿宋" panose="02010609060101010101" pitchFamily="49" charset="-122"/>
              </a:rPr>
              <a:t>      </a:t>
            </a:r>
            <a:r>
              <a:rPr kumimoji="0" lang="en-US" altLang="zh-CN" sz="2000" i="1" dirty="0">
                <a:solidFill>
                  <a:srgbClr val="660033"/>
                </a:solidFill>
                <a:latin typeface="+mn-lt"/>
                <a:ea typeface="仿宋" panose="02010609060101010101" pitchFamily="49" charset="-122"/>
              </a:rPr>
              <a:t>L</a:t>
            </a:r>
            <a:r>
              <a:rPr kumimoji="0" lang="en-US" altLang="zh-CN" sz="2000" baseline="-25000" dirty="0">
                <a:solidFill>
                  <a:srgbClr val="660033"/>
                </a:solidFill>
                <a:latin typeface="+mn-lt"/>
                <a:ea typeface="仿宋" panose="02010609060101010101" pitchFamily="49" charset="-122"/>
              </a:rPr>
              <a:t>c</a:t>
            </a:r>
            <a:r>
              <a:rPr kumimoji="0" lang="zh-CN" altLang="en-US" sz="2000" dirty="0">
                <a:solidFill>
                  <a:srgbClr val="660033"/>
                </a:solidFill>
                <a:latin typeface="+mn-lt"/>
                <a:ea typeface="仿宋" panose="02010609060101010101" pitchFamily="49" charset="-122"/>
              </a:rPr>
              <a:t>：高频扼流圈</a:t>
            </a:r>
            <a:r>
              <a:rPr kumimoji="0" lang="en-US" altLang="zh-CN" sz="2000" dirty="0">
                <a:solidFill>
                  <a:srgbClr val="660033"/>
                </a:solidFill>
                <a:latin typeface="+mn-lt"/>
                <a:ea typeface="仿宋" panose="02010609060101010101" pitchFamily="49" charset="-122"/>
              </a:rPr>
              <a:t>(RF  Choke)</a:t>
            </a:r>
            <a:r>
              <a:rPr kumimoji="0" lang="zh-CN" altLang="en-US" sz="2000" dirty="0">
                <a:solidFill>
                  <a:srgbClr val="660033"/>
                </a:solidFill>
                <a:latin typeface="+mn-lt"/>
                <a:ea typeface="仿宋" panose="02010609060101010101" pitchFamily="49" charset="-122"/>
              </a:rPr>
              <a:t>，直流时相当于短路，高频阻抗大，相当于开路，阻止高频电流通过电源，避免各级之间由于公共电源产生寄生耦合，在电源内阻上产生高频损耗。</a:t>
            </a:r>
          </a:p>
          <a:p>
            <a:pPr eaLnBrk="1" hangingPunct="1">
              <a:spcBef>
                <a:spcPct val="0"/>
              </a:spcBef>
              <a:buFontTx/>
              <a:buNone/>
            </a:pPr>
            <a:r>
              <a:rPr kumimoji="0" lang="en-US" altLang="zh-CN" sz="2000" i="1" dirty="0">
                <a:solidFill>
                  <a:srgbClr val="660033"/>
                </a:solidFill>
                <a:latin typeface="+mn-lt"/>
                <a:ea typeface="仿宋" panose="02010609060101010101" pitchFamily="49" charset="-122"/>
              </a:rPr>
              <a:t>C</a:t>
            </a:r>
            <a:r>
              <a:rPr kumimoji="0" lang="en-US" altLang="zh-CN" sz="2000" baseline="-25000" dirty="0">
                <a:solidFill>
                  <a:srgbClr val="660033"/>
                </a:solidFill>
                <a:latin typeface="+mn-lt"/>
                <a:ea typeface="仿宋" panose="02010609060101010101" pitchFamily="49" charset="-122"/>
              </a:rPr>
              <a:t>1</a:t>
            </a:r>
            <a:r>
              <a:rPr kumimoji="0" lang="en-US" altLang="zh-CN" sz="2000" dirty="0">
                <a:solidFill>
                  <a:srgbClr val="660033"/>
                </a:solidFill>
                <a:latin typeface="+mn-lt"/>
                <a:ea typeface="仿宋" panose="02010609060101010101" pitchFamily="49" charset="-122"/>
              </a:rPr>
              <a:t>   </a:t>
            </a:r>
            <a:r>
              <a:rPr kumimoji="0" lang="zh-CN" altLang="en-US" sz="2000" dirty="0">
                <a:solidFill>
                  <a:srgbClr val="660033"/>
                </a:solidFill>
                <a:latin typeface="+mn-lt"/>
                <a:ea typeface="仿宋" panose="02010609060101010101" pitchFamily="49" charset="-122"/>
              </a:rPr>
              <a:t>：旁路电容。</a:t>
            </a:r>
          </a:p>
          <a:p>
            <a:pPr eaLnBrk="1" hangingPunct="1">
              <a:spcBef>
                <a:spcPct val="0"/>
              </a:spcBef>
              <a:buFontTx/>
              <a:buNone/>
            </a:pPr>
            <a:r>
              <a:rPr kumimoji="0" lang="en-US" altLang="zh-CN" sz="2000" i="1" dirty="0">
                <a:solidFill>
                  <a:srgbClr val="660033"/>
                </a:solidFill>
                <a:latin typeface="+mn-lt"/>
                <a:ea typeface="仿宋" panose="02010609060101010101" pitchFamily="49" charset="-122"/>
              </a:rPr>
              <a:t>C</a:t>
            </a:r>
            <a:r>
              <a:rPr kumimoji="0" lang="en-US" altLang="zh-CN" sz="2000" baseline="-25000" dirty="0">
                <a:solidFill>
                  <a:srgbClr val="660033"/>
                </a:solidFill>
                <a:latin typeface="+mn-lt"/>
                <a:ea typeface="仿宋" panose="02010609060101010101" pitchFamily="49" charset="-122"/>
              </a:rPr>
              <a:t>2</a:t>
            </a:r>
            <a:r>
              <a:rPr kumimoji="0" lang="en-US" altLang="zh-CN" sz="2000" dirty="0">
                <a:solidFill>
                  <a:srgbClr val="660033"/>
                </a:solidFill>
                <a:latin typeface="+mn-lt"/>
                <a:ea typeface="仿宋" panose="02010609060101010101" pitchFamily="49" charset="-122"/>
              </a:rPr>
              <a:t> </a:t>
            </a:r>
            <a:r>
              <a:rPr kumimoji="0" lang="zh-CN" altLang="en-US" sz="2000" dirty="0">
                <a:solidFill>
                  <a:srgbClr val="660033"/>
                </a:solidFill>
                <a:latin typeface="+mn-lt"/>
                <a:ea typeface="仿宋" panose="02010609060101010101" pitchFamily="49" charset="-122"/>
              </a:rPr>
              <a:t>：隔直，</a:t>
            </a:r>
            <a:r>
              <a:rPr kumimoji="0" lang="en-US" altLang="zh-CN" sz="2000" dirty="0">
                <a:solidFill>
                  <a:srgbClr val="660033"/>
                </a:solidFill>
                <a:latin typeface="+mn-lt"/>
                <a:ea typeface="仿宋" panose="02010609060101010101" pitchFamily="49" charset="-122"/>
              </a:rPr>
              <a:t>(</a:t>
            </a:r>
            <a:r>
              <a:rPr lang="en-US" altLang="zh-CN" sz="2000" dirty="0">
                <a:solidFill>
                  <a:srgbClr val="CC3300"/>
                </a:solidFill>
                <a:latin typeface="+mn-lt"/>
                <a:ea typeface="仿宋" panose="02010609060101010101" pitchFamily="49" charset="-122"/>
              </a:rPr>
              <a:t>DC</a:t>
            </a:r>
            <a:r>
              <a:rPr lang="en-US" altLang="zh-CN" sz="2000" i="1" dirty="0">
                <a:solidFill>
                  <a:srgbClr val="CC3300"/>
                </a:solidFill>
                <a:latin typeface="+mn-lt"/>
                <a:ea typeface="仿宋" panose="02010609060101010101" pitchFamily="49" charset="-122"/>
              </a:rPr>
              <a:t> blocking capacitor</a:t>
            </a:r>
            <a:r>
              <a:rPr kumimoji="0" lang="en-US" altLang="zh-CN" sz="2000" dirty="0">
                <a:solidFill>
                  <a:srgbClr val="660033"/>
                </a:solidFill>
                <a:latin typeface="+mn-lt"/>
                <a:ea typeface="仿宋" panose="02010609060101010101" pitchFamily="49" charset="-122"/>
              </a:rPr>
              <a:t>)</a:t>
            </a:r>
          </a:p>
          <a:p>
            <a:pPr eaLnBrk="1" hangingPunct="1">
              <a:spcBef>
                <a:spcPct val="0"/>
              </a:spcBef>
              <a:buFontTx/>
              <a:buNone/>
            </a:pPr>
            <a:r>
              <a:rPr kumimoji="0" lang="en-US" altLang="zh-CN" sz="2000" dirty="0">
                <a:solidFill>
                  <a:srgbClr val="660033"/>
                </a:solidFill>
                <a:latin typeface="+mn-lt"/>
                <a:ea typeface="仿宋" panose="02010609060101010101" pitchFamily="49" charset="-122"/>
              </a:rPr>
              <a:t>         </a:t>
            </a:r>
            <a:r>
              <a:rPr kumimoji="0" lang="zh-CN" altLang="en-US" sz="2000" dirty="0">
                <a:solidFill>
                  <a:srgbClr val="660033"/>
                </a:solidFill>
                <a:latin typeface="+mn-lt"/>
                <a:ea typeface="仿宋" panose="02010609060101010101" pitchFamily="49" charset="-122"/>
              </a:rPr>
              <a:t>高频短路。</a:t>
            </a:r>
            <a:endParaRPr kumimoji="0" lang="en-US" altLang="zh-CN" sz="2000" b="0" dirty="0">
              <a:solidFill>
                <a:srgbClr val="660033"/>
              </a:solidFill>
              <a:latin typeface="+mn-lt"/>
              <a:ea typeface="仿宋" panose="02010609060101010101" pitchFamily="49" charset="-122"/>
            </a:endParaRPr>
          </a:p>
        </p:txBody>
      </p:sp>
      <p:sp>
        <p:nvSpPr>
          <p:cNvPr id="36871" name="Text Box 5">
            <a:extLst>
              <a:ext uri="{FF2B5EF4-FFF2-40B4-BE49-F238E27FC236}">
                <a16:creationId xmlns:a16="http://schemas.microsoft.com/office/drawing/2014/main" id="{4092A03E-AC91-449F-B4DC-98A254A76531}"/>
              </a:ext>
            </a:extLst>
          </p:cNvPr>
          <p:cNvSpPr txBox="1">
            <a:spLocks noChangeArrowheads="1"/>
          </p:cNvSpPr>
          <p:nvPr/>
        </p:nvSpPr>
        <p:spPr bwMode="auto">
          <a:xfrm>
            <a:off x="214313" y="3214688"/>
            <a:ext cx="40005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1600">
                <a:solidFill>
                  <a:srgbClr val="0000FF"/>
                </a:solidFill>
                <a:latin typeface="+mn-lt"/>
                <a:ea typeface="仿宋" panose="02010609060101010101" pitchFamily="49" charset="-122"/>
              </a:rPr>
              <a:t>胡见堂，谭博文，余德泉</a:t>
            </a:r>
            <a:r>
              <a:rPr lang="en-US" altLang="zh-CN" sz="1600">
                <a:solidFill>
                  <a:srgbClr val="0000FF"/>
                </a:solidFill>
                <a:latin typeface="+mn-lt"/>
                <a:ea typeface="仿宋" panose="02010609060101010101" pitchFamily="49" charset="-122"/>
              </a:rPr>
              <a:t>. </a:t>
            </a:r>
            <a:r>
              <a:rPr lang="zh-CN" altLang="en-US" sz="1600">
                <a:solidFill>
                  <a:srgbClr val="0000FF"/>
                </a:solidFill>
                <a:latin typeface="+mn-lt"/>
                <a:ea typeface="仿宋" panose="02010609060101010101" pitchFamily="49" charset="-122"/>
              </a:rPr>
              <a:t>固态高频电路</a:t>
            </a:r>
            <a:r>
              <a:rPr lang="en-US" altLang="zh-CN" sz="1600">
                <a:solidFill>
                  <a:srgbClr val="0000FF"/>
                </a:solidFill>
                <a:latin typeface="+mn-lt"/>
                <a:ea typeface="仿宋" panose="02010609060101010101" pitchFamily="49" charset="-122"/>
              </a:rPr>
              <a:t>(</a:t>
            </a:r>
            <a:r>
              <a:rPr lang="zh-CN" altLang="en-US" sz="1600">
                <a:solidFill>
                  <a:srgbClr val="0000FF"/>
                </a:solidFill>
                <a:latin typeface="+mn-lt"/>
                <a:ea typeface="仿宋" panose="02010609060101010101" pitchFamily="49" charset="-122"/>
              </a:rPr>
              <a:t>第</a:t>
            </a:r>
            <a:r>
              <a:rPr lang="en-US" altLang="zh-CN" sz="1600">
                <a:solidFill>
                  <a:srgbClr val="0000FF"/>
                </a:solidFill>
                <a:latin typeface="+mn-lt"/>
                <a:ea typeface="仿宋" panose="02010609060101010101" pitchFamily="49" charset="-122"/>
              </a:rPr>
              <a:t>2</a:t>
            </a:r>
            <a:r>
              <a:rPr lang="zh-CN" altLang="en-US" sz="1600">
                <a:solidFill>
                  <a:srgbClr val="0000FF"/>
                </a:solidFill>
                <a:latin typeface="+mn-lt"/>
                <a:ea typeface="仿宋" panose="02010609060101010101" pitchFamily="49" charset="-122"/>
              </a:rPr>
              <a:t>版</a:t>
            </a:r>
            <a:r>
              <a:rPr lang="en-US" altLang="zh-CN" sz="1600">
                <a:solidFill>
                  <a:srgbClr val="0000FF"/>
                </a:solidFill>
                <a:latin typeface="+mn-lt"/>
                <a:ea typeface="仿宋" panose="02010609060101010101" pitchFamily="49" charset="-122"/>
              </a:rPr>
              <a:t>). </a:t>
            </a:r>
            <a:r>
              <a:rPr lang="zh-CN" altLang="en-US" sz="1600">
                <a:solidFill>
                  <a:srgbClr val="0000FF"/>
                </a:solidFill>
                <a:latin typeface="+mn-lt"/>
                <a:ea typeface="仿宋" panose="02010609060101010101" pitchFamily="49" charset="-122"/>
              </a:rPr>
              <a:t>长沙：国防科技大学出版社</a:t>
            </a:r>
            <a:r>
              <a:rPr lang="en-US" altLang="zh-CN" sz="1600">
                <a:solidFill>
                  <a:srgbClr val="0000FF"/>
                </a:solidFill>
                <a:latin typeface="+mn-lt"/>
                <a:ea typeface="仿宋" panose="02010609060101010101" pitchFamily="49" charset="-122"/>
              </a:rPr>
              <a:t>,1999.</a:t>
            </a:r>
            <a:endParaRPr lang="zh-CN" altLang="en-US" sz="1600">
              <a:solidFill>
                <a:srgbClr val="0000FF"/>
              </a:solidFill>
              <a:latin typeface="+mn-lt"/>
              <a:ea typeface="仿宋" panose="02010609060101010101" pitchFamily="49" charset="-122"/>
            </a:endParaRPr>
          </a:p>
        </p:txBody>
      </p:sp>
      <p:sp>
        <p:nvSpPr>
          <p:cNvPr id="36872" name="Rectangle 2">
            <a:extLst>
              <a:ext uri="{FF2B5EF4-FFF2-40B4-BE49-F238E27FC236}">
                <a16:creationId xmlns:a16="http://schemas.microsoft.com/office/drawing/2014/main" id="{4ED5576E-BFD8-47F8-9373-FCF8BCCF5A45}"/>
              </a:ext>
            </a:extLst>
          </p:cNvPr>
          <p:cNvSpPr>
            <a:spLocks noChangeArrowheads="1"/>
          </p:cNvSpPr>
          <p:nvPr/>
        </p:nvSpPr>
        <p:spPr bwMode="auto">
          <a:xfrm>
            <a:off x="1237873" y="6093296"/>
            <a:ext cx="2081301" cy="333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lvl="1" eaLnBrk="1" hangingPunct="1">
              <a:spcBef>
                <a:spcPct val="0"/>
              </a:spcBef>
              <a:buFontTx/>
              <a:buNone/>
            </a:pPr>
            <a:r>
              <a:rPr lang="en-US" altLang="zh-CN" sz="2000" b="1" dirty="0">
                <a:solidFill>
                  <a:srgbClr val="00B050"/>
                </a:solidFill>
                <a:latin typeface="+mn-lt"/>
                <a:ea typeface="仿宋" panose="02010609060101010101" pitchFamily="49" charset="-122"/>
              </a:rPr>
              <a:t>P95  </a:t>
            </a:r>
            <a:r>
              <a:rPr lang="en-US" altLang="zh-CN" sz="2000" dirty="0">
                <a:solidFill>
                  <a:srgbClr val="FF0000"/>
                </a:solidFill>
                <a:latin typeface="+mn-lt"/>
                <a:ea typeface="仿宋" panose="02010609060101010101" pitchFamily="49" charset="-122"/>
              </a:rPr>
              <a:t>P97    </a:t>
            </a:r>
            <a:r>
              <a:rPr lang="en-US" altLang="zh-CN" sz="2000" dirty="0">
                <a:solidFill>
                  <a:schemeClr val="accent2"/>
                </a:solidFill>
                <a:latin typeface="+mn-lt"/>
                <a:ea typeface="仿宋" panose="02010609060101010101" pitchFamily="49" charset="-122"/>
              </a:rPr>
              <a:t>P102</a:t>
            </a:r>
            <a:endParaRPr lang="zh-CN" altLang="en-US" sz="2000" dirty="0">
              <a:solidFill>
                <a:schemeClr val="accent2"/>
              </a:solidFill>
              <a:latin typeface="+mn-lt"/>
              <a:ea typeface="仿宋" panose="02010609060101010101" pitchFamily="49" charset="-122"/>
            </a:endParaRPr>
          </a:p>
        </p:txBody>
      </p:sp>
      <p:graphicFrame>
        <p:nvGraphicFramePr>
          <p:cNvPr id="9" name="Object 4">
            <a:extLst>
              <a:ext uri="{FF2B5EF4-FFF2-40B4-BE49-F238E27FC236}">
                <a16:creationId xmlns:a16="http://schemas.microsoft.com/office/drawing/2014/main" id="{6B3C825E-60B9-4E85-BE90-B57A6B538765}"/>
              </a:ext>
            </a:extLst>
          </p:cNvPr>
          <p:cNvGraphicFramePr>
            <a:graphicFrameLocks noChangeAspect="1"/>
          </p:cNvGraphicFramePr>
          <p:nvPr>
            <p:extLst>
              <p:ext uri="{D42A27DB-BD31-4B8C-83A1-F6EECF244321}">
                <p14:modId xmlns:p14="http://schemas.microsoft.com/office/powerpoint/2010/main" val="2952818500"/>
              </p:ext>
            </p:extLst>
          </p:nvPr>
        </p:nvGraphicFramePr>
        <p:xfrm>
          <a:off x="4349686" y="5209382"/>
          <a:ext cx="4774693" cy="1470025"/>
        </p:xfrm>
        <a:graphic>
          <a:graphicData uri="http://schemas.openxmlformats.org/presentationml/2006/ole">
            <mc:AlternateContent xmlns:mc="http://schemas.openxmlformats.org/markup-compatibility/2006">
              <mc:Choice xmlns:v="urn:schemas-microsoft-com:vml" Requires="v">
                <p:oleObj spid="_x0000_s75132" name="公式" r:id="rId5" imgW="3711103" imgH="792690" progId="Equation.3">
                  <p:embed/>
                </p:oleObj>
              </mc:Choice>
              <mc:Fallback>
                <p:oleObj name="公式" r:id="rId5" imgW="3711103" imgH="792690" progId="Equation.3">
                  <p:embed/>
                  <p:pic>
                    <p:nvPicPr>
                      <p:cNvPr id="37897" name="Object 4">
                        <a:extLst>
                          <a:ext uri="{FF2B5EF4-FFF2-40B4-BE49-F238E27FC236}">
                            <a16:creationId xmlns:a16="http://schemas.microsoft.com/office/drawing/2014/main" id="{28FF6155-762F-4E97-8F8D-2755E58000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9686" y="5209382"/>
                        <a:ext cx="4774693" cy="1470025"/>
                      </a:xfrm>
                      <a:prstGeom prst="rect">
                        <a:avLst/>
                      </a:prstGeom>
                      <a:solidFill>
                        <a:schemeClr val="bg1"/>
                      </a:solidFill>
                      <a:ln>
                        <a:noFill/>
                      </a:ln>
                    </p:spPr>
                  </p:pic>
                </p:oleObj>
              </mc:Fallback>
            </mc:AlternateContent>
          </a:graphicData>
        </a:graphic>
      </p:graphicFrame>
      <p:sp>
        <p:nvSpPr>
          <p:cNvPr id="2" name="椭圆 1">
            <a:extLst>
              <a:ext uri="{FF2B5EF4-FFF2-40B4-BE49-F238E27FC236}">
                <a16:creationId xmlns:a16="http://schemas.microsoft.com/office/drawing/2014/main" id="{2880FB26-D834-478A-91A9-1D71D610ADF5}"/>
              </a:ext>
            </a:extLst>
          </p:cNvPr>
          <p:cNvSpPr/>
          <p:nvPr/>
        </p:nvSpPr>
        <p:spPr bwMode="auto">
          <a:xfrm>
            <a:off x="4380166" y="5581323"/>
            <a:ext cx="358030" cy="392757"/>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1" lang="zh-CN" altLang="en-US" sz="2800" b="1" i="0" u="none" strike="noStrike" cap="none" normalizeH="0" baseline="0">
              <a:ln w="28575">
                <a:solidFill>
                  <a:srgbClr val="FF0000"/>
                </a:solidFill>
              </a:ln>
              <a:noFill/>
              <a:effectLst/>
              <a:latin typeface="+mn-lt"/>
              <a:ea typeface="仿宋" panose="02010609060101010101" pitchFamily="49" charset="-122"/>
            </a:endParaRPr>
          </a:p>
        </p:txBody>
      </p:sp>
      <p:cxnSp>
        <p:nvCxnSpPr>
          <p:cNvPr id="4" name="直接箭头连接符 3">
            <a:extLst>
              <a:ext uri="{FF2B5EF4-FFF2-40B4-BE49-F238E27FC236}">
                <a16:creationId xmlns:a16="http://schemas.microsoft.com/office/drawing/2014/main" id="{C326B689-1BB2-451E-A47E-7149E4C975C7}"/>
              </a:ext>
            </a:extLst>
          </p:cNvPr>
          <p:cNvCxnSpPr>
            <a:cxnSpLocks/>
            <a:stCxn id="2" idx="0"/>
          </p:cNvCxnSpPr>
          <p:nvPr/>
        </p:nvCxnSpPr>
        <p:spPr bwMode="auto">
          <a:xfrm flipV="1">
            <a:off x="4559181" y="3632273"/>
            <a:ext cx="948923" cy="1949050"/>
          </a:xfrm>
          <a:prstGeom prst="straightConnector1">
            <a:avLst/>
          </a:prstGeom>
          <a:noFill/>
          <a:ln w="19050" cap="flat" cmpd="sng" algn="ctr">
            <a:solidFill>
              <a:srgbClr val="FF0000"/>
            </a:solidFill>
            <a:prstDash val="solid"/>
            <a:round/>
            <a:headEnd type="none" w="med" len="med"/>
            <a:tailEnd type="triangle"/>
          </a:ln>
          <a:effectLst/>
        </p:spPr>
      </p:cxnSp>
      <p:cxnSp>
        <p:nvCxnSpPr>
          <p:cNvPr id="16" name="直接箭头连接符 15">
            <a:extLst>
              <a:ext uri="{FF2B5EF4-FFF2-40B4-BE49-F238E27FC236}">
                <a16:creationId xmlns:a16="http://schemas.microsoft.com/office/drawing/2014/main" id="{71178735-6BFC-4DC6-8ABE-5DB52772FF74}"/>
              </a:ext>
            </a:extLst>
          </p:cNvPr>
          <p:cNvCxnSpPr>
            <a:cxnSpLocks/>
            <a:stCxn id="2" idx="0"/>
          </p:cNvCxnSpPr>
          <p:nvPr/>
        </p:nvCxnSpPr>
        <p:spPr bwMode="auto">
          <a:xfrm flipV="1">
            <a:off x="4559181" y="3568257"/>
            <a:ext cx="2818710" cy="2013066"/>
          </a:xfrm>
          <a:prstGeom prst="straightConnector1">
            <a:avLst/>
          </a:prstGeom>
          <a:noFill/>
          <a:ln w="19050" cap="flat" cmpd="sng" algn="ctr">
            <a:solidFill>
              <a:srgbClr val="FF0000"/>
            </a:solidFill>
            <a:prstDash val="solid"/>
            <a:round/>
            <a:headEnd type="none" w="med" len="med"/>
            <a:tailEnd type="triangle"/>
          </a:ln>
          <a:effectLst/>
        </p:spPr>
      </p:cxnSp>
      <p:sp>
        <p:nvSpPr>
          <p:cNvPr id="18" name="椭圆 17">
            <a:extLst>
              <a:ext uri="{FF2B5EF4-FFF2-40B4-BE49-F238E27FC236}">
                <a16:creationId xmlns:a16="http://schemas.microsoft.com/office/drawing/2014/main" id="{CEFF417F-8CE4-4153-9174-92E54D4170FD}"/>
              </a:ext>
            </a:extLst>
          </p:cNvPr>
          <p:cNvSpPr/>
          <p:nvPr/>
        </p:nvSpPr>
        <p:spPr bwMode="auto">
          <a:xfrm>
            <a:off x="5627822" y="6286650"/>
            <a:ext cx="358030" cy="392757"/>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1" lang="zh-CN" altLang="en-US" sz="2800" b="1" i="0" u="none" strike="noStrike" cap="none" normalizeH="0" baseline="0">
              <a:ln w="28575">
                <a:solidFill>
                  <a:srgbClr val="FF0000"/>
                </a:solidFill>
              </a:ln>
              <a:noFill/>
              <a:effectLst/>
              <a:latin typeface="+mn-lt"/>
              <a:ea typeface="仿宋" panose="02010609060101010101" pitchFamily="49"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6D2FA0B9-CDB1-4398-9F9E-9D5E0C927379}"/>
              </a:ext>
            </a:extLst>
          </p:cNvPr>
          <p:cNvSpPr>
            <a:spLocks noGrp="1" noChangeArrowheads="1"/>
          </p:cNvSpPr>
          <p:nvPr>
            <p:ph type="title" idx="4294967295"/>
          </p:nvPr>
        </p:nvSpPr>
        <p:spPr>
          <a:xfrm>
            <a:off x="228600" y="228600"/>
            <a:ext cx="5181600" cy="381000"/>
          </a:xfrm>
        </p:spPr>
        <p:txBody>
          <a:bodyPr/>
          <a:lstStyle/>
          <a:p>
            <a:pPr algn="l" eaLnBrk="1" hangingPunct="1"/>
            <a:r>
              <a:rPr kumimoji="0" lang="en-US" altLang="zh-CN" sz="2400" b="1" dirty="0">
                <a:solidFill>
                  <a:srgbClr val="0000FF"/>
                </a:solidFill>
                <a:latin typeface="+mn-lt"/>
                <a:ea typeface="仿宋" panose="02010609060101010101" pitchFamily="49" charset="-122"/>
              </a:rPr>
              <a:t>3.3.1 </a:t>
            </a:r>
            <a:r>
              <a:rPr kumimoji="0" lang="zh-CN" altLang="en-US" sz="2400" b="1" dirty="0">
                <a:solidFill>
                  <a:srgbClr val="0000FF"/>
                </a:solidFill>
                <a:latin typeface="+mn-lt"/>
                <a:ea typeface="仿宋" panose="02010609060101010101" pitchFamily="49" charset="-122"/>
              </a:rPr>
              <a:t>集电极馈电线路</a:t>
            </a:r>
          </a:p>
        </p:txBody>
      </p:sp>
      <p:sp>
        <p:nvSpPr>
          <p:cNvPr id="37891" name="Rectangle 3">
            <a:extLst>
              <a:ext uri="{FF2B5EF4-FFF2-40B4-BE49-F238E27FC236}">
                <a16:creationId xmlns:a16="http://schemas.microsoft.com/office/drawing/2014/main" id="{B9542D00-5AF7-43EF-8F03-CF4DAA98DF74}"/>
              </a:ext>
            </a:extLst>
          </p:cNvPr>
          <p:cNvSpPr>
            <a:spLocks noChangeArrowheads="1"/>
          </p:cNvSpPr>
          <p:nvPr/>
        </p:nvSpPr>
        <p:spPr bwMode="auto">
          <a:xfrm>
            <a:off x="457200" y="620713"/>
            <a:ext cx="7211144"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400" dirty="0">
                <a:solidFill>
                  <a:srgbClr val="660033"/>
                </a:solidFill>
                <a:latin typeface="+mn-lt"/>
                <a:ea typeface="仿宋" panose="02010609060101010101" pitchFamily="49" charset="-122"/>
              </a:rPr>
              <a:t>对扼流圈电感</a:t>
            </a:r>
            <a:r>
              <a:rPr lang="en-US" altLang="zh-CN" sz="2400" i="1" dirty="0">
                <a:solidFill>
                  <a:srgbClr val="660033"/>
                </a:solidFill>
                <a:latin typeface="+mn-lt"/>
                <a:ea typeface="仿宋" panose="02010609060101010101" pitchFamily="49" charset="-122"/>
              </a:rPr>
              <a:t>L</a:t>
            </a:r>
            <a:r>
              <a:rPr lang="en-US" altLang="zh-CN" sz="2400" dirty="0">
                <a:solidFill>
                  <a:srgbClr val="660033"/>
                </a:solidFill>
                <a:latin typeface="Dubai Medium" panose="020B0603030403030204" pitchFamily="34" charset="-78"/>
                <a:ea typeface="仿宋" panose="02010609060101010101" pitchFamily="49" charset="-122"/>
                <a:cs typeface="Dubai Medium" panose="020B0603030403030204" pitchFamily="34" charset="-78"/>
              </a:rPr>
              <a:t>’</a:t>
            </a:r>
            <a:r>
              <a:rPr lang="zh-CN" altLang="en-US" sz="2400" dirty="0">
                <a:solidFill>
                  <a:srgbClr val="660033"/>
                </a:solidFill>
                <a:latin typeface="+mn-lt"/>
                <a:ea typeface="仿宋" panose="02010609060101010101" pitchFamily="49" charset="-122"/>
              </a:rPr>
              <a:t>和电源旁路（去耦）电容</a:t>
            </a:r>
            <a:r>
              <a:rPr lang="en-US" altLang="zh-CN" sz="2400" i="1" dirty="0">
                <a:solidFill>
                  <a:srgbClr val="660033"/>
                </a:solidFill>
                <a:latin typeface="+mn-lt"/>
                <a:ea typeface="仿宋" panose="02010609060101010101" pitchFamily="49" charset="-122"/>
              </a:rPr>
              <a:t>C</a:t>
            </a:r>
            <a:r>
              <a:rPr lang="en-US" altLang="zh-CN" sz="2400" dirty="0">
                <a:solidFill>
                  <a:srgbClr val="660033"/>
                </a:solidFill>
                <a:latin typeface="+mn-lt"/>
                <a:ea typeface="仿宋" panose="02010609060101010101" pitchFamily="49" charset="-122"/>
              </a:rPr>
              <a:t>’</a:t>
            </a:r>
            <a:r>
              <a:rPr lang="zh-CN" altLang="en-US" sz="2400" dirty="0">
                <a:solidFill>
                  <a:srgbClr val="660033"/>
                </a:solidFill>
                <a:latin typeface="+mn-lt"/>
                <a:ea typeface="仿宋" panose="02010609060101010101" pitchFamily="49" charset="-122"/>
              </a:rPr>
              <a:t>要求：</a:t>
            </a:r>
          </a:p>
        </p:txBody>
      </p:sp>
      <p:sp>
        <p:nvSpPr>
          <p:cNvPr id="37892" name="Rectangle 3">
            <a:extLst>
              <a:ext uri="{FF2B5EF4-FFF2-40B4-BE49-F238E27FC236}">
                <a16:creationId xmlns:a16="http://schemas.microsoft.com/office/drawing/2014/main" id="{81D9701B-4865-4D8B-A606-2CE5685E3565}"/>
              </a:ext>
            </a:extLst>
          </p:cNvPr>
          <p:cNvSpPr>
            <a:spLocks noChangeArrowheads="1"/>
          </p:cNvSpPr>
          <p:nvPr/>
        </p:nvSpPr>
        <p:spPr bwMode="auto">
          <a:xfrm>
            <a:off x="424626" y="2453474"/>
            <a:ext cx="82296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400" dirty="0">
                <a:solidFill>
                  <a:srgbClr val="660033"/>
                </a:solidFill>
                <a:latin typeface="+mn-lt"/>
                <a:ea typeface="仿宋" panose="02010609060101010101" pitchFamily="49" charset="-122"/>
              </a:rPr>
              <a:t>串馈或者并馈仅指电路结构形式，</a:t>
            </a:r>
            <a:r>
              <a:rPr lang="zh-CN" altLang="en-US" sz="2400" dirty="0">
                <a:solidFill>
                  <a:srgbClr val="0000FF"/>
                </a:solidFill>
                <a:latin typeface="+mn-lt"/>
                <a:ea typeface="仿宋" panose="02010609060101010101" pitchFamily="49" charset="-122"/>
              </a:rPr>
              <a:t>无论对串馈还是并馈都有</a:t>
            </a:r>
            <a:r>
              <a:rPr lang="zh-CN" altLang="en-US" sz="2400" dirty="0">
                <a:solidFill>
                  <a:srgbClr val="660033"/>
                </a:solidFill>
                <a:latin typeface="+mn-lt"/>
                <a:ea typeface="仿宋" panose="02010609060101010101" pitchFamily="49" charset="-122"/>
              </a:rPr>
              <a:t>：  </a:t>
            </a:r>
          </a:p>
        </p:txBody>
      </p:sp>
      <p:sp>
        <p:nvSpPr>
          <p:cNvPr id="37893" name="Text Box 5">
            <a:extLst>
              <a:ext uri="{FF2B5EF4-FFF2-40B4-BE49-F238E27FC236}">
                <a16:creationId xmlns:a16="http://schemas.microsoft.com/office/drawing/2014/main" id="{3E17E64F-5CC1-4F41-9441-133DC56D9C03}"/>
              </a:ext>
            </a:extLst>
          </p:cNvPr>
          <p:cNvSpPr txBox="1">
            <a:spLocks noChangeArrowheads="1"/>
          </p:cNvSpPr>
          <p:nvPr/>
        </p:nvSpPr>
        <p:spPr bwMode="auto">
          <a:xfrm>
            <a:off x="265639" y="3300042"/>
            <a:ext cx="52562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dirty="0">
                <a:solidFill>
                  <a:srgbClr val="0000FF"/>
                </a:solidFill>
                <a:latin typeface="+mn-lt"/>
                <a:ea typeface="仿宋" panose="02010609060101010101" pitchFamily="49" charset="-122"/>
              </a:rPr>
              <a:t>一般直流电源都处在高频</a:t>
            </a:r>
            <a:r>
              <a:rPr kumimoji="0" lang="zh-CN" altLang="en-US" sz="2800" dirty="0">
                <a:solidFill>
                  <a:srgbClr val="C00000"/>
                </a:solidFill>
                <a:latin typeface="+mn-lt"/>
                <a:ea typeface="仿宋" panose="02010609060101010101" pitchFamily="49" charset="-122"/>
              </a:rPr>
              <a:t>地电位</a:t>
            </a:r>
            <a:r>
              <a:rPr kumimoji="0" lang="zh-CN" altLang="en-US" sz="2400" dirty="0">
                <a:solidFill>
                  <a:srgbClr val="0000FF"/>
                </a:solidFill>
                <a:latin typeface="+mn-lt"/>
                <a:ea typeface="仿宋" panose="02010609060101010101" pitchFamily="49" charset="-122"/>
              </a:rPr>
              <a:t>上。</a:t>
            </a:r>
          </a:p>
        </p:txBody>
      </p:sp>
      <p:sp>
        <p:nvSpPr>
          <p:cNvPr id="37894" name="Text Box 6">
            <a:extLst>
              <a:ext uri="{FF2B5EF4-FFF2-40B4-BE49-F238E27FC236}">
                <a16:creationId xmlns:a16="http://schemas.microsoft.com/office/drawing/2014/main" id="{BBC8F171-8540-4233-8E38-4BCC85966660}"/>
              </a:ext>
            </a:extLst>
          </p:cNvPr>
          <p:cNvSpPr txBox="1">
            <a:spLocks noChangeArrowheads="1"/>
          </p:cNvSpPr>
          <p:nvPr/>
        </p:nvSpPr>
        <p:spPr bwMode="auto">
          <a:xfrm>
            <a:off x="265639" y="3754935"/>
            <a:ext cx="489743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000" dirty="0">
                <a:solidFill>
                  <a:srgbClr val="660033"/>
                </a:solidFill>
                <a:latin typeface="+mn-lt"/>
                <a:ea typeface="仿宋" panose="02010609060101010101" pitchFamily="49" charset="-122"/>
              </a:rPr>
              <a:t>加在高频高电位端</a:t>
            </a:r>
            <a:r>
              <a:rPr kumimoji="0" lang="zh-CN" altLang="en-US" sz="2400" dirty="0">
                <a:solidFill>
                  <a:srgbClr val="CC3300"/>
                </a:solidFill>
                <a:latin typeface="+mn-lt"/>
                <a:ea typeface="仿宋" panose="02010609060101010101" pitchFamily="49" charset="-122"/>
              </a:rPr>
              <a:t>也可以</a:t>
            </a:r>
            <a:r>
              <a:rPr kumimoji="0" lang="en-US" altLang="zh-CN" sz="2000" dirty="0">
                <a:solidFill>
                  <a:srgbClr val="660033"/>
                </a:solidFill>
                <a:latin typeface="+mn-lt"/>
                <a:ea typeface="仿宋" panose="02010609060101010101" pitchFamily="49" charset="-122"/>
              </a:rPr>
              <a:t>(</a:t>
            </a:r>
            <a:r>
              <a:rPr kumimoji="0" lang="zh-CN" altLang="en-US" sz="2000" dirty="0">
                <a:solidFill>
                  <a:srgbClr val="660033"/>
                </a:solidFill>
                <a:latin typeface="+mn-lt"/>
                <a:ea typeface="仿宋" panose="02010609060101010101" pitchFamily="49" charset="-122"/>
              </a:rPr>
              <a:t>如右图</a:t>
            </a:r>
            <a:r>
              <a:rPr kumimoji="0" lang="en-US" altLang="zh-CN" sz="2000" dirty="0">
                <a:solidFill>
                  <a:srgbClr val="660033"/>
                </a:solidFill>
                <a:latin typeface="+mn-lt"/>
                <a:ea typeface="仿宋" panose="02010609060101010101" pitchFamily="49" charset="-122"/>
              </a:rPr>
              <a:t>)</a:t>
            </a:r>
            <a:r>
              <a:rPr kumimoji="0" lang="zh-CN" altLang="en-US" sz="2000" dirty="0">
                <a:solidFill>
                  <a:srgbClr val="660033"/>
                </a:solidFill>
                <a:latin typeface="+mn-lt"/>
                <a:ea typeface="仿宋" panose="02010609060101010101" pitchFamily="49" charset="-122"/>
              </a:rPr>
              <a:t>，但对电路工作有较大影响。</a:t>
            </a:r>
          </a:p>
        </p:txBody>
      </p:sp>
      <p:graphicFrame>
        <p:nvGraphicFramePr>
          <p:cNvPr id="37895" name="Object 9">
            <a:extLst>
              <a:ext uri="{FF2B5EF4-FFF2-40B4-BE49-F238E27FC236}">
                <a16:creationId xmlns:a16="http://schemas.microsoft.com/office/drawing/2014/main" id="{2D509547-87C3-476F-B6BB-E2E1C56FD83A}"/>
              </a:ext>
            </a:extLst>
          </p:cNvPr>
          <p:cNvGraphicFramePr>
            <a:graphicFrameLocks noChangeAspect="1"/>
          </p:cNvGraphicFramePr>
          <p:nvPr>
            <p:extLst>
              <p:ext uri="{D42A27DB-BD31-4B8C-83A1-F6EECF244321}">
                <p14:modId xmlns:p14="http://schemas.microsoft.com/office/powerpoint/2010/main" val="686100838"/>
              </p:ext>
            </p:extLst>
          </p:nvPr>
        </p:nvGraphicFramePr>
        <p:xfrm>
          <a:off x="5148263" y="3529013"/>
          <a:ext cx="3995737" cy="2613025"/>
        </p:xfrm>
        <a:graphic>
          <a:graphicData uri="http://schemas.openxmlformats.org/presentationml/2006/ole">
            <mc:AlternateContent xmlns:mc="http://schemas.openxmlformats.org/markup-compatibility/2006">
              <mc:Choice xmlns:v="urn:schemas-microsoft-com:vml" Requires="v">
                <p:oleObj spid="_x0000_s100534" name="SmartDraw" r:id="rId3" imgW="2103120" imgH="1376172" progId="">
                  <p:embed/>
                </p:oleObj>
              </mc:Choice>
              <mc:Fallback>
                <p:oleObj name="SmartDraw" r:id="rId3" imgW="2103120" imgH="1376172" progId="">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263" y="3529013"/>
                        <a:ext cx="3995737" cy="26130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896" name="Rectangle 3">
            <a:extLst>
              <a:ext uri="{FF2B5EF4-FFF2-40B4-BE49-F238E27FC236}">
                <a16:creationId xmlns:a16="http://schemas.microsoft.com/office/drawing/2014/main" id="{D3B63783-A677-4FED-8BCE-5F047CCB4A12}"/>
              </a:ext>
            </a:extLst>
          </p:cNvPr>
          <p:cNvSpPr>
            <a:spLocks noChangeArrowheads="1"/>
          </p:cNvSpPr>
          <p:nvPr/>
        </p:nvSpPr>
        <p:spPr bwMode="auto">
          <a:xfrm>
            <a:off x="98504" y="4562475"/>
            <a:ext cx="5072062" cy="206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3556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000" dirty="0">
                <a:solidFill>
                  <a:srgbClr val="0000FF"/>
                </a:solidFill>
                <a:latin typeface="+mn-lt"/>
                <a:ea typeface="仿宋" panose="02010609060101010101" pitchFamily="49" charset="-122"/>
              </a:rPr>
              <a:t>因为使电源的分布参数与负载回路并联，电源的分布参数较大，结果会限制回路的最高工作频率，分布电容的不稳定，引起电路不稳定。</a:t>
            </a:r>
          </a:p>
          <a:p>
            <a:pPr eaLnBrk="1" hangingPunct="1">
              <a:buFontTx/>
              <a:buNone/>
            </a:pPr>
            <a:r>
              <a:rPr lang="zh-CN" altLang="en-US" sz="2400" dirty="0">
                <a:solidFill>
                  <a:srgbClr val="0000FF"/>
                </a:solidFill>
                <a:latin typeface="+mn-lt"/>
                <a:ea typeface="仿宋" panose="02010609060101010101" pitchFamily="49" charset="-122"/>
              </a:rPr>
              <a:t>调整时的指示用电流表也接高频地电位。</a:t>
            </a:r>
          </a:p>
        </p:txBody>
      </p:sp>
      <p:graphicFrame>
        <p:nvGraphicFramePr>
          <p:cNvPr id="37897" name="Object 4">
            <a:extLst>
              <a:ext uri="{FF2B5EF4-FFF2-40B4-BE49-F238E27FC236}">
                <a16:creationId xmlns:a16="http://schemas.microsoft.com/office/drawing/2014/main" id="{28FF6155-762F-4E97-8F8D-2755E58000EF}"/>
              </a:ext>
            </a:extLst>
          </p:cNvPr>
          <p:cNvGraphicFramePr>
            <a:graphicFrameLocks noChangeAspect="1"/>
          </p:cNvGraphicFramePr>
          <p:nvPr>
            <p:extLst>
              <p:ext uri="{D42A27DB-BD31-4B8C-83A1-F6EECF244321}">
                <p14:modId xmlns:p14="http://schemas.microsoft.com/office/powerpoint/2010/main" val="73798756"/>
              </p:ext>
            </p:extLst>
          </p:nvPr>
        </p:nvGraphicFramePr>
        <p:xfrm>
          <a:off x="1619250" y="1010624"/>
          <a:ext cx="6769100" cy="1470025"/>
        </p:xfrm>
        <a:graphic>
          <a:graphicData uri="http://schemas.openxmlformats.org/presentationml/2006/ole">
            <mc:AlternateContent xmlns:mc="http://schemas.openxmlformats.org/markup-compatibility/2006">
              <mc:Choice xmlns:v="urn:schemas-microsoft-com:vml" Requires="v">
                <p:oleObj spid="_x0000_s100535" name="公式" r:id="rId5" imgW="3711103" imgH="792690" progId="Equation.3">
                  <p:embed/>
                </p:oleObj>
              </mc:Choice>
              <mc:Fallback>
                <p:oleObj name="公式" r:id="rId5" imgW="3711103" imgH="79269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9250" y="1010624"/>
                        <a:ext cx="6769100" cy="1470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898" name="Object 5">
            <a:extLst>
              <a:ext uri="{FF2B5EF4-FFF2-40B4-BE49-F238E27FC236}">
                <a16:creationId xmlns:a16="http://schemas.microsoft.com/office/drawing/2014/main" id="{E782743E-B897-4B90-B6B1-173027BEC265}"/>
              </a:ext>
            </a:extLst>
          </p:cNvPr>
          <p:cNvGraphicFramePr>
            <a:graphicFrameLocks noChangeAspect="1"/>
          </p:cNvGraphicFramePr>
          <p:nvPr>
            <p:extLst>
              <p:ext uri="{D42A27DB-BD31-4B8C-83A1-F6EECF244321}">
                <p14:modId xmlns:p14="http://schemas.microsoft.com/office/powerpoint/2010/main" val="4049052548"/>
              </p:ext>
            </p:extLst>
          </p:nvPr>
        </p:nvGraphicFramePr>
        <p:xfrm>
          <a:off x="2555776" y="2863060"/>
          <a:ext cx="3043237" cy="473075"/>
        </p:xfrm>
        <a:graphic>
          <a:graphicData uri="http://schemas.openxmlformats.org/presentationml/2006/ole">
            <mc:AlternateContent xmlns:mc="http://schemas.openxmlformats.org/markup-compatibility/2006">
              <mc:Choice xmlns:v="urn:schemas-microsoft-com:vml" Requires="v">
                <p:oleObj spid="_x0000_s100536" name="Equation" r:id="rId7" imgW="1592772" imgH="236010" progId="Equation.DSMT4">
                  <p:embed/>
                </p:oleObj>
              </mc:Choice>
              <mc:Fallback>
                <p:oleObj name="Equation" r:id="rId7" imgW="1592772" imgH="236010"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5776" y="2863060"/>
                        <a:ext cx="3043237" cy="473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899" name="Text Box 5">
            <a:extLst>
              <a:ext uri="{FF2B5EF4-FFF2-40B4-BE49-F238E27FC236}">
                <a16:creationId xmlns:a16="http://schemas.microsoft.com/office/drawing/2014/main" id="{6A691DEE-E2FF-4CA1-AD40-68D5B1C4523F}"/>
              </a:ext>
            </a:extLst>
          </p:cNvPr>
          <p:cNvSpPr txBox="1">
            <a:spLocks noChangeArrowheads="1"/>
          </p:cNvSpPr>
          <p:nvPr/>
        </p:nvSpPr>
        <p:spPr bwMode="auto">
          <a:xfrm>
            <a:off x="5214938" y="6115050"/>
            <a:ext cx="3857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a:solidFill>
                  <a:srgbClr val="0000FF"/>
                </a:solidFill>
                <a:latin typeface="+mn-lt"/>
                <a:ea typeface="仿宋" panose="02010609060101010101" pitchFamily="49" charset="-122"/>
              </a:rPr>
              <a:t>直流电源加在高频高电位</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A72B207C-DCF8-4142-879B-5F1B528CFC4D}"/>
              </a:ext>
            </a:extLst>
          </p:cNvPr>
          <p:cNvSpPr>
            <a:spLocks noGrp="1" noChangeArrowheads="1"/>
          </p:cNvSpPr>
          <p:nvPr>
            <p:ph type="title" idx="4294967295"/>
          </p:nvPr>
        </p:nvSpPr>
        <p:spPr>
          <a:xfrm>
            <a:off x="228600" y="228600"/>
            <a:ext cx="7223125" cy="381000"/>
          </a:xfrm>
        </p:spPr>
        <p:txBody>
          <a:bodyPr/>
          <a:lstStyle/>
          <a:p>
            <a:pPr algn="l" eaLnBrk="1" hangingPunct="1"/>
            <a:r>
              <a:rPr kumimoji="0" lang="en-US" altLang="zh-CN" sz="2400" b="1" dirty="0">
                <a:solidFill>
                  <a:srgbClr val="0000FF"/>
                </a:solidFill>
                <a:latin typeface="仿宋" panose="02010609060101010101" pitchFamily="49" charset="-122"/>
                <a:ea typeface="仿宋" panose="02010609060101010101" pitchFamily="49" charset="-122"/>
              </a:rPr>
              <a:t>3.3.1 </a:t>
            </a:r>
            <a:r>
              <a:rPr kumimoji="0" lang="zh-CN" altLang="en-US" sz="2400" b="1" dirty="0">
                <a:solidFill>
                  <a:srgbClr val="0000FF"/>
                </a:solidFill>
                <a:latin typeface="仿宋" panose="02010609060101010101" pitchFamily="49" charset="-122"/>
                <a:ea typeface="仿宋" panose="02010609060101010101" pitchFamily="49" charset="-122"/>
              </a:rPr>
              <a:t>集电极馈电线路</a:t>
            </a:r>
            <a:r>
              <a:rPr lang="en-US" altLang="zh-CN" sz="2400" b="1" dirty="0">
                <a:solidFill>
                  <a:srgbClr val="00B050"/>
                </a:solidFill>
                <a:latin typeface="仿宋" panose="02010609060101010101" pitchFamily="49" charset="-122"/>
                <a:ea typeface="仿宋" panose="02010609060101010101" pitchFamily="49" charset="-122"/>
              </a:rPr>
              <a:t>P95  </a:t>
            </a:r>
            <a:r>
              <a:rPr kumimoji="0" lang="zh-CN" altLang="en-US" sz="2400" b="1" dirty="0">
                <a:solidFill>
                  <a:srgbClr val="0000FF"/>
                </a:solidFill>
                <a:latin typeface="仿宋" panose="02010609060101010101" pitchFamily="49" charset="-122"/>
                <a:ea typeface="仿宋" panose="02010609060101010101" pitchFamily="49" charset="-122"/>
              </a:rPr>
              <a:t> </a:t>
            </a:r>
            <a:r>
              <a:rPr lang="en-US" altLang="zh-CN" sz="2400" b="1" dirty="0">
                <a:solidFill>
                  <a:srgbClr val="FF0000"/>
                </a:solidFill>
                <a:latin typeface="仿宋" panose="02010609060101010101" pitchFamily="49" charset="-122"/>
                <a:ea typeface="仿宋" panose="02010609060101010101" pitchFamily="49" charset="-122"/>
              </a:rPr>
              <a:t>P97</a:t>
            </a:r>
            <a:r>
              <a:rPr lang="en-US" altLang="zh-CN" sz="2400" b="1" dirty="0">
                <a:solidFill>
                  <a:srgbClr val="0000FF"/>
                </a:solidFill>
                <a:latin typeface="仿宋" panose="02010609060101010101" pitchFamily="49" charset="-122"/>
                <a:ea typeface="仿宋" panose="02010609060101010101" pitchFamily="49" charset="-122"/>
              </a:rPr>
              <a:t>   P102</a:t>
            </a:r>
            <a:endParaRPr lang="zh-CN" altLang="en-US" sz="2400" b="1" dirty="0">
              <a:solidFill>
                <a:srgbClr val="0000FF"/>
              </a:solidFill>
              <a:latin typeface="仿宋" panose="02010609060101010101" pitchFamily="49" charset="-122"/>
              <a:ea typeface="仿宋" panose="02010609060101010101" pitchFamily="49" charset="-122"/>
            </a:endParaRPr>
          </a:p>
        </p:txBody>
      </p:sp>
      <p:graphicFrame>
        <p:nvGraphicFramePr>
          <p:cNvPr id="176182" name="Group 54">
            <a:extLst>
              <a:ext uri="{FF2B5EF4-FFF2-40B4-BE49-F238E27FC236}">
                <a16:creationId xmlns:a16="http://schemas.microsoft.com/office/drawing/2014/main" id="{CD6A66FF-2D85-4655-BF95-5AD077FBD6A9}"/>
              </a:ext>
            </a:extLst>
          </p:cNvPr>
          <p:cNvGraphicFramePr>
            <a:graphicFrameLocks noGrp="1"/>
          </p:cNvGraphicFramePr>
          <p:nvPr>
            <p:extLst>
              <p:ext uri="{D42A27DB-BD31-4B8C-83A1-F6EECF244321}">
                <p14:modId xmlns:p14="http://schemas.microsoft.com/office/powerpoint/2010/main" val="37087367"/>
              </p:ext>
            </p:extLst>
          </p:nvPr>
        </p:nvGraphicFramePr>
        <p:xfrm>
          <a:off x="755650" y="2205038"/>
          <a:ext cx="7878763" cy="2954337"/>
        </p:xfrm>
        <a:graphic>
          <a:graphicData uri="http://schemas.openxmlformats.org/drawingml/2006/table">
            <a:tbl>
              <a:tblPr/>
              <a:tblGrid>
                <a:gridCol w="931863">
                  <a:extLst>
                    <a:ext uri="{9D8B030D-6E8A-4147-A177-3AD203B41FA5}">
                      <a16:colId xmlns:a16="http://schemas.microsoft.com/office/drawing/2014/main" val="20000"/>
                    </a:ext>
                  </a:extLst>
                </a:gridCol>
                <a:gridCol w="3303587">
                  <a:extLst>
                    <a:ext uri="{9D8B030D-6E8A-4147-A177-3AD203B41FA5}">
                      <a16:colId xmlns:a16="http://schemas.microsoft.com/office/drawing/2014/main" val="20001"/>
                    </a:ext>
                  </a:extLst>
                </a:gridCol>
                <a:gridCol w="3643313">
                  <a:extLst>
                    <a:ext uri="{9D8B030D-6E8A-4147-A177-3AD203B41FA5}">
                      <a16:colId xmlns:a16="http://schemas.microsoft.com/office/drawing/2014/main" val="20002"/>
                    </a:ext>
                  </a:extLst>
                </a:gridCol>
              </a:tblGrid>
              <a:tr h="5762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400" b="1" i="0" u="none" strike="noStrike" cap="none" normalizeH="0" baseline="0" dirty="0">
                        <a:ln>
                          <a:noFill/>
                        </a:ln>
                        <a:solidFill>
                          <a:schemeClr val="bg1"/>
                        </a:solidFill>
                        <a:effectLst/>
                        <a:latin typeface="Times New Roman" pitchFamily="18" charset="0"/>
                        <a:ea typeface="仿宋_GB2312" pitchFamily="49" charset="-122"/>
                      </a:endParaRPr>
                    </a:p>
                  </a:txBody>
                  <a:tcPr horzOverflow="overflow">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rgbClr val="660066"/>
                          </a:solidFill>
                          <a:effectLst/>
                          <a:latin typeface="+mn-lt"/>
                          <a:ea typeface="仿宋" panose="02010609060101010101" pitchFamily="49" charset="-122"/>
                        </a:rPr>
                        <a:t>优点</a:t>
                      </a:r>
                    </a:p>
                  </a:txBody>
                  <a:tcPr horzOverflow="overflow">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rgbClr val="660066"/>
                          </a:solidFill>
                          <a:effectLst/>
                          <a:latin typeface="+mn-lt"/>
                          <a:ea typeface="仿宋" panose="02010609060101010101" pitchFamily="49" charset="-122"/>
                        </a:rPr>
                        <a:t>缺点</a:t>
                      </a:r>
                    </a:p>
                  </a:txBody>
                  <a:tcPr horzOverflow="overflow">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18903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rgbClr val="CC3300"/>
                          </a:solidFill>
                          <a:effectLst/>
                          <a:latin typeface="+mn-lt"/>
                          <a:ea typeface="仿宋" panose="02010609060101010101" pitchFamily="49" charset="-122"/>
                        </a:rPr>
                        <a:t>串馈</a:t>
                      </a:r>
                    </a:p>
                  </a:txBody>
                  <a:tcPr horzOverflow="overflow">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dirty="0">
                          <a:ln>
                            <a:noFill/>
                          </a:ln>
                          <a:solidFill>
                            <a:srgbClr val="660066"/>
                          </a:solidFill>
                          <a:effectLst/>
                          <a:latin typeface="+mn-lt"/>
                          <a:ea typeface="仿宋" panose="02010609060101010101" pitchFamily="49" charset="-122"/>
                        </a:rPr>
                        <a:t> </a:t>
                      </a:r>
                      <a:r>
                        <a:rPr kumimoji="1" lang="en-US" altLang="zh-CN" sz="2000" b="1" i="1" u="none" strike="noStrike" cap="none" normalizeH="0" baseline="0" dirty="0">
                          <a:ln>
                            <a:noFill/>
                          </a:ln>
                          <a:solidFill>
                            <a:srgbClr val="660066"/>
                          </a:solidFill>
                          <a:effectLst/>
                          <a:latin typeface="+mn-lt"/>
                          <a:ea typeface="仿宋" panose="02010609060101010101" pitchFamily="49" charset="-122"/>
                        </a:rPr>
                        <a:t>V</a:t>
                      </a:r>
                      <a:r>
                        <a:rPr kumimoji="1" lang="en-US" altLang="zh-CN" sz="2000" b="1" i="0" u="none" strike="noStrike" cap="none" normalizeH="0" baseline="-25000" dirty="0">
                          <a:ln>
                            <a:noFill/>
                          </a:ln>
                          <a:solidFill>
                            <a:srgbClr val="660066"/>
                          </a:solidFill>
                          <a:effectLst/>
                          <a:latin typeface="+mn-lt"/>
                          <a:ea typeface="仿宋" panose="02010609060101010101" pitchFamily="49" charset="-122"/>
                        </a:rPr>
                        <a:t>cc</a:t>
                      </a:r>
                      <a:r>
                        <a:rPr kumimoji="1" lang="en-US" altLang="zh-CN" sz="2000" b="1" i="0" u="none" strike="noStrike" cap="none" normalizeH="0" baseline="0" dirty="0">
                          <a:ln>
                            <a:noFill/>
                          </a:ln>
                          <a:solidFill>
                            <a:srgbClr val="660066"/>
                          </a:solidFill>
                          <a:effectLst/>
                          <a:latin typeface="+mn-lt"/>
                          <a:ea typeface="仿宋" panose="02010609060101010101" pitchFamily="49" charset="-122"/>
                        </a:rPr>
                        <a:t>, </a:t>
                      </a:r>
                      <a:r>
                        <a:rPr kumimoji="1" lang="en-US" altLang="zh-CN" sz="2000" b="1" i="1" u="none" strike="noStrike" cap="none" normalizeH="0" baseline="0" dirty="0">
                          <a:ln>
                            <a:noFill/>
                          </a:ln>
                          <a:solidFill>
                            <a:srgbClr val="660066"/>
                          </a:solidFill>
                          <a:effectLst/>
                          <a:latin typeface="+mn-lt"/>
                          <a:ea typeface="仿宋" panose="02010609060101010101" pitchFamily="49" charset="-122"/>
                        </a:rPr>
                        <a:t>L</a:t>
                      </a:r>
                      <a:r>
                        <a:rPr kumimoji="1" lang="en-US" altLang="zh-CN" sz="2000" b="1" i="0" u="none" strike="noStrike" kern="1200" cap="none" normalizeH="0" baseline="-25000" dirty="0">
                          <a:ln>
                            <a:noFill/>
                          </a:ln>
                          <a:solidFill>
                            <a:srgbClr val="660066"/>
                          </a:solidFill>
                          <a:effectLst/>
                          <a:latin typeface="+mn-lt"/>
                          <a:ea typeface="仿宋" panose="02010609060101010101" pitchFamily="49" charset="-122"/>
                          <a:cs typeface="+mn-cs"/>
                        </a:rPr>
                        <a:t>c</a:t>
                      </a:r>
                      <a:r>
                        <a:rPr kumimoji="1" lang="en-US" altLang="zh-CN" sz="2000" b="1" i="0" u="none" strike="noStrike" cap="none" normalizeH="0" baseline="0" dirty="0">
                          <a:ln>
                            <a:noFill/>
                          </a:ln>
                          <a:solidFill>
                            <a:srgbClr val="660066"/>
                          </a:solidFill>
                          <a:effectLst/>
                          <a:latin typeface="+mn-lt"/>
                          <a:ea typeface="仿宋" panose="02010609060101010101" pitchFamily="49" charset="-122"/>
                        </a:rPr>
                        <a:t>, </a:t>
                      </a:r>
                      <a:r>
                        <a:rPr kumimoji="1" lang="en-US" altLang="zh-CN" sz="2000" b="1" i="1" u="none" strike="noStrike" cap="none" normalizeH="0" baseline="0" dirty="0">
                          <a:ln>
                            <a:noFill/>
                          </a:ln>
                          <a:solidFill>
                            <a:srgbClr val="660066"/>
                          </a:solidFill>
                          <a:effectLst/>
                          <a:latin typeface="+mn-lt"/>
                          <a:ea typeface="仿宋" panose="02010609060101010101" pitchFamily="49" charset="-122"/>
                        </a:rPr>
                        <a:t>C</a:t>
                      </a:r>
                      <a:r>
                        <a:rPr kumimoji="1" lang="en-US" altLang="zh-CN" sz="2000" b="1" i="0" u="none" strike="noStrike" cap="none" normalizeH="0" baseline="-25000" dirty="0">
                          <a:ln>
                            <a:noFill/>
                          </a:ln>
                          <a:solidFill>
                            <a:srgbClr val="660066"/>
                          </a:solidFill>
                          <a:effectLst/>
                          <a:latin typeface="+mn-lt"/>
                          <a:ea typeface="仿宋" panose="02010609060101010101" pitchFamily="49" charset="-122"/>
                        </a:rPr>
                        <a:t>1</a:t>
                      </a:r>
                      <a:r>
                        <a:rPr kumimoji="1" lang="zh-CN" altLang="en-US" sz="2000" b="1" i="0" u="none" strike="noStrike" cap="none" normalizeH="0" baseline="0" dirty="0">
                          <a:ln>
                            <a:noFill/>
                          </a:ln>
                          <a:solidFill>
                            <a:srgbClr val="660066"/>
                          </a:solidFill>
                          <a:effectLst/>
                          <a:latin typeface="+mn-lt"/>
                          <a:ea typeface="仿宋" panose="02010609060101010101" pitchFamily="49" charset="-122"/>
                        </a:rPr>
                        <a:t>都处高频地电位，其分布电容不会影响回路</a:t>
                      </a:r>
                      <a:r>
                        <a:rPr kumimoji="1" lang="en-US" altLang="zh-CN" sz="2000" b="1" i="0" u="none" strike="noStrike" cap="none" normalizeH="0" baseline="0" dirty="0">
                          <a:ln>
                            <a:noFill/>
                          </a:ln>
                          <a:solidFill>
                            <a:srgbClr val="660066"/>
                          </a:solidFill>
                          <a:effectLst/>
                          <a:latin typeface="+mn-lt"/>
                          <a:ea typeface="仿宋" panose="02010609060101010101" pitchFamily="49" charset="-122"/>
                        </a:rPr>
                        <a:t>(</a:t>
                      </a:r>
                      <a:r>
                        <a:rPr kumimoji="1" lang="zh-CN" altLang="en-US" sz="2000" b="1" i="0" u="none" strike="noStrike" cap="none" normalizeH="0" baseline="0" dirty="0">
                          <a:ln>
                            <a:noFill/>
                          </a:ln>
                          <a:solidFill>
                            <a:srgbClr val="CC3300"/>
                          </a:solidFill>
                          <a:effectLst/>
                          <a:latin typeface="+mn-lt"/>
                          <a:ea typeface="仿宋" panose="02010609060101010101" pitchFamily="49" charset="-122"/>
                        </a:rPr>
                        <a:t>电源接低电位</a:t>
                      </a:r>
                      <a:r>
                        <a:rPr kumimoji="1" lang="en-US" altLang="zh-CN" sz="2000" b="1" i="0" u="none" strike="noStrike" cap="none" normalizeH="0" baseline="0" dirty="0">
                          <a:ln>
                            <a:noFill/>
                          </a:ln>
                          <a:solidFill>
                            <a:srgbClr val="660066"/>
                          </a:solidFill>
                          <a:effectLst/>
                          <a:latin typeface="+mn-lt"/>
                          <a:ea typeface="仿宋" panose="02010609060101010101" pitchFamily="49" charset="-122"/>
                        </a:rPr>
                        <a:t>)</a:t>
                      </a:r>
                      <a:r>
                        <a:rPr kumimoji="1" lang="zh-CN" altLang="en-US" sz="2000" b="1" i="0" u="none" strike="noStrike" cap="none" normalizeH="0" baseline="0" dirty="0">
                          <a:ln>
                            <a:noFill/>
                          </a:ln>
                          <a:solidFill>
                            <a:srgbClr val="660066"/>
                          </a:solidFill>
                          <a:effectLst/>
                          <a:latin typeface="+mn-lt"/>
                          <a:ea typeface="仿宋" panose="02010609060101010101" pitchFamily="49" charset="-122"/>
                        </a:rPr>
                        <a:t>。</a:t>
                      </a:r>
                    </a:p>
                  </a:txBody>
                  <a:tcPr horzOverflow="overflow">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rgbClr val="660066"/>
                          </a:solidFill>
                          <a:effectLst/>
                          <a:latin typeface="+mn-lt"/>
                          <a:ea typeface="仿宋" panose="02010609060101010101" pitchFamily="49" charset="-122"/>
                        </a:rPr>
                        <a:t>回路处于直流高电位，电容动片不能直接接地，安装调整不方便。</a:t>
                      </a:r>
                    </a:p>
                  </a:txBody>
                  <a:tcPr horzOverflow="overflow">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18903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rgbClr val="CC3300"/>
                          </a:solidFill>
                          <a:effectLst/>
                          <a:latin typeface="+mn-lt"/>
                          <a:ea typeface="仿宋" panose="02010609060101010101" pitchFamily="49" charset="-122"/>
                        </a:rPr>
                        <a:t>并馈</a:t>
                      </a:r>
                    </a:p>
                  </a:txBody>
                  <a:tcPr horzOverflow="overflow">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rgbClr val="660066"/>
                          </a:solidFill>
                          <a:effectLst/>
                          <a:latin typeface="+mn-lt"/>
                          <a:ea typeface="仿宋" panose="02010609060101010101" pitchFamily="49" charset="-122"/>
                        </a:rPr>
                        <a:t>回路处于直流地电位，电容动片直接接地，利于安装调整。</a:t>
                      </a:r>
                    </a:p>
                  </a:txBody>
                  <a:tcPr horzOverflow="overflow">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dirty="0">
                          <a:ln>
                            <a:noFill/>
                          </a:ln>
                          <a:solidFill>
                            <a:srgbClr val="660066"/>
                          </a:solidFill>
                          <a:effectLst/>
                          <a:latin typeface="+mn-lt"/>
                          <a:ea typeface="仿宋" panose="02010609060101010101" pitchFamily="49" charset="-122"/>
                        </a:rPr>
                        <a:t>    </a:t>
                      </a:r>
                      <a:r>
                        <a:rPr kumimoji="1" lang="en-US" altLang="zh-CN" sz="2400" b="1" i="1" u="none" strike="noStrike" cap="none" normalizeH="0" baseline="0" dirty="0" err="1">
                          <a:ln>
                            <a:noFill/>
                          </a:ln>
                          <a:solidFill>
                            <a:srgbClr val="660066"/>
                          </a:solidFill>
                          <a:effectLst/>
                          <a:latin typeface="+mn-lt"/>
                          <a:ea typeface="仿宋" panose="02010609060101010101" pitchFamily="49" charset="-122"/>
                        </a:rPr>
                        <a:t>L</a:t>
                      </a:r>
                      <a:r>
                        <a:rPr kumimoji="1" lang="en-US" altLang="zh-CN" sz="2400" b="1" i="0" u="none" strike="noStrike" kern="1200" cap="none" normalizeH="0" baseline="-25000" dirty="0" err="1">
                          <a:ln>
                            <a:noFill/>
                          </a:ln>
                          <a:solidFill>
                            <a:srgbClr val="660066"/>
                          </a:solidFill>
                          <a:effectLst/>
                          <a:latin typeface="+mn-lt"/>
                          <a:ea typeface="仿宋" panose="02010609060101010101" pitchFamily="49" charset="-122"/>
                          <a:cs typeface="+mn-cs"/>
                        </a:rPr>
                        <a:t>c</a:t>
                      </a:r>
                      <a:r>
                        <a:rPr kumimoji="1" lang="zh-CN" altLang="en-US" sz="2400" b="1" i="0" u="none" strike="noStrike" cap="none" normalizeH="0" baseline="0" dirty="0">
                          <a:ln>
                            <a:noFill/>
                          </a:ln>
                          <a:solidFill>
                            <a:srgbClr val="660066"/>
                          </a:solidFill>
                          <a:effectLst/>
                          <a:latin typeface="+mn-lt"/>
                          <a:ea typeface="仿宋" panose="02010609060101010101" pitchFamily="49" charset="-122"/>
                        </a:rPr>
                        <a:t>对</a:t>
                      </a:r>
                      <a:r>
                        <a:rPr kumimoji="1" lang="en-US" altLang="zh-CN" sz="2400" b="1" i="1" u="none" strike="noStrike" cap="none" normalizeH="0" baseline="0" dirty="0">
                          <a:ln>
                            <a:noFill/>
                          </a:ln>
                          <a:solidFill>
                            <a:srgbClr val="660066"/>
                          </a:solidFill>
                          <a:effectLst/>
                          <a:latin typeface="+mn-lt"/>
                          <a:ea typeface="仿宋" panose="02010609060101010101" pitchFamily="49" charset="-122"/>
                        </a:rPr>
                        <a:t>I</a:t>
                      </a:r>
                      <a:r>
                        <a:rPr kumimoji="1" lang="en-US" altLang="zh-CN" sz="2400" b="1" i="0" u="none" strike="noStrike" cap="none" normalizeH="0" baseline="-25000" dirty="0">
                          <a:ln>
                            <a:noFill/>
                          </a:ln>
                          <a:solidFill>
                            <a:srgbClr val="660066"/>
                          </a:solidFill>
                          <a:effectLst/>
                          <a:latin typeface="+mn-lt"/>
                          <a:ea typeface="仿宋" panose="02010609060101010101" pitchFamily="49" charset="-122"/>
                        </a:rPr>
                        <a:t>cm1</a:t>
                      </a:r>
                      <a:r>
                        <a:rPr kumimoji="1" lang="zh-CN" altLang="en-US" sz="2400" b="1" i="0" u="none" strike="noStrike" cap="none" normalizeH="0" baseline="0" dirty="0">
                          <a:ln>
                            <a:noFill/>
                          </a:ln>
                          <a:solidFill>
                            <a:srgbClr val="660066"/>
                          </a:solidFill>
                          <a:effectLst/>
                          <a:latin typeface="+mn-lt"/>
                          <a:ea typeface="仿宋" panose="02010609060101010101" pitchFamily="49" charset="-122"/>
                        </a:rPr>
                        <a:t>有旁路作用， </a:t>
                      </a:r>
                      <a:r>
                        <a:rPr kumimoji="1" lang="en-US" altLang="zh-CN" sz="2400" b="1" i="1" u="none" strike="noStrike" cap="none" normalizeH="0" baseline="0" dirty="0" err="1">
                          <a:ln>
                            <a:noFill/>
                          </a:ln>
                          <a:solidFill>
                            <a:srgbClr val="660066"/>
                          </a:solidFill>
                          <a:effectLst/>
                          <a:latin typeface="+mn-lt"/>
                          <a:ea typeface="仿宋" panose="02010609060101010101" pitchFamily="49" charset="-122"/>
                        </a:rPr>
                        <a:t>L</a:t>
                      </a:r>
                      <a:r>
                        <a:rPr kumimoji="1" lang="en-US" altLang="zh-CN" sz="2400" b="1" i="0" u="none" strike="noStrike" kern="1200" cap="none" normalizeH="0" baseline="-25000" dirty="0" err="1">
                          <a:ln>
                            <a:noFill/>
                          </a:ln>
                          <a:solidFill>
                            <a:srgbClr val="660066"/>
                          </a:solidFill>
                          <a:effectLst/>
                          <a:latin typeface="+mn-lt"/>
                          <a:ea typeface="仿宋" panose="02010609060101010101" pitchFamily="49" charset="-122"/>
                          <a:cs typeface="+mn-cs"/>
                        </a:rPr>
                        <a:t>c</a:t>
                      </a:r>
                      <a:r>
                        <a:rPr kumimoji="1" lang="zh-CN" altLang="en-US" sz="2400" b="1" i="0" u="none" strike="noStrike" cap="none" normalizeH="0" baseline="0" dirty="0">
                          <a:ln>
                            <a:noFill/>
                          </a:ln>
                          <a:solidFill>
                            <a:srgbClr val="660066"/>
                          </a:solidFill>
                          <a:effectLst/>
                          <a:latin typeface="+mn-lt"/>
                          <a:ea typeface="仿宋" panose="02010609060101010101" pitchFamily="49" charset="-122"/>
                        </a:rPr>
                        <a:t> 处于高频高电位，分布电容对回路有影响。</a:t>
                      </a:r>
                    </a:p>
                  </a:txBody>
                  <a:tcPr horzOverflow="overflow">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38933" name="Rectangle 61">
            <a:extLst>
              <a:ext uri="{FF2B5EF4-FFF2-40B4-BE49-F238E27FC236}">
                <a16:creationId xmlns:a16="http://schemas.microsoft.com/office/drawing/2014/main" id="{F9C89C13-A51B-4002-9F5B-6DD015CAF5B6}"/>
              </a:ext>
            </a:extLst>
          </p:cNvPr>
          <p:cNvSpPr>
            <a:spLocks noChangeArrowheads="1"/>
          </p:cNvSpPr>
          <p:nvPr/>
        </p:nvSpPr>
        <p:spPr bwMode="auto">
          <a:xfrm>
            <a:off x="618330" y="1196752"/>
            <a:ext cx="644366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dirty="0">
                <a:solidFill>
                  <a:srgbClr val="660033"/>
                </a:solidFill>
                <a:latin typeface="仿宋" panose="02010609060101010101" pitchFamily="49" charset="-122"/>
                <a:ea typeface="仿宋" panose="02010609060101010101" pitchFamily="49" charset="-122"/>
              </a:rPr>
              <a:t>两种馈电方式的比较</a:t>
            </a:r>
            <a:r>
              <a:rPr lang="en-US" altLang="zh-CN" dirty="0">
                <a:solidFill>
                  <a:srgbClr val="660033"/>
                </a:solidFill>
                <a:latin typeface="仿宋" panose="02010609060101010101" pitchFamily="49" charset="-122"/>
                <a:ea typeface="仿宋" panose="02010609060101010101" pitchFamily="49" charset="-122"/>
              </a:rPr>
              <a:t>(</a:t>
            </a:r>
            <a:r>
              <a:rPr lang="zh-CN" altLang="en-US" dirty="0">
                <a:solidFill>
                  <a:srgbClr val="660033"/>
                </a:solidFill>
                <a:latin typeface="仿宋" panose="02010609060101010101" pitchFamily="49" charset="-122"/>
                <a:ea typeface="仿宋" panose="02010609060101010101" pitchFamily="49" charset="-122"/>
              </a:rPr>
              <a:t>略</a:t>
            </a:r>
            <a:r>
              <a:rPr lang="en-US" altLang="zh-CN" dirty="0">
                <a:solidFill>
                  <a:srgbClr val="660033"/>
                </a:solidFill>
                <a:latin typeface="仿宋" panose="02010609060101010101" pitchFamily="49" charset="-122"/>
                <a:ea typeface="仿宋" panose="02010609060101010101" pitchFamily="49" charset="-122"/>
              </a:rPr>
              <a:t>)</a:t>
            </a:r>
            <a:endParaRPr lang="zh-CN" altLang="en-US" dirty="0">
              <a:solidFill>
                <a:srgbClr val="660033"/>
              </a:solidFill>
              <a:latin typeface="仿宋" panose="02010609060101010101" pitchFamily="49" charset="-122"/>
              <a:ea typeface="仿宋" panose="02010609060101010101" pitchFamily="49"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B2E0DFD1-9E34-4310-B49E-54CE4195D503}"/>
              </a:ext>
            </a:extLst>
          </p:cNvPr>
          <p:cNvSpPr>
            <a:spLocks noGrp="1" noChangeArrowheads="1"/>
          </p:cNvSpPr>
          <p:nvPr>
            <p:ph type="title" idx="4294967295"/>
          </p:nvPr>
        </p:nvSpPr>
        <p:spPr>
          <a:xfrm>
            <a:off x="228600" y="228600"/>
            <a:ext cx="8015808" cy="381000"/>
          </a:xfrm>
        </p:spPr>
        <p:txBody>
          <a:bodyPr/>
          <a:lstStyle/>
          <a:p>
            <a:pPr algn="l" eaLnBrk="1" hangingPunct="1"/>
            <a:r>
              <a:rPr lang="en-US" altLang="zh-CN" sz="2400" b="1" dirty="0">
                <a:solidFill>
                  <a:srgbClr val="0000FF"/>
                </a:solidFill>
                <a:latin typeface="+mn-lt"/>
                <a:ea typeface="仿宋" panose="02010609060101010101" pitchFamily="49" charset="-122"/>
              </a:rPr>
              <a:t>3.3.2</a:t>
            </a:r>
            <a:r>
              <a:rPr lang="zh-CN" altLang="en-US" sz="2400" b="1" dirty="0">
                <a:solidFill>
                  <a:srgbClr val="0000FF"/>
                </a:solidFill>
                <a:latin typeface="+mn-lt"/>
                <a:ea typeface="仿宋" panose="02010609060101010101" pitchFamily="49" charset="-122"/>
              </a:rPr>
              <a:t>  基极馈电线路（也分串馈和并馈）</a:t>
            </a:r>
            <a:r>
              <a:rPr lang="en-US" altLang="zh-CN" sz="2400" b="1" dirty="0">
                <a:solidFill>
                  <a:srgbClr val="00B050"/>
                </a:solidFill>
                <a:latin typeface="+mn-lt"/>
                <a:ea typeface="仿宋" panose="02010609060101010101" pitchFamily="49" charset="-122"/>
              </a:rPr>
              <a:t> P96  </a:t>
            </a:r>
            <a:r>
              <a:rPr lang="zh-CN" altLang="en-US" sz="2400" b="1" dirty="0">
                <a:solidFill>
                  <a:srgbClr val="0000FF"/>
                </a:solidFill>
                <a:latin typeface="+mn-lt"/>
                <a:ea typeface="仿宋" panose="02010609060101010101" pitchFamily="49" charset="-122"/>
              </a:rPr>
              <a:t>  </a:t>
            </a:r>
            <a:r>
              <a:rPr lang="en-US" altLang="zh-CN" sz="2400" b="1" dirty="0">
                <a:solidFill>
                  <a:srgbClr val="FF0000"/>
                </a:solidFill>
                <a:latin typeface="+mn-lt"/>
                <a:ea typeface="仿宋" panose="02010609060101010101" pitchFamily="49" charset="-122"/>
              </a:rPr>
              <a:t>P98</a:t>
            </a:r>
            <a:r>
              <a:rPr lang="en-US" altLang="zh-CN" sz="2400" b="1" dirty="0">
                <a:solidFill>
                  <a:srgbClr val="0000FF"/>
                </a:solidFill>
                <a:latin typeface="+mn-lt"/>
                <a:ea typeface="仿宋" panose="02010609060101010101" pitchFamily="49" charset="-122"/>
              </a:rPr>
              <a:t>   P103</a:t>
            </a:r>
            <a:endParaRPr lang="zh-CN" altLang="en-US" sz="2400" b="1" dirty="0">
              <a:solidFill>
                <a:srgbClr val="0000FF"/>
              </a:solidFill>
              <a:latin typeface="+mn-lt"/>
              <a:ea typeface="仿宋" panose="02010609060101010101" pitchFamily="49" charset="-122"/>
            </a:endParaRPr>
          </a:p>
        </p:txBody>
      </p:sp>
      <p:sp>
        <p:nvSpPr>
          <p:cNvPr id="19460" name="Rectangle 3">
            <a:extLst>
              <a:ext uri="{FF2B5EF4-FFF2-40B4-BE49-F238E27FC236}">
                <a16:creationId xmlns:a16="http://schemas.microsoft.com/office/drawing/2014/main" id="{9492A40C-75D2-4266-9961-B2E8D6AB3888}"/>
              </a:ext>
            </a:extLst>
          </p:cNvPr>
          <p:cNvSpPr>
            <a:spLocks noChangeArrowheads="1"/>
          </p:cNvSpPr>
          <p:nvPr/>
        </p:nvSpPr>
        <p:spPr bwMode="auto">
          <a:xfrm>
            <a:off x="71438" y="908050"/>
            <a:ext cx="8964612" cy="1663700"/>
          </a:xfrm>
          <a:prstGeom prst="rect">
            <a:avLst/>
          </a:prstGeom>
          <a:noFill/>
          <a:ln w="9525">
            <a:noFill/>
            <a:miter lim="800000"/>
            <a:headEnd/>
            <a:tailEnd/>
          </a:ln>
        </p:spPr>
        <p:txBody>
          <a:bodyPr/>
          <a:lstStyle/>
          <a:p>
            <a:pPr eaLnBrk="1" hangingPunct="1">
              <a:spcBef>
                <a:spcPct val="20000"/>
              </a:spcBef>
              <a:defRPr/>
            </a:pPr>
            <a:r>
              <a:rPr lang="en-US" altLang="zh-CN" sz="2400" dirty="0">
                <a:solidFill>
                  <a:srgbClr val="660066"/>
                </a:solidFill>
                <a:latin typeface="+mn-lt"/>
                <a:ea typeface="仿宋" panose="02010609060101010101" pitchFamily="49" charset="-122"/>
              </a:rPr>
              <a:t>    </a:t>
            </a:r>
            <a:r>
              <a:rPr lang="zh-CN" altLang="en-US" sz="2400" dirty="0">
                <a:solidFill>
                  <a:srgbClr val="660066"/>
                </a:solidFill>
                <a:latin typeface="+mn-lt"/>
                <a:ea typeface="仿宋" panose="02010609060101010101" pitchFamily="49" charset="-122"/>
              </a:rPr>
              <a:t>基本要求：信号</a:t>
            </a:r>
            <a:r>
              <a:rPr lang="en-US" altLang="zh-CN" sz="2400" i="1" dirty="0" err="1">
                <a:solidFill>
                  <a:srgbClr val="660066"/>
                </a:solidFill>
                <a:latin typeface="+mn-lt"/>
                <a:ea typeface="仿宋" panose="02010609060101010101" pitchFamily="49" charset="-122"/>
              </a:rPr>
              <a:t>v</a:t>
            </a:r>
            <a:r>
              <a:rPr lang="en-US" altLang="zh-CN" sz="2400" baseline="-25000" dirty="0" err="1">
                <a:solidFill>
                  <a:srgbClr val="660066"/>
                </a:solidFill>
                <a:latin typeface="+mn-lt"/>
                <a:ea typeface="仿宋" panose="02010609060101010101" pitchFamily="49" charset="-122"/>
              </a:rPr>
              <a:t>b</a:t>
            </a:r>
            <a:r>
              <a:rPr lang="en-US" altLang="zh-CN" sz="2400" dirty="0">
                <a:solidFill>
                  <a:srgbClr val="660066"/>
                </a:solidFill>
                <a:latin typeface="+mn-lt"/>
                <a:ea typeface="仿宋" panose="02010609060101010101" pitchFamily="49" charset="-122"/>
              </a:rPr>
              <a:t>(</a:t>
            </a:r>
            <a:r>
              <a:rPr lang="en-US" altLang="zh-CN" sz="2400" i="1" dirty="0">
                <a:solidFill>
                  <a:srgbClr val="660066"/>
                </a:solidFill>
                <a:latin typeface="+mn-lt"/>
                <a:ea typeface="仿宋" panose="02010609060101010101" pitchFamily="49" charset="-122"/>
              </a:rPr>
              <a:t>t</a:t>
            </a:r>
            <a:r>
              <a:rPr lang="en-US" altLang="zh-CN" sz="2400" dirty="0">
                <a:solidFill>
                  <a:srgbClr val="660066"/>
                </a:solidFill>
                <a:latin typeface="+mn-lt"/>
                <a:ea typeface="仿宋" panose="02010609060101010101" pitchFamily="49" charset="-122"/>
              </a:rPr>
              <a:t>)</a:t>
            </a:r>
            <a:r>
              <a:rPr lang="zh-CN" altLang="en-US" sz="2400" dirty="0">
                <a:solidFill>
                  <a:srgbClr val="660066"/>
                </a:solidFill>
                <a:latin typeface="+mn-lt"/>
                <a:ea typeface="仿宋" panose="02010609060101010101" pitchFamily="49" charset="-122"/>
              </a:rPr>
              <a:t>应有效的加在基极、发射极间，不被其它元件旁路或损耗，直流偏置</a:t>
            </a:r>
            <a:r>
              <a:rPr lang="en-US" altLang="zh-CN" sz="2400" dirty="0">
                <a:solidFill>
                  <a:srgbClr val="660066"/>
                </a:solidFill>
                <a:latin typeface="+mn-lt"/>
                <a:ea typeface="仿宋" panose="02010609060101010101" pitchFamily="49" charset="-122"/>
              </a:rPr>
              <a:t>(</a:t>
            </a: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rPr>
              <a:t>BB</a:t>
            </a:r>
            <a:r>
              <a:rPr lang="en-US" altLang="zh-CN" sz="2400" dirty="0">
                <a:solidFill>
                  <a:srgbClr val="660066"/>
                </a:solidFill>
                <a:latin typeface="+mn-lt"/>
                <a:ea typeface="仿宋" panose="02010609060101010101" pitchFamily="49" charset="-122"/>
              </a:rPr>
              <a:t>)</a:t>
            </a:r>
            <a:r>
              <a:rPr lang="en-US" altLang="zh-CN" sz="2400" i="1" dirty="0">
                <a:solidFill>
                  <a:srgbClr val="660066"/>
                </a:solidFill>
                <a:latin typeface="+mn-lt"/>
                <a:ea typeface="仿宋" panose="02010609060101010101" pitchFamily="49" charset="-122"/>
              </a:rPr>
              <a:t>V</a:t>
            </a:r>
            <a:r>
              <a:rPr lang="en-US" altLang="zh-CN" sz="2400" baseline="-25000" dirty="0">
                <a:solidFill>
                  <a:srgbClr val="660066"/>
                </a:solidFill>
                <a:latin typeface="+mn-lt"/>
                <a:ea typeface="仿宋" panose="02010609060101010101" pitchFamily="49" charset="-122"/>
              </a:rPr>
              <a:t>bb</a:t>
            </a:r>
            <a:r>
              <a:rPr lang="zh-CN" altLang="en-US" sz="2400" dirty="0">
                <a:solidFill>
                  <a:srgbClr val="660066"/>
                </a:solidFill>
                <a:latin typeface="+mn-lt"/>
                <a:ea typeface="仿宋" panose="02010609060101010101" pitchFamily="49" charset="-122"/>
              </a:rPr>
              <a:t>应有效的加到基极、发射极间，不被其它元件所短路。</a:t>
            </a:r>
          </a:p>
          <a:p>
            <a:pPr marL="342900" indent="-342900" eaLnBrk="1" hangingPunct="1">
              <a:spcBef>
                <a:spcPct val="20000"/>
              </a:spcBef>
              <a:defRPr/>
            </a:pPr>
            <a:r>
              <a:rPr lang="zh-CN" altLang="en-US" sz="2400" dirty="0">
                <a:solidFill>
                  <a:srgbClr val="660066"/>
                </a:solidFill>
                <a:latin typeface="+mn-lt"/>
                <a:ea typeface="仿宋" panose="02010609060101010101" pitchFamily="49" charset="-122"/>
              </a:rPr>
              <a:t>串、并两种固定偏置电路：</a:t>
            </a:r>
          </a:p>
        </p:txBody>
      </p:sp>
      <p:graphicFrame>
        <p:nvGraphicFramePr>
          <p:cNvPr id="39940" name="Object 6">
            <a:extLst>
              <a:ext uri="{FF2B5EF4-FFF2-40B4-BE49-F238E27FC236}">
                <a16:creationId xmlns:a16="http://schemas.microsoft.com/office/drawing/2014/main" id="{CFC34538-7D8A-401F-8B6A-CBFB6891DD9F}"/>
              </a:ext>
            </a:extLst>
          </p:cNvPr>
          <p:cNvGraphicFramePr>
            <a:graphicFrameLocks noChangeAspect="1"/>
          </p:cNvGraphicFramePr>
          <p:nvPr>
            <p:extLst>
              <p:ext uri="{D42A27DB-BD31-4B8C-83A1-F6EECF244321}">
                <p14:modId xmlns:p14="http://schemas.microsoft.com/office/powerpoint/2010/main" val="1995850051"/>
              </p:ext>
            </p:extLst>
          </p:nvPr>
        </p:nvGraphicFramePr>
        <p:xfrm>
          <a:off x="1403350" y="2924175"/>
          <a:ext cx="6562725" cy="2916238"/>
        </p:xfrm>
        <a:graphic>
          <a:graphicData uri="http://schemas.openxmlformats.org/presentationml/2006/ole">
            <mc:AlternateContent xmlns:mc="http://schemas.openxmlformats.org/markup-compatibility/2006">
              <mc:Choice xmlns:v="urn:schemas-microsoft-com:vml" Requires="v">
                <p:oleObj spid="_x0000_s40340" name="SmartDraw" r:id="rId3" imgW="5210556" imgH="2314956" progId="">
                  <p:embed/>
                </p:oleObj>
              </mc:Choice>
              <mc:Fallback>
                <p:oleObj name="SmartDraw" r:id="rId3" imgW="5210556" imgH="2314956" progId="">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2924175"/>
                        <a:ext cx="6562725" cy="29162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D8BDADC-E4FF-40F7-9068-8E38B95A30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07" y="4083050"/>
            <a:ext cx="5205510" cy="2429915"/>
          </a:xfrm>
          <a:prstGeom prst="rect">
            <a:avLst/>
          </a:prstGeom>
        </p:spPr>
      </p:pic>
      <p:sp>
        <p:nvSpPr>
          <p:cNvPr id="40962" name="Rectangle 2">
            <a:extLst>
              <a:ext uri="{FF2B5EF4-FFF2-40B4-BE49-F238E27FC236}">
                <a16:creationId xmlns:a16="http://schemas.microsoft.com/office/drawing/2014/main" id="{E0463B2D-7C8D-4B76-B88F-EF81988F8050}"/>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400" b="1" dirty="0">
                <a:solidFill>
                  <a:srgbClr val="0000FF"/>
                </a:solidFill>
                <a:latin typeface="+mn-lt"/>
                <a:ea typeface="仿宋" panose="02010609060101010101" pitchFamily="49" charset="-122"/>
              </a:rPr>
              <a:t>3.3.2</a:t>
            </a:r>
            <a:r>
              <a:rPr lang="zh-CN" altLang="en-US" sz="2400" b="1" dirty="0">
                <a:solidFill>
                  <a:srgbClr val="0000FF"/>
                </a:solidFill>
                <a:latin typeface="+mn-lt"/>
                <a:ea typeface="仿宋" panose="02010609060101010101" pitchFamily="49" charset="-122"/>
              </a:rPr>
              <a:t>  基极馈电线路 </a:t>
            </a:r>
            <a:r>
              <a:rPr lang="en-US" altLang="zh-CN" sz="2400" b="1" dirty="0">
                <a:solidFill>
                  <a:srgbClr val="00B050"/>
                </a:solidFill>
                <a:latin typeface="+mn-lt"/>
                <a:ea typeface="仿宋" panose="02010609060101010101" pitchFamily="49" charset="-122"/>
              </a:rPr>
              <a:t>P96</a:t>
            </a:r>
            <a:r>
              <a:rPr lang="zh-CN" altLang="en-US" sz="2400" b="1" dirty="0">
                <a:solidFill>
                  <a:srgbClr val="0000FF"/>
                </a:solidFill>
                <a:latin typeface="+mn-lt"/>
                <a:ea typeface="仿宋" panose="02010609060101010101" pitchFamily="49" charset="-122"/>
              </a:rPr>
              <a:t>      </a:t>
            </a:r>
            <a:r>
              <a:rPr lang="en-US" altLang="zh-CN" sz="2400" b="1" dirty="0">
                <a:solidFill>
                  <a:srgbClr val="FF0000"/>
                </a:solidFill>
                <a:latin typeface="+mn-lt"/>
                <a:ea typeface="仿宋" panose="02010609060101010101" pitchFamily="49" charset="-122"/>
              </a:rPr>
              <a:t>P98</a:t>
            </a:r>
            <a:r>
              <a:rPr lang="en-US" altLang="zh-CN" sz="2400" b="1" dirty="0">
                <a:solidFill>
                  <a:srgbClr val="0000FF"/>
                </a:solidFill>
                <a:latin typeface="+mn-lt"/>
                <a:ea typeface="仿宋" panose="02010609060101010101" pitchFamily="49" charset="-122"/>
              </a:rPr>
              <a:t>       P103</a:t>
            </a:r>
            <a:endParaRPr lang="zh-CN" altLang="en-US" sz="2400" b="1" dirty="0">
              <a:solidFill>
                <a:srgbClr val="0000FF"/>
              </a:solidFill>
              <a:latin typeface="+mn-lt"/>
              <a:ea typeface="仿宋" panose="02010609060101010101" pitchFamily="49" charset="-122"/>
            </a:endParaRPr>
          </a:p>
        </p:txBody>
      </p:sp>
      <p:sp>
        <p:nvSpPr>
          <p:cNvPr id="40963" name="Rectangle 3">
            <a:extLst>
              <a:ext uri="{FF2B5EF4-FFF2-40B4-BE49-F238E27FC236}">
                <a16:creationId xmlns:a16="http://schemas.microsoft.com/office/drawing/2014/main" id="{4313BB70-9463-4513-8871-2291B6D2BE43}"/>
              </a:ext>
            </a:extLst>
          </p:cNvPr>
          <p:cNvSpPr>
            <a:spLocks noChangeArrowheads="1"/>
          </p:cNvSpPr>
          <p:nvPr/>
        </p:nvSpPr>
        <p:spPr bwMode="auto">
          <a:xfrm>
            <a:off x="34925" y="981075"/>
            <a:ext cx="5410200"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en-US" altLang="zh-CN" sz="2400" dirty="0">
                <a:solidFill>
                  <a:srgbClr val="0000FF"/>
                </a:solidFill>
                <a:latin typeface="+mn-lt"/>
                <a:ea typeface="仿宋" panose="02010609060101010101" pitchFamily="49" charset="-122"/>
              </a:rPr>
              <a:t>①</a:t>
            </a:r>
            <a:r>
              <a:rPr lang="zh-CN" altLang="en-US" sz="2400" dirty="0">
                <a:solidFill>
                  <a:srgbClr val="0000FF"/>
                </a:solidFill>
                <a:latin typeface="+mn-lt"/>
                <a:ea typeface="仿宋" panose="02010609060101010101" pitchFamily="49" charset="-122"/>
              </a:rPr>
              <a:t>基极自给偏置   （</a:t>
            </a:r>
            <a:r>
              <a:rPr lang="en-US" altLang="zh-CN" sz="2400" dirty="0">
                <a:solidFill>
                  <a:srgbClr val="0000FF"/>
                </a:solidFill>
                <a:latin typeface="+mn-lt"/>
                <a:ea typeface="仿宋" panose="02010609060101010101" pitchFamily="49" charset="-122"/>
              </a:rPr>
              <a:t>a</a:t>
            </a:r>
            <a:r>
              <a:rPr lang="zh-CN" altLang="en-US" sz="2400" dirty="0">
                <a:solidFill>
                  <a:srgbClr val="0000FF"/>
                </a:solidFill>
                <a:latin typeface="+mn-lt"/>
                <a:ea typeface="仿宋" panose="02010609060101010101" pitchFamily="49" charset="-122"/>
              </a:rPr>
              <a:t>）图</a:t>
            </a:r>
          </a:p>
          <a:p>
            <a:pPr eaLnBrk="1" hangingPunct="1">
              <a:buFontTx/>
              <a:buNone/>
            </a:pPr>
            <a:r>
              <a:rPr lang="zh-CN" altLang="en-US" sz="2000" dirty="0">
                <a:solidFill>
                  <a:srgbClr val="0000FF"/>
                </a:solidFill>
                <a:latin typeface="+mn-lt"/>
                <a:ea typeface="仿宋" panose="02010609060101010101" pitchFamily="49" charset="-122"/>
              </a:rPr>
              <a:t>    </a:t>
            </a:r>
            <a:r>
              <a:rPr lang="zh-CN" altLang="en-US" sz="2000" dirty="0">
                <a:solidFill>
                  <a:srgbClr val="660066"/>
                </a:solidFill>
                <a:latin typeface="+mn-lt"/>
                <a:ea typeface="仿宋" panose="02010609060101010101" pitchFamily="49" charset="-122"/>
              </a:rPr>
              <a:t>利用</a:t>
            </a:r>
            <a:r>
              <a:rPr lang="en-US" altLang="zh-CN" sz="2000" i="1" dirty="0">
                <a:solidFill>
                  <a:srgbClr val="660066"/>
                </a:solidFill>
                <a:latin typeface="+mn-lt"/>
                <a:ea typeface="仿宋" panose="02010609060101010101" pitchFamily="49" charset="-122"/>
              </a:rPr>
              <a:t>I</a:t>
            </a:r>
            <a:r>
              <a:rPr lang="en-US" altLang="zh-CN" sz="2000" baseline="-25000" dirty="0">
                <a:solidFill>
                  <a:srgbClr val="660066"/>
                </a:solidFill>
                <a:latin typeface="+mn-lt"/>
                <a:ea typeface="仿宋" panose="02010609060101010101" pitchFamily="49" charset="-122"/>
              </a:rPr>
              <a:t>b0</a:t>
            </a:r>
            <a:r>
              <a:rPr lang="zh-CN" altLang="en-US" sz="2000" dirty="0">
                <a:solidFill>
                  <a:srgbClr val="660066"/>
                </a:solidFill>
                <a:latin typeface="+mn-lt"/>
                <a:ea typeface="仿宋" panose="02010609060101010101" pitchFamily="49" charset="-122"/>
              </a:rPr>
              <a:t>（直流分量）在</a:t>
            </a:r>
            <a:r>
              <a:rPr lang="en-US" altLang="zh-CN" sz="2000" i="1" dirty="0" err="1">
                <a:solidFill>
                  <a:srgbClr val="660066"/>
                </a:solidFill>
                <a:latin typeface="+mn-lt"/>
                <a:ea typeface="仿宋" panose="02010609060101010101" pitchFamily="49" charset="-122"/>
              </a:rPr>
              <a:t>R</a:t>
            </a:r>
            <a:r>
              <a:rPr lang="en-US" altLang="zh-CN" sz="2000" baseline="-25000" dirty="0" err="1">
                <a:solidFill>
                  <a:srgbClr val="660066"/>
                </a:solidFill>
                <a:latin typeface="+mn-lt"/>
                <a:ea typeface="仿宋" panose="02010609060101010101" pitchFamily="49" charset="-122"/>
              </a:rPr>
              <a:t>b</a:t>
            </a:r>
            <a:r>
              <a:rPr lang="zh-CN" altLang="en-US" sz="2000" dirty="0">
                <a:solidFill>
                  <a:srgbClr val="660066"/>
                </a:solidFill>
                <a:latin typeface="+mn-lt"/>
                <a:ea typeface="仿宋" panose="02010609060101010101" pitchFamily="49" charset="-122"/>
              </a:rPr>
              <a:t>上产生一个反偏。</a:t>
            </a:r>
          </a:p>
          <a:p>
            <a:pPr eaLnBrk="1" hangingPunct="1">
              <a:buFontTx/>
              <a:buNone/>
            </a:pPr>
            <a:r>
              <a:rPr lang="zh-CN" altLang="en-US" sz="2000" dirty="0">
                <a:solidFill>
                  <a:srgbClr val="660066"/>
                </a:solidFill>
                <a:latin typeface="+mn-lt"/>
                <a:ea typeface="仿宋" panose="02010609060101010101" pitchFamily="49" charset="-122"/>
              </a:rPr>
              <a:t> </a:t>
            </a:r>
            <a:r>
              <a:rPr lang="en-US" altLang="zh-CN" sz="2000" i="1" dirty="0">
                <a:solidFill>
                  <a:srgbClr val="660066"/>
                </a:solidFill>
                <a:latin typeface="+mn-lt"/>
                <a:ea typeface="仿宋" panose="02010609060101010101" pitchFamily="49" charset="-122"/>
              </a:rPr>
              <a:t>C</a:t>
            </a:r>
            <a:r>
              <a:rPr lang="en-US" altLang="zh-CN" sz="2000" dirty="0">
                <a:solidFill>
                  <a:srgbClr val="660066"/>
                </a:solidFill>
                <a:latin typeface="+mn-lt"/>
                <a:ea typeface="仿宋" panose="02010609060101010101" pitchFamily="49" charset="-122"/>
              </a:rPr>
              <a:t>’</a:t>
            </a:r>
            <a:r>
              <a:rPr lang="zh-CN" altLang="en-US" sz="2000" dirty="0">
                <a:solidFill>
                  <a:srgbClr val="660066"/>
                </a:solidFill>
                <a:latin typeface="+mn-lt"/>
                <a:ea typeface="仿宋" panose="02010609060101010101" pitchFamily="49" charset="-122"/>
              </a:rPr>
              <a:t>高频旁路，使</a:t>
            </a:r>
            <a:r>
              <a:rPr lang="en-US" altLang="zh-CN" sz="2000" i="1" dirty="0" err="1">
                <a:solidFill>
                  <a:srgbClr val="660066"/>
                </a:solidFill>
                <a:latin typeface="+mn-lt"/>
                <a:ea typeface="仿宋" panose="02010609060101010101" pitchFamily="49" charset="-122"/>
              </a:rPr>
              <a:t>R</a:t>
            </a:r>
            <a:r>
              <a:rPr lang="en-US" altLang="zh-CN" sz="2000" baseline="-25000" dirty="0" err="1">
                <a:solidFill>
                  <a:srgbClr val="660066"/>
                </a:solidFill>
                <a:latin typeface="+mn-lt"/>
                <a:ea typeface="仿宋" panose="02010609060101010101" pitchFamily="49" charset="-122"/>
              </a:rPr>
              <a:t>b</a:t>
            </a:r>
            <a:r>
              <a:rPr lang="zh-CN" altLang="en-US" sz="2000" dirty="0">
                <a:solidFill>
                  <a:srgbClr val="660066"/>
                </a:solidFill>
                <a:latin typeface="+mn-lt"/>
                <a:ea typeface="仿宋" panose="02010609060101010101" pitchFamily="49" charset="-122"/>
              </a:rPr>
              <a:t>上仅有直流成分。</a:t>
            </a:r>
          </a:p>
        </p:txBody>
      </p:sp>
      <p:sp>
        <p:nvSpPr>
          <p:cNvPr id="40964" name="Text Box 10">
            <a:extLst>
              <a:ext uri="{FF2B5EF4-FFF2-40B4-BE49-F238E27FC236}">
                <a16:creationId xmlns:a16="http://schemas.microsoft.com/office/drawing/2014/main" id="{D911E73B-B651-49CE-8628-7A14D2262E59}"/>
              </a:ext>
            </a:extLst>
          </p:cNvPr>
          <p:cNvSpPr txBox="1">
            <a:spLocks noChangeArrowheads="1"/>
          </p:cNvSpPr>
          <p:nvPr/>
        </p:nvSpPr>
        <p:spPr bwMode="auto">
          <a:xfrm>
            <a:off x="88900" y="571500"/>
            <a:ext cx="86979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dirty="0">
                <a:solidFill>
                  <a:srgbClr val="660066"/>
                </a:solidFill>
                <a:latin typeface="+mn-lt"/>
                <a:ea typeface="仿宋" panose="02010609060101010101" pitchFamily="49" charset="-122"/>
              </a:rPr>
              <a:t>固定偏压电路应用较少，应用较广的是自给偏置电路。</a:t>
            </a:r>
          </a:p>
        </p:txBody>
      </p:sp>
      <p:sp>
        <p:nvSpPr>
          <p:cNvPr id="40965" name="Rectangle 3">
            <a:extLst>
              <a:ext uri="{FF2B5EF4-FFF2-40B4-BE49-F238E27FC236}">
                <a16:creationId xmlns:a16="http://schemas.microsoft.com/office/drawing/2014/main" id="{A1E4F783-0D66-4464-8EE7-8A2D2C013066}"/>
              </a:ext>
            </a:extLst>
          </p:cNvPr>
          <p:cNvSpPr>
            <a:spLocks noChangeArrowheads="1"/>
          </p:cNvSpPr>
          <p:nvPr/>
        </p:nvSpPr>
        <p:spPr bwMode="auto">
          <a:xfrm>
            <a:off x="50800" y="2205038"/>
            <a:ext cx="41148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en-US" altLang="zh-CN" sz="2400" dirty="0">
                <a:solidFill>
                  <a:srgbClr val="0000FF"/>
                </a:solidFill>
                <a:latin typeface="+mn-lt"/>
                <a:ea typeface="仿宋" panose="02010609060101010101" pitchFamily="49" charset="-122"/>
              </a:rPr>
              <a:t>②</a:t>
            </a:r>
            <a:r>
              <a:rPr lang="zh-CN" altLang="en-US" sz="2400" dirty="0">
                <a:solidFill>
                  <a:srgbClr val="0000FF"/>
                </a:solidFill>
                <a:latin typeface="+mn-lt"/>
                <a:ea typeface="仿宋" panose="02010609060101010101" pitchFamily="49" charset="-122"/>
              </a:rPr>
              <a:t>发射极自给偏置  </a:t>
            </a:r>
            <a:r>
              <a:rPr lang="en-US" altLang="zh-CN" sz="2400" dirty="0">
                <a:solidFill>
                  <a:srgbClr val="0000FF"/>
                </a:solidFill>
                <a:latin typeface="+mn-lt"/>
                <a:ea typeface="仿宋" panose="02010609060101010101" pitchFamily="49" charset="-122"/>
              </a:rPr>
              <a:t>(c)</a:t>
            </a:r>
            <a:r>
              <a:rPr lang="zh-CN" altLang="en-US" sz="2400" dirty="0">
                <a:solidFill>
                  <a:srgbClr val="0000FF"/>
                </a:solidFill>
                <a:latin typeface="+mn-lt"/>
                <a:ea typeface="仿宋" panose="02010609060101010101" pitchFamily="49" charset="-122"/>
              </a:rPr>
              <a:t>图</a:t>
            </a:r>
          </a:p>
        </p:txBody>
      </p:sp>
      <p:sp>
        <p:nvSpPr>
          <p:cNvPr id="40966" name="Rectangle 3">
            <a:extLst>
              <a:ext uri="{FF2B5EF4-FFF2-40B4-BE49-F238E27FC236}">
                <a16:creationId xmlns:a16="http://schemas.microsoft.com/office/drawing/2014/main" id="{5B238793-1EBE-4242-9560-A2C5D8D063E9}"/>
              </a:ext>
            </a:extLst>
          </p:cNvPr>
          <p:cNvSpPr>
            <a:spLocks noChangeArrowheads="1"/>
          </p:cNvSpPr>
          <p:nvPr/>
        </p:nvSpPr>
        <p:spPr bwMode="auto">
          <a:xfrm>
            <a:off x="971600" y="2592560"/>
            <a:ext cx="7464916" cy="456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3556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400" dirty="0">
                <a:solidFill>
                  <a:srgbClr val="660066"/>
                </a:solidFill>
                <a:latin typeface="+mn-lt"/>
                <a:ea typeface="仿宋" panose="02010609060101010101" pitchFamily="49" charset="-122"/>
              </a:rPr>
              <a:t>该电路的优点是自动维持放大器工作的稳定性。</a:t>
            </a:r>
          </a:p>
        </p:txBody>
      </p:sp>
      <p:sp>
        <p:nvSpPr>
          <p:cNvPr id="40967" name="Rectangle 3">
            <a:extLst>
              <a:ext uri="{FF2B5EF4-FFF2-40B4-BE49-F238E27FC236}">
                <a16:creationId xmlns:a16="http://schemas.microsoft.com/office/drawing/2014/main" id="{187443EA-C394-47C0-BF55-A864C4555D4C}"/>
              </a:ext>
            </a:extLst>
          </p:cNvPr>
          <p:cNvSpPr>
            <a:spLocks noChangeArrowheads="1"/>
          </p:cNvSpPr>
          <p:nvPr/>
        </p:nvSpPr>
        <p:spPr bwMode="auto">
          <a:xfrm>
            <a:off x="147893" y="3057834"/>
            <a:ext cx="8857681"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400" dirty="0">
                <a:solidFill>
                  <a:srgbClr val="0000FF"/>
                </a:solidFill>
                <a:latin typeface="+mn-lt"/>
                <a:ea typeface="仿宋" panose="02010609060101010101" pitchFamily="49" charset="-122"/>
              </a:rPr>
              <a:t>③零偏置电路    （几乎是零偏）工作在乙类</a:t>
            </a:r>
            <a:r>
              <a:rPr lang="en-US" altLang="zh-CN" sz="2400" dirty="0">
                <a:solidFill>
                  <a:srgbClr val="0000FF"/>
                </a:solidFill>
                <a:latin typeface="+mn-lt"/>
                <a:ea typeface="仿宋" panose="02010609060101010101" pitchFamily="49" charset="-122"/>
              </a:rPr>
              <a:t>, </a:t>
            </a:r>
            <a:r>
              <a:rPr lang="zh-CN" altLang="en-US" sz="2400" dirty="0">
                <a:solidFill>
                  <a:srgbClr val="C00000"/>
                </a:solidFill>
                <a:latin typeface="+mn-lt"/>
                <a:ea typeface="仿宋" panose="02010609060101010101" pitchFamily="49" charset="-122"/>
              </a:rPr>
              <a:t>不一定丙类</a:t>
            </a:r>
            <a:r>
              <a:rPr lang="zh-CN" altLang="en-US" sz="2400" dirty="0">
                <a:solidFill>
                  <a:srgbClr val="0000FF"/>
                </a:solidFill>
                <a:latin typeface="+mn-lt"/>
                <a:ea typeface="仿宋" panose="02010609060101010101" pitchFamily="49" charset="-122"/>
              </a:rPr>
              <a:t>。</a:t>
            </a:r>
            <a:r>
              <a:rPr lang="en-US" altLang="zh-CN" sz="2400" dirty="0">
                <a:solidFill>
                  <a:srgbClr val="0000FF"/>
                </a:solidFill>
                <a:latin typeface="+mn-lt"/>
                <a:ea typeface="仿宋" panose="02010609060101010101" pitchFamily="49" charset="-122"/>
              </a:rPr>
              <a:t>(b) </a:t>
            </a:r>
            <a:r>
              <a:rPr lang="zh-CN" altLang="en-US" sz="2400" dirty="0">
                <a:solidFill>
                  <a:srgbClr val="0000FF"/>
                </a:solidFill>
                <a:latin typeface="+mn-lt"/>
                <a:ea typeface="仿宋" panose="02010609060101010101" pitchFamily="49" charset="-122"/>
              </a:rPr>
              <a:t>图</a:t>
            </a:r>
          </a:p>
        </p:txBody>
      </p:sp>
      <p:sp>
        <p:nvSpPr>
          <p:cNvPr id="9" name="Rectangle 3">
            <a:extLst>
              <a:ext uri="{FF2B5EF4-FFF2-40B4-BE49-F238E27FC236}">
                <a16:creationId xmlns:a16="http://schemas.microsoft.com/office/drawing/2014/main" id="{D93D8558-AFAE-4AC6-8F15-7AB02811CB67}"/>
              </a:ext>
            </a:extLst>
          </p:cNvPr>
          <p:cNvSpPr>
            <a:spLocks noChangeArrowheads="1"/>
          </p:cNvSpPr>
          <p:nvPr/>
        </p:nvSpPr>
        <p:spPr bwMode="auto">
          <a:xfrm>
            <a:off x="2758836" y="5876925"/>
            <a:ext cx="210119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en-US" altLang="zh-CN" sz="2400" dirty="0">
                <a:solidFill>
                  <a:srgbClr val="0000FF"/>
                </a:solidFill>
                <a:latin typeface="+mn-lt"/>
                <a:ea typeface="仿宋" panose="02010609060101010101" pitchFamily="49" charset="-122"/>
              </a:rPr>
              <a:t>P103(2015)</a:t>
            </a:r>
            <a:endParaRPr lang="zh-CN" altLang="en-US" sz="2400" dirty="0">
              <a:solidFill>
                <a:srgbClr val="0000FF"/>
              </a:solidFill>
              <a:latin typeface="+mn-lt"/>
              <a:ea typeface="仿宋" panose="02010609060101010101" pitchFamily="49" charset="-122"/>
            </a:endParaRPr>
          </a:p>
        </p:txBody>
      </p:sp>
      <p:pic>
        <p:nvPicPr>
          <p:cNvPr id="4" name="图片 3">
            <a:extLst>
              <a:ext uri="{FF2B5EF4-FFF2-40B4-BE49-F238E27FC236}">
                <a16:creationId xmlns:a16="http://schemas.microsoft.com/office/drawing/2014/main" id="{0B0A699B-AE86-4232-9244-D651B6B66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8871" y="4083050"/>
            <a:ext cx="4017859" cy="2546350"/>
          </a:xfrm>
          <a:prstGeom prst="rect">
            <a:avLst/>
          </a:prstGeom>
        </p:spPr>
      </p:pic>
      <p:sp>
        <p:nvSpPr>
          <p:cNvPr id="12" name="Rectangle 3">
            <a:extLst>
              <a:ext uri="{FF2B5EF4-FFF2-40B4-BE49-F238E27FC236}">
                <a16:creationId xmlns:a16="http://schemas.microsoft.com/office/drawing/2014/main" id="{64906467-1AF0-4B61-8068-C6FC1879A833}"/>
              </a:ext>
            </a:extLst>
          </p:cNvPr>
          <p:cNvSpPr>
            <a:spLocks noChangeArrowheads="1"/>
          </p:cNvSpPr>
          <p:nvPr/>
        </p:nvSpPr>
        <p:spPr bwMode="auto">
          <a:xfrm>
            <a:off x="5258317" y="6286500"/>
            <a:ext cx="223224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en-US" altLang="zh-CN" sz="2400" b="1" dirty="0">
                <a:solidFill>
                  <a:srgbClr val="00B050"/>
                </a:solidFill>
                <a:latin typeface="+mn-lt"/>
                <a:ea typeface="仿宋" panose="02010609060101010101" pitchFamily="49" charset="-122"/>
              </a:rPr>
              <a:t>P96 </a:t>
            </a:r>
            <a:r>
              <a:rPr lang="en-US" altLang="zh-CN" sz="2400" dirty="0">
                <a:solidFill>
                  <a:srgbClr val="FF0000"/>
                </a:solidFill>
                <a:latin typeface="+mn-lt"/>
                <a:ea typeface="仿宋" panose="02010609060101010101" pitchFamily="49" charset="-122"/>
              </a:rPr>
              <a:t>P98(2017)</a:t>
            </a:r>
            <a:endParaRPr lang="zh-CN" altLang="en-US" sz="2400" dirty="0">
              <a:solidFill>
                <a:srgbClr val="FF0000"/>
              </a:solidFill>
              <a:latin typeface="+mn-lt"/>
              <a:ea typeface="仿宋" panose="02010609060101010101" pitchFamily="49" charset="-122"/>
            </a:endParaRPr>
          </a:p>
        </p:txBody>
      </p:sp>
    </p:spTree>
    <p:extLst>
      <p:ext uri="{BB962C8B-B14F-4D97-AF65-F5344CB8AC3E}">
        <p14:creationId xmlns:p14="http://schemas.microsoft.com/office/powerpoint/2010/main" val="18231403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E0463B2D-7C8D-4B76-B88F-EF81988F8050}"/>
              </a:ext>
            </a:extLst>
          </p:cNvPr>
          <p:cNvSpPr>
            <a:spLocks noGrp="1" noChangeArrowheads="1"/>
          </p:cNvSpPr>
          <p:nvPr>
            <p:ph type="title" idx="4294967295"/>
          </p:nvPr>
        </p:nvSpPr>
        <p:spPr>
          <a:xfrm>
            <a:off x="228600" y="228600"/>
            <a:ext cx="8776974" cy="801996"/>
          </a:xfrm>
        </p:spPr>
        <p:txBody>
          <a:bodyPr/>
          <a:lstStyle/>
          <a:p>
            <a:pPr algn="l" eaLnBrk="1" hangingPunct="1"/>
            <a:r>
              <a:rPr lang="en-US" altLang="zh-CN" sz="2400" b="1" dirty="0">
                <a:solidFill>
                  <a:srgbClr val="0000FF"/>
                </a:solidFill>
                <a:latin typeface="+mn-lt"/>
                <a:ea typeface="仿宋" panose="02010609060101010101" pitchFamily="49" charset="-122"/>
              </a:rPr>
              <a:t>3.3.3</a:t>
            </a:r>
            <a:r>
              <a:rPr lang="zh-CN" altLang="en-US" sz="2400" b="1" dirty="0">
                <a:solidFill>
                  <a:srgbClr val="0000FF"/>
                </a:solidFill>
                <a:latin typeface="+mn-lt"/>
                <a:ea typeface="仿宋" panose="02010609060101010101" pitchFamily="49" charset="-122"/>
              </a:rPr>
              <a:t>  作为高频功放原理的总结</a:t>
            </a:r>
            <a:r>
              <a:rPr lang="en-US" altLang="zh-CN" sz="2400" b="1" dirty="0">
                <a:solidFill>
                  <a:srgbClr val="0000FF"/>
                </a:solidFill>
                <a:latin typeface="+mn-lt"/>
                <a:ea typeface="仿宋" panose="02010609060101010101" pitchFamily="49" charset="-122"/>
              </a:rPr>
              <a:t>——</a:t>
            </a:r>
            <a:br>
              <a:rPr lang="en-US" altLang="zh-CN" sz="2400" b="1" dirty="0">
                <a:solidFill>
                  <a:srgbClr val="0000FF"/>
                </a:solidFill>
                <a:latin typeface="+mn-lt"/>
                <a:ea typeface="仿宋" panose="02010609060101010101" pitchFamily="49" charset="-122"/>
              </a:rPr>
            </a:br>
            <a:r>
              <a:rPr lang="zh-CN" altLang="en-US" sz="2400" b="1" dirty="0">
                <a:solidFill>
                  <a:srgbClr val="0000FF"/>
                </a:solidFill>
                <a:latin typeface="+mn-lt"/>
                <a:ea typeface="仿宋" panose="02010609060101010101" pitchFamily="49" charset="-122"/>
              </a:rPr>
              <a:t>高频功放与高频小信号放大器比较</a:t>
            </a:r>
            <a:r>
              <a:rPr lang="en-US" altLang="zh-CN" sz="2400" b="1" dirty="0">
                <a:solidFill>
                  <a:srgbClr val="00B050"/>
                </a:solidFill>
                <a:latin typeface="+mn-lt"/>
                <a:ea typeface="仿宋" panose="02010609060101010101" pitchFamily="49" charset="-122"/>
              </a:rPr>
              <a:t>P80</a:t>
            </a:r>
            <a:r>
              <a:rPr lang="zh-CN" altLang="en-US" sz="2400" b="1" dirty="0">
                <a:solidFill>
                  <a:srgbClr val="0000FF"/>
                </a:solidFill>
                <a:latin typeface="+mn-lt"/>
                <a:ea typeface="仿宋" panose="02010609060101010101" pitchFamily="49" charset="-122"/>
              </a:rPr>
              <a:t>    </a:t>
            </a:r>
            <a:r>
              <a:rPr lang="en-US" altLang="zh-CN" sz="2400" b="1" dirty="0">
                <a:solidFill>
                  <a:srgbClr val="FF0000"/>
                </a:solidFill>
                <a:latin typeface="+mn-lt"/>
                <a:ea typeface="仿宋" panose="02010609060101010101" pitchFamily="49" charset="-122"/>
              </a:rPr>
              <a:t>P82</a:t>
            </a:r>
            <a:r>
              <a:rPr lang="en-US" altLang="zh-CN" sz="2400" b="1" dirty="0">
                <a:solidFill>
                  <a:srgbClr val="0000FF"/>
                </a:solidFill>
                <a:latin typeface="+mn-lt"/>
                <a:ea typeface="仿宋" panose="02010609060101010101" pitchFamily="49" charset="-122"/>
              </a:rPr>
              <a:t>     P88</a:t>
            </a:r>
            <a:endParaRPr lang="zh-CN" altLang="en-US" sz="2400" b="1" dirty="0">
              <a:solidFill>
                <a:srgbClr val="0000FF"/>
              </a:solidFill>
              <a:latin typeface="+mn-lt"/>
              <a:ea typeface="仿宋" panose="02010609060101010101" pitchFamily="49" charset="-122"/>
            </a:endParaRPr>
          </a:p>
        </p:txBody>
      </p:sp>
      <p:sp>
        <p:nvSpPr>
          <p:cNvPr id="40964" name="Text Box 10">
            <a:extLst>
              <a:ext uri="{FF2B5EF4-FFF2-40B4-BE49-F238E27FC236}">
                <a16:creationId xmlns:a16="http://schemas.microsoft.com/office/drawing/2014/main" id="{D911E73B-B651-49CE-8628-7A14D2262E59}"/>
              </a:ext>
            </a:extLst>
          </p:cNvPr>
          <p:cNvSpPr txBox="1">
            <a:spLocks noChangeArrowheads="1"/>
          </p:cNvSpPr>
          <p:nvPr/>
        </p:nvSpPr>
        <p:spPr bwMode="auto">
          <a:xfrm>
            <a:off x="1187624" y="952233"/>
            <a:ext cx="3312368"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000" dirty="0">
                <a:solidFill>
                  <a:srgbClr val="660066"/>
                </a:solidFill>
                <a:latin typeface="+mn-lt"/>
                <a:ea typeface="仿宋" panose="02010609060101010101" pitchFamily="49" charset="-122"/>
              </a:rPr>
              <a:t>相同点：</a:t>
            </a:r>
            <a:endParaRPr kumimoji="0" lang="en-US" altLang="zh-CN" sz="2000" dirty="0">
              <a:solidFill>
                <a:srgbClr val="660066"/>
              </a:solidFill>
              <a:latin typeface="+mn-lt"/>
              <a:ea typeface="仿宋" panose="02010609060101010101" pitchFamily="49" charset="-122"/>
            </a:endParaRPr>
          </a:p>
          <a:p>
            <a:pPr eaLnBrk="1" hangingPunct="1">
              <a:spcBef>
                <a:spcPct val="50000"/>
              </a:spcBef>
              <a:buFontTx/>
              <a:buNone/>
            </a:pPr>
            <a:r>
              <a:rPr kumimoji="0" lang="zh-CN" altLang="en-US" sz="2000" dirty="0">
                <a:solidFill>
                  <a:srgbClr val="000099"/>
                </a:solidFill>
                <a:latin typeface="+mn-lt"/>
                <a:ea typeface="仿宋" panose="02010609060101010101" pitchFamily="49" charset="-122"/>
              </a:rPr>
              <a:t>（</a:t>
            </a:r>
            <a:r>
              <a:rPr kumimoji="0" lang="en-US" altLang="zh-CN" sz="2000" dirty="0">
                <a:solidFill>
                  <a:srgbClr val="000099"/>
                </a:solidFill>
                <a:latin typeface="+mn-lt"/>
                <a:ea typeface="仿宋" panose="02010609060101010101" pitchFamily="49" charset="-122"/>
              </a:rPr>
              <a:t>1</a:t>
            </a:r>
            <a:r>
              <a:rPr kumimoji="0" lang="zh-CN" altLang="en-US" sz="2000" dirty="0">
                <a:solidFill>
                  <a:srgbClr val="000099"/>
                </a:solidFill>
                <a:latin typeface="+mn-lt"/>
                <a:ea typeface="仿宋" panose="02010609060101010101" pitchFamily="49" charset="-122"/>
              </a:rPr>
              <a:t>）都放大高频信号；</a:t>
            </a:r>
            <a:endParaRPr kumimoji="0" lang="en-US" altLang="zh-CN" sz="2000" dirty="0">
              <a:solidFill>
                <a:srgbClr val="000099"/>
              </a:solidFill>
              <a:latin typeface="+mn-lt"/>
              <a:ea typeface="仿宋" panose="02010609060101010101" pitchFamily="49" charset="-122"/>
            </a:endParaRPr>
          </a:p>
          <a:p>
            <a:pPr eaLnBrk="1" hangingPunct="1">
              <a:spcBef>
                <a:spcPct val="50000"/>
              </a:spcBef>
              <a:buFontTx/>
              <a:buNone/>
            </a:pPr>
            <a:r>
              <a:rPr kumimoji="0" lang="zh-CN" altLang="en-US" sz="2000" dirty="0">
                <a:solidFill>
                  <a:srgbClr val="000099"/>
                </a:solidFill>
                <a:latin typeface="+mn-lt"/>
                <a:ea typeface="仿宋" panose="02010609060101010101" pitchFamily="49" charset="-122"/>
              </a:rPr>
              <a:t>（</a:t>
            </a:r>
            <a:r>
              <a:rPr kumimoji="0" lang="en-US" altLang="zh-CN" sz="2000" dirty="0">
                <a:solidFill>
                  <a:srgbClr val="000099"/>
                </a:solidFill>
                <a:latin typeface="+mn-lt"/>
                <a:ea typeface="仿宋" panose="02010609060101010101" pitchFamily="49" charset="-122"/>
              </a:rPr>
              <a:t>2</a:t>
            </a:r>
            <a:r>
              <a:rPr kumimoji="0" lang="zh-CN" altLang="en-US" sz="2000" dirty="0">
                <a:solidFill>
                  <a:srgbClr val="000099"/>
                </a:solidFill>
                <a:latin typeface="+mn-lt"/>
                <a:ea typeface="仿宋" panose="02010609060101010101" pitchFamily="49" charset="-122"/>
              </a:rPr>
              <a:t>）负载都是谐振回路；</a:t>
            </a:r>
          </a:p>
        </p:txBody>
      </p:sp>
      <p:sp>
        <p:nvSpPr>
          <p:cNvPr id="2" name="Text Box 10">
            <a:extLst>
              <a:ext uri="{FF2B5EF4-FFF2-40B4-BE49-F238E27FC236}">
                <a16:creationId xmlns:a16="http://schemas.microsoft.com/office/drawing/2014/main" id="{B234A1A9-DFCC-48B0-9AF2-252E17EFCEF0}"/>
              </a:ext>
            </a:extLst>
          </p:cNvPr>
          <p:cNvSpPr txBox="1">
            <a:spLocks noChangeArrowheads="1"/>
          </p:cNvSpPr>
          <p:nvPr/>
        </p:nvSpPr>
        <p:spPr bwMode="auto">
          <a:xfrm>
            <a:off x="0" y="2131002"/>
            <a:ext cx="5063480" cy="150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000" dirty="0">
                <a:solidFill>
                  <a:srgbClr val="660066"/>
                </a:solidFill>
                <a:latin typeface="+mn-lt"/>
                <a:ea typeface="仿宋" panose="02010609060101010101" pitchFamily="49" charset="-122"/>
              </a:rPr>
              <a:t>不同点：</a:t>
            </a:r>
            <a:endParaRPr kumimoji="0" lang="en-US" altLang="zh-CN" sz="2000" dirty="0">
              <a:solidFill>
                <a:srgbClr val="660066"/>
              </a:solidFill>
              <a:latin typeface="+mn-lt"/>
              <a:ea typeface="仿宋" panose="02010609060101010101" pitchFamily="49" charset="-122"/>
            </a:endParaRPr>
          </a:p>
          <a:p>
            <a:pPr eaLnBrk="1" hangingPunct="1">
              <a:spcBef>
                <a:spcPct val="50000"/>
              </a:spcBef>
              <a:buFontTx/>
              <a:buNone/>
            </a:pPr>
            <a:r>
              <a:rPr kumimoji="0" lang="zh-CN" altLang="en-US" sz="1600" dirty="0">
                <a:solidFill>
                  <a:srgbClr val="000099"/>
                </a:solidFill>
                <a:latin typeface="+mn-lt"/>
                <a:ea typeface="仿宋" panose="02010609060101010101" pitchFamily="49" charset="-122"/>
              </a:rPr>
              <a:t>（</a:t>
            </a:r>
            <a:r>
              <a:rPr kumimoji="0" lang="en-US" altLang="zh-CN" sz="1600" dirty="0">
                <a:solidFill>
                  <a:srgbClr val="000099"/>
                </a:solidFill>
                <a:latin typeface="+mn-lt"/>
                <a:ea typeface="仿宋" panose="02010609060101010101" pitchFamily="49" charset="-122"/>
              </a:rPr>
              <a:t>1</a:t>
            </a:r>
            <a:r>
              <a:rPr kumimoji="0" lang="zh-CN" altLang="en-US" sz="1600" dirty="0">
                <a:solidFill>
                  <a:srgbClr val="000099"/>
                </a:solidFill>
                <a:latin typeface="+mn-lt"/>
                <a:ea typeface="仿宋" panose="02010609060101010101" pitchFamily="49" charset="-122"/>
              </a:rPr>
              <a:t>）输入信号幅度；</a:t>
            </a:r>
            <a:endParaRPr kumimoji="0" lang="en-US" altLang="zh-CN" sz="1600" dirty="0">
              <a:solidFill>
                <a:srgbClr val="000099"/>
              </a:solidFill>
              <a:latin typeface="+mn-lt"/>
              <a:ea typeface="仿宋" panose="02010609060101010101" pitchFamily="49" charset="-122"/>
            </a:endParaRPr>
          </a:p>
          <a:p>
            <a:pPr eaLnBrk="1" hangingPunct="1">
              <a:spcBef>
                <a:spcPct val="50000"/>
              </a:spcBef>
              <a:buFontTx/>
              <a:buNone/>
            </a:pPr>
            <a:r>
              <a:rPr kumimoji="0" lang="zh-CN" altLang="en-US" sz="1600" dirty="0">
                <a:solidFill>
                  <a:srgbClr val="000099"/>
                </a:solidFill>
                <a:latin typeface="+mn-lt"/>
                <a:ea typeface="仿宋" panose="02010609060101010101" pitchFamily="49" charset="-122"/>
              </a:rPr>
              <a:t>（</a:t>
            </a:r>
            <a:r>
              <a:rPr kumimoji="0" lang="en-US" altLang="zh-CN" sz="1600" dirty="0">
                <a:solidFill>
                  <a:srgbClr val="000099"/>
                </a:solidFill>
                <a:latin typeface="+mn-lt"/>
                <a:ea typeface="仿宋" panose="02010609060101010101" pitchFamily="49" charset="-122"/>
              </a:rPr>
              <a:t>2</a:t>
            </a:r>
            <a:r>
              <a:rPr kumimoji="0" lang="zh-CN" altLang="en-US" sz="1600" dirty="0">
                <a:solidFill>
                  <a:srgbClr val="000099"/>
                </a:solidFill>
                <a:latin typeface="+mn-lt"/>
                <a:ea typeface="仿宋" panose="02010609060101010101" pitchFamily="49" charset="-122"/>
              </a:rPr>
              <a:t>）偏置，工作点，是否追求工作效率；</a:t>
            </a:r>
            <a:endParaRPr kumimoji="0" lang="en-US" altLang="zh-CN" sz="1600" dirty="0">
              <a:solidFill>
                <a:srgbClr val="000099"/>
              </a:solidFill>
              <a:latin typeface="+mn-lt"/>
              <a:ea typeface="仿宋" panose="02010609060101010101" pitchFamily="49" charset="-122"/>
            </a:endParaRPr>
          </a:p>
          <a:p>
            <a:pPr eaLnBrk="1" hangingPunct="1">
              <a:spcBef>
                <a:spcPct val="50000"/>
              </a:spcBef>
              <a:buFontTx/>
              <a:buNone/>
            </a:pPr>
            <a:r>
              <a:rPr kumimoji="0" lang="zh-CN" altLang="en-US" sz="1600" dirty="0">
                <a:solidFill>
                  <a:srgbClr val="000099"/>
                </a:solidFill>
                <a:latin typeface="+mn-lt"/>
                <a:ea typeface="仿宋" panose="02010609060101010101" pitchFamily="49" charset="-122"/>
              </a:rPr>
              <a:t>（</a:t>
            </a:r>
            <a:r>
              <a:rPr kumimoji="0" lang="en-US" altLang="zh-CN" sz="1600" dirty="0">
                <a:solidFill>
                  <a:srgbClr val="000099"/>
                </a:solidFill>
                <a:latin typeface="+mn-lt"/>
                <a:ea typeface="仿宋" panose="02010609060101010101" pitchFamily="49" charset="-122"/>
              </a:rPr>
              <a:t>3</a:t>
            </a:r>
            <a:r>
              <a:rPr kumimoji="0" lang="zh-CN" altLang="en-US" sz="1600" dirty="0">
                <a:solidFill>
                  <a:srgbClr val="000099"/>
                </a:solidFill>
                <a:latin typeface="+mn-lt"/>
                <a:ea typeface="仿宋" panose="02010609060101010101" pitchFamily="49" charset="-122"/>
              </a:rPr>
              <a:t>）晶体管的动态范围；</a:t>
            </a:r>
          </a:p>
        </p:txBody>
      </p:sp>
      <p:sp>
        <p:nvSpPr>
          <p:cNvPr id="6" name="Text Box 10">
            <a:extLst>
              <a:ext uri="{FF2B5EF4-FFF2-40B4-BE49-F238E27FC236}">
                <a16:creationId xmlns:a16="http://schemas.microsoft.com/office/drawing/2014/main" id="{BD0CB966-A4C9-45FF-8830-204691A6C66C}"/>
              </a:ext>
            </a:extLst>
          </p:cNvPr>
          <p:cNvSpPr txBox="1">
            <a:spLocks noChangeArrowheads="1"/>
          </p:cNvSpPr>
          <p:nvPr/>
        </p:nvSpPr>
        <p:spPr bwMode="auto">
          <a:xfrm>
            <a:off x="179512" y="4097433"/>
            <a:ext cx="4248472" cy="2569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000" dirty="0">
                <a:solidFill>
                  <a:srgbClr val="660066"/>
                </a:solidFill>
                <a:latin typeface="+mn-lt"/>
                <a:ea typeface="仿宋" panose="02010609060101010101" pitchFamily="49" charset="-122"/>
              </a:rPr>
              <a:t>延伸</a:t>
            </a:r>
            <a:r>
              <a:rPr kumimoji="0" lang="en-US" altLang="zh-CN" sz="2000" dirty="0">
                <a:solidFill>
                  <a:srgbClr val="660066"/>
                </a:solidFill>
                <a:latin typeface="+mn-lt"/>
                <a:ea typeface="仿宋" panose="02010609060101010101" pitchFamily="49" charset="-122"/>
              </a:rPr>
              <a:t>——</a:t>
            </a:r>
            <a:r>
              <a:rPr kumimoji="0" lang="zh-CN" altLang="en-US" sz="2000" dirty="0">
                <a:solidFill>
                  <a:srgbClr val="660066"/>
                </a:solidFill>
                <a:latin typeface="+mn-lt"/>
                <a:ea typeface="仿宋" panose="02010609060101010101" pitchFamily="49" charset="-122"/>
              </a:rPr>
              <a:t>高频功放与低频功放比较</a:t>
            </a:r>
            <a:endParaRPr kumimoji="0" lang="en-US" altLang="zh-CN" sz="2000" dirty="0">
              <a:solidFill>
                <a:srgbClr val="660066"/>
              </a:solidFill>
              <a:latin typeface="+mn-lt"/>
              <a:ea typeface="仿宋" panose="02010609060101010101" pitchFamily="49" charset="-122"/>
            </a:endParaRPr>
          </a:p>
          <a:p>
            <a:pPr eaLnBrk="1" hangingPunct="1">
              <a:spcBef>
                <a:spcPct val="50000"/>
              </a:spcBef>
              <a:buFontTx/>
              <a:buNone/>
            </a:pPr>
            <a:r>
              <a:rPr kumimoji="0" lang="zh-CN" altLang="en-US" sz="2000" dirty="0">
                <a:solidFill>
                  <a:srgbClr val="FF0000"/>
                </a:solidFill>
                <a:latin typeface="+mn-lt"/>
                <a:ea typeface="仿宋" panose="02010609060101010101" pitchFamily="49" charset="-122"/>
              </a:rPr>
              <a:t>非谐振功放</a:t>
            </a:r>
            <a:endParaRPr kumimoji="0" lang="en-US" altLang="zh-CN" sz="2000" dirty="0">
              <a:solidFill>
                <a:srgbClr val="FF0000"/>
              </a:solidFill>
              <a:latin typeface="+mn-lt"/>
              <a:ea typeface="仿宋" panose="02010609060101010101" pitchFamily="49" charset="-122"/>
            </a:endParaRPr>
          </a:p>
          <a:p>
            <a:pPr eaLnBrk="1" hangingPunct="1">
              <a:spcBef>
                <a:spcPct val="50000"/>
              </a:spcBef>
              <a:buFontTx/>
              <a:buNone/>
            </a:pPr>
            <a:r>
              <a:rPr kumimoji="0" lang="zh-CN" altLang="en-US" sz="2000" dirty="0">
                <a:solidFill>
                  <a:srgbClr val="660066"/>
                </a:solidFill>
                <a:latin typeface="+mn-lt"/>
                <a:ea typeface="仿宋" panose="02010609060101010101" pitchFamily="49" charset="-122"/>
              </a:rPr>
              <a:t>相同点：</a:t>
            </a:r>
            <a:endParaRPr kumimoji="0" lang="en-US" altLang="zh-CN" sz="2000" dirty="0">
              <a:solidFill>
                <a:srgbClr val="660066"/>
              </a:solidFill>
              <a:latin typeface="+mn-lt"/>
              <a:ea typeface="仿宋" panose="02010609060101010101" pitchFamily="49" charset="-122"/>
            </a:endParaRPr>
          </a:p>
          <a:p>
            <a:pPr eaLnBrk="1" hangingPunct="1">
              <a:spcBef>
                <a:spcPct val="50000"/>
              </a:spcBef>
              <a:buFontTx/>
              <a:buNone/>
            </a:pPr>
            <a:r>
              <a:rPr kumimoji="0" lang="zh-CN" altLang="en-US" sz="1800" dirty="0">
                <a:solidFill>
                  <a:srgbClr val="0000FF"/>
                </a:solidFill>
                <a:latin typeface="+mn-lt"/>
                <a:ea typeface="仿宋" panose="02010609060101010101" pitchFamily="49" charset="-122"/>
              </a:rPr>
              <a:t>（</a:t>
            </a:r>
            <a:r>
              <a:rPr kumimoji="0" lang="en-US" altLang="zh-CN" sz="1800" dirty="0">
                <a:solidFill>
                  <a:srgbClr val="0000FF"/>
                </a:solidFill>
                <a:latin typeface="+mn-lt"/>
                <a:ea typeface="仿宋" panose="02010609060101010101" pitchFamily="49" charset="-122"/>
              </a:rPr>
              <a:t>1</a:t>
            </a:r>
            <a:r>
              <a:rPr kumimoji="0" lang="zh-CN" altLang="en-US" sz="1800" dirty="0">
                <a:solidFill>
                  <a:srgbClr val="0000FF"/>
                </a:solidFill>
                <a:latin typeface="+mn-lt"/>
                <a:ea typeface="仿宋" panose="02010609060101010101" pitchFamily="49" charset="-122"/>
              </a:rPr>
              <a:t>）功率放大，追求效率；</a:t>
            </a:r>
            <a:endParaRPr kumimoji="0" lang="en-US" altLang="zh-CN" sz="1800" dirty="0">
              <a:solidFill>
                <a:srgbClr val="0000FF"/>
              </a:solidFill>
              <a:latin typeface="+mn-lt"/>
              <a:ea typeface="仿宋" panose="02010609060101010101" pitchFamily="49" charset="-122"/>
            </a:endParaRPr>
          </a:p>
          <a:p>
            <a:pPr eaLnBrk="1" hangingPunct="1">
              <a:spcBef>
                <a:spcPct val="50000"/>
              </a:spcBef>
              <a:buFontTx/>
              <a:buNone/>
            </a:pPr>
            <a:r>
              <a:rPr kumimoji="0" lang="zh-CN" altLang="en-US" sz="1800" dirty="0">
                <a:solidFill>
                  <a:srgbClr val="0000FF"/>
                </a:solidFill>
                <a:latin typeface="+mn-lt"/>
                <a:ea typeface="仿宋" panose="02010609060101010101" pitchFamily="49" charset="-122"/>
              </a:rPr>
              <a:t>（</a:t>
            </a:r>
            <a:r>
              <a:rPr kumimoji="0" lang="en-US" altLang="zh-CN" sz="1800" dirty="0">
                <a:solidFill>
                  <a:srgbClr val="0000FF"/>
                </a:solidFill>
                <a:latin typeface="+mn-lt"/>
                <a:ea typeface="仿宋" panose="02010609060101010101" pitchFamily="49" charset="-122"/>
              </a:rPr>
              <a:t>2</a:t>
            </a:r>
            <a:r>
              <a:rPr kumimoji="0" lang="zh-CN" altLang="en-US" sz="1800" dirty="0">
                <a:solidFill>
                  <a:srgbClr val="0000FF"/>
                </a:solidFill>
                <a:latin typeface="+mn-lt"/>
                <a:ea typeface="仿宋" panose="02010609060101010101" pitchFamily="49" charset="-122"/>
              </a:rPr>
              <a:t>）输出功率要大；</a:t>
            </a:r>
            <a:endParaRPr kumimoji="0" lang="en-US" altLang="zh-CN" sz="1800" dirty="0">
              <a:solidFill>
                <a:srgbClr val="0000FF"/>
              </a:solidFill>
              <a:latin typeface="+mn-lt"/>
              <a:ea typeface="仿宋" panose="02010609060101010101" pitchFamily="49" charset="-122"/>
            </a:endParaRPr>
          </a:p>
          <a:p>
            <a:pPr eaLnBrk="1" hangingPunct="1">
              <a:spcBef>
                <a:spcPct val="50000"/>
              </a:spcBef>
              <a:buFontTx/>
              <a:buNone/>
            </a:pPr>
            <a:r>
              <a:rPr kumimoji="0" lang="zh-CN" altLang="en-US" sz="1800" dirty="0">
                <a:solidFill>
                  <a:srgbClr val="0000FF"/>
                </a:solidFill>
                <a:latin typeface="+mn-lt"/>
                <a:ea typeface="仿宋" panose="02010609060101010101" pitchFamily="49" charset="-122"/>
              </a:rPr>
              <a:t>（</a:t>
            </a:r>
            <a:r>
              <a:rPr kumimoji="0" lang="en-US" altLang="zh-CN" sz="1800" dirty="0">
                <a:solidFill>
                  <a:srgbClr val="0000FF"/>
                </a:solidFill>
                <a:latin typeface="+mn-lt"/>
                <a:ea typeface="仿宋" panose="02010609060101010101" pitchFamily="49" charset="-122"/>
              </a:rPr>
              <a:t>3</a:t>
            </a:r>
            <a:r>
              <a:rPr kumimoji="0" lang="zh-CN" altLang="en-US" sz="1800" dirty="0">
                <a:solidFill>
                  <a:srgbClr val="0000FF"/>
                </a:solidFill>
                <a:latin typeface="+mn-lt"/>
                <a:ea typeface="仿宋" panose="02010609060101010101" pitchFamily="49" charset="-122"/>
              </a:rPr>
              <a:t>）都希望输出信号不失真；</a:t>
            </a:r>
            <a:endParaRPr kumimoji="0" lang="en-US" altLang="zh-CN" sz="1800" dirty="0">
              <a:solidFill>
                <a:srgbClr val="0000FF"/>
              </a:solidFill>
              <a:latin typeface="+mn-lt"/>
              <a:ea typeface="仿宋" panose="02010609060101010101" pitchFamily="49" charset="-122"/>
            </a:endParaRPr>
          </a:p>
        </p:txBody>
      </p:sp>
      <p:sp>
        <p:nvSpPr>
          <p:cNvPr id="7" name="Text Box 10">
            <a:extLst>
              <a:ext uri="{FF2B5EF4-FFF2-40B4-BE49-F238E27FC236}">
                <a16:creationId xmlns:a16="http://schemas.microsoft.com/office/drawing/2014/main" id="{6B04CC4F-2DD4-4EE5-9235-60B5EE39D433}"/>
              </a:ext>
            </a:extLst>
          </p:cNvPr>
          <p:cNvSpPr txBox="1">
            <a:spLocks noChangeArrowheads="1"/>
          </p:cNvSpPr>
          <p:nvPr/>
        </p:nvSpPr>
        <p:spPr bwMode="auto">
          <a:xfrm>
            <a:off x="3983180" y="4765938"/>
            <a:ext cx="5022394" cy="1646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None/>
            </a:pPr>
            <a:r>
              <a:rPr kumimoji="0" lang="zh-CN" altLang="en-US" sz="2000" dirty="0">
                <a:solidFill>
                  <a:srgbClr val="660066"/>
                </a:solidFill>
                <a:latin typeface="+mn-lt"/>
                <a:ea typeface="仿宋" panose="02010609060101010101" pitchFamily="49" charset="-122"/>
              </a:rPr>
              <a:t>高频功放与</a:t>
            </a:r>
            <a:r>
              <a:rPr kumimoji="0" lang="zh-CN" altLang="en-US" sz="2000" dirty="0">
                <a:solidFill>
                  <a:srgbClr val="FF0000"/>
                </a:solidFill>
                <a:latin typeface="+mn-lt"/>
                <a:ea typeface="仿宋" panose="02010609060101010101" pitchFamily="49" charset="-122"/>
              </a:rPr>
              <a:t>非谐振功放</a:t>
            </a:r>
            <a:r>
              <a:rPr kumimoji="0" lang="zh-CN" altLang="en-US" sz="2000" dirty="0">
                <a:solidFill>
                  <a:srgbClr val="660066"/>
                </a:solidFill>
                <a:latin typeface="+mn-lt"/>
                <a:ea typeface="仿宋" panose="02010609060101010101" pitchFamily="49" charset="-122"/>
              </a:rPr>
              <a:t>不同点：</a:t>
            </a:r>
            <a:endParaRPr kumimoji="0" lang="en-US" altLang="zh-CN" sz="2000" dirty="0">
              <a:solidFill>
                <a:srgbClr val="660066"/>
              </a:solidFill>
              <a:latin typeface="+mn-lt"/>
              <a:ea typeface="仿宋" panose="02010609060101010101" pitchFamily="49" charset="-122"/>
            </a:endParaRPr>
          </a:p>
          <a:p>
            <a:pPr eaLnBrk="1" hangingPunct="1">
              <a:spcBef>
                <a:spcPct val="50000"/>
              </a:spcBef>
              <a:buFontTx/>
              <a:buNone/>
            </a:pPr>
            <a:r>
              <a:rPr kumimoji="0" lang="zh-CN" altLang="en-US" sz="1800" dirty="0">
                <a:solidFill>
                  <a:srgbClr val="0000FF"/>
                </a:solidFill>
                <a:latin typeface="+mn-lt"/>
                <a:ea typeface="仿宋" panose="02010609060101010101" pitchFamily="49" charset="-122"/>
              </a:rPr>
              <a:t>（</a:t>
            </a:r>
            <a:r>
              <a:rPr kumimoji="0" lang="en-US" altLang="zh-CN" sz="1800" dirty="0">
                <a:solidFill>
                  <a:srgbClr val="0000FF"/>
                </a:solidFill>
                <a:latin typeface="+mn-lt"/>
                <a:ea typeface="仿宋" panose="02010609060101010101" pitchFamily="49" charset="-122"/>
              </a:rPr>
              <a:t>1</a:t>
            </a:r>
            <a:r>
              <a:rPr kumimoji="0" lang="zh-CN" altLang="en-US" sz="1800" dirty="0">
                <a:solidFill>
                  <a:srgbClr val="0000FF"/>
                </a:solidFill>
                <a:latin typeface="+mn-lt"/>
                <a:ea typeface="仿宋" panose="02010609060101010101" pitchFamily="49" charset="-122"/>
              </a:rPr>
              <a:t>）高频功放效率更高；</a:t>
            </a:r>
            <a:endParaRPr kumimoji="0" lang="en-US" altLang="zh-CN" sz="1800" dirty="0">
              <a:solidFill>
                <a:srgbClr val="0000FF"/>
              </a:solidFill>
              <a:latin typeface="+mn-lt"/>
              <a:ea typeface="仿宋" panose="02010609060101010101" pitchFamily="49" charset="-122"/>
            </a:endParaRPr>
          </a:p>
          <a:p>
            <a:pPr eaLnBrk="1" hangingPunct="1">
              <a:spcBef>
                <a:spcPct val="50000"/>
              </a:spcBef>
              <a:buFontTx/>
              <a:buNone/>
            </a:pPr>
            <a:r>
              <a:rPr kumimoji="0" lang="zh-CN" altLang="en-US" sz="1800" dirty="0">
                <a:solidFill>
                  <a:srgbClr val="0000FF"/>
                </a:solidFill>
                <a:latin typeface="+mn-lt"/>
                <a:ea typeface="仿宋" panose="02010609060101010101" pitchFamily="49" charset="-122"/>
              </a:rPr>
              <a:t>（</a:t>
            </a:r>
            <a:r>
              <a:rPr kumimoji="0" lang="en-US" altLang="zh-CN" sz="1800" dirty="0">
                <a:solidFill>
                  <a:srgbClr val="0000FF"/>
                </a:solidFill>
                <a:latin typeface="+mn-lt"/>
                <a:ea typeface="仿宋" panose="02010609060101010101" pitchFamily="49" charset="-122"/>
              </a:rPr>
              <a:t>2</a:t>
            </a:r>
            <a:r>
              <a:rPr kumimoji="0" lang="zh-CN" altLang="en-US" sz="1800" dirty="0">
                <a:solidFill>
                  <a:srgbClr val="0000FF"/>
                </a:solidFill>
                <a:latin typeface="+mn-lt"/>
                <a:ea typeface="仿宋" panose="02010609060101010101" pitchFamily="49" charset="-122"/>
              </a:rPr>
              <a:t>）高频丙类，低频甲类、乙类输出功率要大；</a:t>
            </a:r>
            <a:endParaRPr kumimoji="0" lang="en-US" altLang="zh-CN" sz="1800" dirty="0">
              <a:solidFill>
                <a:srgbClr val="0000FF"/>
              </a:solidFill>
              <a:latin typeface="+mn-lt"/>
              <a:ea typeface="仿宋" panose="02010609060101010101" pitchFamily="49" charset="-122"/>
            </a:endParaRPr>
          </a:p>
          <a:p>
            <a:pPr eaLnBrk="1" hangingPunct="1">
              <a:spcBef>
                <a:spcPct val="50000"/>
              </a:spcBef>
              <a:buFontTx/>
              <a:buNone/>
            </a:pPr>
            <a:r>
              <a:rPr kumimoji="0" lang="zh-CN" altLang="en-US" sz="1800" dirty="0">
                <a:solidFill>
                  <a:srgbClr val="0000FF"/>
                </a:solidFill>
                <a:latin typeface="+mn-lt"/>
                <a:ea typeface="仿宋" panose="02010609060101010101" pitchFamily="49" charset="-122"/>
              </a:rPr>
              <a:t>（</a:t>
            </a:r>
            <a:r>
              <a:rPr kumimoji="0" lang="en-US" altLang="zh-CN" sz="1800" dirty="0">
                <a:solidFill>
                  <a:srgbClr val="0000FF"/>
                </a:solidFill>
                <a:latin typeface="+mn-lt"/>
                <a:ea typeface="仿宋" panose="02010609060101010101" pitchFamily="49" charset="-122"/>
              </a:rPr>
              <a:t>3</a:t>
            </a:r>
            <a:r>
              <a:rPr kumimoji="0" lang="zh-CN" altLang="en-US" sz="1800" dirty="0">
                <a:solidFill>
                  <a:srgbClr val="0000FF"/>
                </a:solidFill>
                <a:latin typeface="+mn-lt"/>
                <a:ea typeface="仿宋" panose="02010609060101010101" pitchFamily="49" charset="-122"/>
              </a:rPr>
              <a:t>）高频负载必须是谐振回路</a:t>
            </a:r>
            <a:r>
              <a:rPr kumimoji="0" lang="en-US" altLang="zh-CN" sz="1800" dirty="0">
                <a:solidFill>
                  <a:srgbClr val="0000FF"/>
                </a:solidFill>
                <a:latin typeface="+mn-lt"/>
                <a:ea typeface="仿宋" panose="02010609060101010101" pitchFamily="49" charset="-122"/>
              </a:rPr>
              <a:t>——</a:t>
            </a:r>
            <a:r>
              <a:rPr kumimoji="0" lang="zh-CN" altLang="en-US" sz="1800" dirty="0">
                <a:solidFill>
                  <a:srgbClr val="0000FF"/>
                </a:solidFill>
                <a:latin typeface="+mn-lt"/>
                <a:ea typeface="仿宋" panose="02010609060101010101" pitchFamily="49" charset="-122"/>
              </a:rPr>
              <a:t>确保不失真；</a:t>
            </a:r>
            <a:endParaRPr kumimoji="0" lang="en-US" altLang="zh-CN" sz="1800" dirty="0">
              <a:solidFill>
                <a:srgbClr val="0000FF"/>
              </a:solidFill>
              <a:latin typeface="+mn-lt"/>
              <a:ea typeface="仿宋" panose="02010609060101010101" pitchFamily="49" charset="-122"/>
            </a:endParaRPr>
          </a:p>
        </p:txBody>
      </p:sp>
      <p:pic>
        <p:nvPicPr>
          <p:cNvPr id="10" name="图片 9">
            <a:extLst>
              <a:ext uri="{FF2B5EF4-FFF2-40B4-BE49-F238E27FC236}">
                <a16:creationId xmlns:a16="http://schemas.microsoft.com/office/drawing/2014/main" id="{78C2FD4D-25FA-47FB-8771-83B46EBF46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2213395"/>
            <a:ext cx="3962912" cy="1900125"/>
          </a:xfrm>
          <a:prstGeom prst="rect">
            <a:avLst/>
          </a:prstGeom>
        </p:spPr>
      </p:pic>
      <p:pic>
        <p:nvPicPr>
          <p:cNvPr id="5" name="图片 4">
            <a:extLst>
              <a:ext uri="{FF2B5EF4-FFF2-40B4-BE49-F238E27FC236}">
                <a16:creationId xmlns:a16="http://schemas.microsoft.com/office/drawing/2014/main" id="{47168402-7C63-47D0-A34A-C9CB10CD5BE9}"/>
              </a:ext>
            </a:extLst>
          </p:cNvPr>
          <p:cNvPicPr>
            <a:picLocks noChangeAspect="1"/>
          </p:cNvPicPr>
          <p:nvPr/>
        </p:nvPicPr>
        <p:blipFill>
          <a:blip r:embed="rId3"/>
          <a:stretch>
            <a:fillRect/>
          </a:stretch>
        </p:blipFill>
        <p:spPr>
          <a:xfrm>
            <a:off x="7114444" y="445457"/>
            <a:ext cx="1656184" cy="1960159"/>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6FDBF98B-A371-461E-9AE4-E7BC0BFEC587}"/>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400" b="1" dirty="0">
                <a:solidFill>
                  <a:srgbClr val="0000FF"/>
                </a:solidFill>
                <a:latin typeface="+mn-lt"/>
                <a:ea typeface="仿宋" panose="02010609060101010101" pitchFamily="49" charset="-122"/>
              </a:rPr>
              <a:t>3.4</a:t>
            </a:r>
            <a:r>
              <a:rPr lang="zh-CN" altLang="en-US" sz="2400" b="1" dirty="0">
                <a:solidFill>
                  <a:srgbClr val="0000FF"/>
                </a:solidFill>
                <a:latin typeface="+mn-lt"/>
                <a:ea typeface="仿宋" panose="02010609060101010101" pitchFamily="49" charset="-122"/>
              </a:rPr>
              <a:t>  高频功放</a:t>
            </a:r>
            <a:r>
              <a:rPr lang="zh-CN" altLang="en-US" sz="2800" b="1" dirty="0">
                <a:solidFill>
                  <a:srgbClr val="CC3300"/>
                </a:solidFill>
                <a:latin typeface="+mn-lt"/>
                <a:ea typeface="仿宋" panose="02010609060101010101" pitchFamily="49" charset="-122"/>
              </a:rPr>
              <a:t>临界</a:t>
            </a:r>
            <a:r>
              <a:rPr lang="zh-CN" altLang="en-US" sz="2400" b="1" dirty="0">
                <a:solidFill>
                  <a:srgbClr val="0000FF"/>
                </a:solidFill>
                <a:latin typeface="+mn-lt"/>
                <a:ea typeface="仿宋" panose="02010609060101010101" pitchFamily="49" charset="-122"/>
              </a:rPr>
              <a:t>工作状态的计算 </a:t>
            </a:r>
            <a:r>
              <a:rPr lang="en-US" altLang="zh-CN" sz="2400" b="1" dirty="0">
                <a:solidFill>
                  <a:srgbClr val="00B050"/>
                </a:solidFill>
                <a:latin typeface="+mn-lt"/>
                <a:ea typeface="仿宋" panose="02010609060101010101" pitchFamily="49" charset="-122"/>
              </a:rPr>
              <a:t>P93    </a:t>
            </a:r>
            <a:r>
              <a:rPr lang="en-US" altLang="zh-CN" sz="2400" b="1" dirty="0">
                <a:solidFill>
                  <a:srgbClr val="FF0000"/>
                </a:solidFill>
                <a:latin typeface="+mn-lt"/>
                <a:ea typeface="仿宋" panose="02010609060101010101" pitchFamily="49" charset="-122"/>
              </a:rPr>
              <a:t>P95</a:t>
            </a:r>
            <a:r>
              <a:rPr lang="en-US" altLang="zh-CN" sz="2400" b="1" dirty="0">
                <a:solidFill>
                  <a:srgbClr val="0000FF"/>
                </a:solidFill>
                <a:latin typeface="+mn-lt"/>
                <a:ea typeface="仿宋" panose="02010609060101010101" pitchFamily="49" charset="-122"/>
              </a:rPr>
              <a:t> </a:t>
            </a:r>
            <a:endParaRPr lang="zh-CN" altLang="en-US" sz="2400" b="1" dirty="0">
              <a:solidFill>
                <a:srgbClr val="0000FF"/>
              </a:solidFill>
              <a:latin typeface="+mn-lt"/>
              <a:ea typeface="仿宋" panose="02010609060101010101" pitchFamily="49" charset="-122"/>
            </a:endParaRPr>
          </a:p>
        </p:txBody>
      </p:sp>
      <p:sp>
        <p:nvSpPr>
          <p:cNvPr id="41987" name="Rectangle 3">
            <a:extLst>
              <a:ext uri="{FF2B5EF4-FFF2-40B4-BE49-F238E27FC236}">
                <a16:creationId xmlns:a16="http://schemas.microsoft.com/office/drawing/2014/main" id="{D712481D-A905-4116-9175-D9205CFCC28C}"/>
              </a:ext>
            </a:extLst>
          </p:cNvPr>
          <p:cNvSpPr>
            <a:spLocks noChangeArrowheads="1"/>
          </p:cNvSpPr>
          <p:nvPr/>
        </p:nvSpPr>
        <p:spPr bwMode="auto">
          <a:xfrm>
            <a:off x="73025" y="765174"/>
            <a:ext cx="5219055" cy="337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en-US" altLang="zh-CN" sz="2000" dirty="0">
                <a:solidFill>
                  <a:srgbClr val="000099"/>
                </a:solidFill>
                <a:latin typeface="+mn-lt"/>
                <a:ea typeface="仿宋" panose="02010609060101010101" pitchFamily="49" charset="-122"/>
              </a:rPr>
              <a:t> </a:t>
            </a:r>
            <a:r>
              <a:rPr lang="zh-CN" altLang="en-US" sz="2000" dirty="0">
                <a:solidFill>
                  <a:srgbClr val="000099"/>
                </a:solidFill>
                <a:latin typeface="+mn-lt"/>
                <a:ea typeface="仿宋" panose="02010609060101010101" pitchFamily="49" charset="-122"/>
              </a:rPr>
              <a:t>临界时，负载线交于</a:t>
            </a:r>
            <a:r>
              <a:rPr lang="en-US" altLang="zh-CN" sz="2000" i="1" dirty="0">
                <a:solidFill>
                  <a:srgbClr val="000099"/>
                </a:solidFill>
                <a:latin typeface="+mn-lt"/>
                <a:ea typeface="仿宋" panose="02010609060101010101" pitchFamily="49" charset="-122"/>
              </a:rPr>
              <a:t>v</a:t>
            </a:r>
            <a:r>
              <a:rPr lang="en-US" altLang="zh-CN" sz="2000" baseline="-25000" dirty="0">
                <a:solidFill>
                  <a:srgbClr val="000099"/>
                </a:solidFill>
                <a:latin typeface="+mn-lt"/>
                <a:ea typeface="仿宋" panose="02010609060101010101" pitchFamily="49" charset="-122"/>
              </a:rPr>
              <a:t>BE</a:t>
            </a:r>
            <a:r>
              <a:rPr lang="en-US" altLang="zh-CN" sz="2000" dirty="0">
                <a:solidFill>
                  <a:srgbClr val="000099"/>
                </a:solidFill>
                <a:latin typeface="+mn-lt"/>
                <a:ea typeface="仿宋" panose="02010609060101010101" pitchFamily="49" charset="-122"/>
              </a:rPr>
              <a:t>=</a:t>
            </a:r>
            <a:r>
              <a:rPr lang="en-US" altLang="zh-CN" sz="2000" i="1" dirty="0">
                <a:solidFill>
                  <a:srgbClr val="000099"/>
                </a:solidFill>
                <a:latin typeface="+mn-lt"/>
                <a:ea typeface="仿宋" panose="02010609060101010101" pitchFamily="49" charset="-122"/>
              </a:rPr>
              <a:t>e</a:t>
            </a:r>
            <a:r>
              <a:rPr lang="en-US" altLang="zh-CN" sz="2000" baseline="-25000" dirty="0">
                <a:solidFill>
                  <a:srgbClr val="000099"/>
                </a:solidFill>
                <a:latin typeface="+mn-lt"/>
                <a:ea typeface="仿宋" panose="02010609060101010101" pitchFamily="49" charset="-122"/>
              </a:rPr>
              <a:t>b</a:t>
            </a:r>
            <a:r>
              <a:rPr lang="en-US" altLang="zh-CN" sz="2000" dirty="0">
                <a:solidFill>
                  <a:srgbClr val="000099"/>
                </a:solidFill>
                <a:latin typeface="+mn-lt"/>
                <a:ea typeface="仿宋" panose="02010609060101010101" pitchFamily="49" charset="-122"/>
              </a:rPr>
              <a:t>=</a:t>
            </a:r>
            <a:r>
              <a:rPr lang="en-US" altLang="zh-CN" sz="2000" i="1" dirty="0">
                <a:solidFill>
                  <a:srgbClr val="000099"/>
                </a:solidFill>
                <a:latin typeface="+mn-lt"/>
                <a:ea typeface="仿宋" panose="02010609060101010101" pitchFamily="49" charset="-122"/>
              </a:rPr>
              <a:t>V</a:t>
            </a:r>
            <a:r>
              <a:rPr lang="en-US" altLang="zh-CN" sz="2000" baseline="-25000" dirty="0">
                <a:solidFill>
                  <a:srgbClr val="000099"/>
                </a:solidFill>
                <a:latin typeface="+mn-lt"/>
                <a:ea typeface="仿宋" panose="02010609060101010101" pitchFamily="49" charset="-122"/>
              </a:rPr>
              <a:t>BB</a:t>
            </a:r>
            <a:r>
              <a:rPr lang="en-US" altLang="zh-CN" sz="2000" dirty="0">
                <a:solidFill>
                  <a:srgbClr val="000099"/>
                </a:solidFill>
                <a:latin typeface="+mn-lt"/>
                <a:ea typeface="仿宋" panose="02010609060101010101" pitchFamily="49" charset="-122"/>
              </a:rPr>
              <a:t>+</a:t>
            </a:r>
            <a:r>
              <a:rPr lang="en-US" altLang="zh-CN" sz="2000" i="1" dirty="0">
                <a:solidFill>
                  <a:srgbClr val="000099"/>
                </a:solidFill>
                <a:latin typeface="+mn-lt"/>
                <a:ea typeface="仿宋" panose="02010609060101010101" pitchFamily="49" charset="-122"/>
              </a:rPr>
              <a:t>V</a:t>
            </a:r>
            <a:r>
              <a:rPr lang="en-US" altLang="zh-CN" sz="2000" baseline="-25000" dirty="0">
                <a:solidFill>
                  <a:srgbClr val="000099"/>
                </a:solidFill>
                <a:latin typeface="+mn-lt"/>
                <a:ea typeface="仿宋" panose="02010609060101010101" pitchFamily="49" charset="-122"/>
              </a:rPr>
              <a:t>bm</a:t>
            </a:r>
            <a:r>
              <a:rPr lang="en-US" altLang="zh-CN" sz="2000" dirty="0">
                <a:solidFill>
                  <a:srgbClr val="000099"/>
                </a:solidFill>
                <a:latin typeface="+mn-lt"/>
                <a:ea typeface="仿宋" panose="02010609060101010101" pitchFamily="49" charset="-122"/>
              </a:rPr>
              <a:t> </a:t>
            </a:r>
            <a:r>
              <a:rPr lang="zh-CN" altLang="en-US" sz="2000" dirty="0">
                <a:solidFill>
                  <a:srgbClr val="000099"/>
                </a:solidFill>
                <a:latin typeface="+mn-lt"/>
                <a:ea typeface="仿宋" panose="02010609060101010101" pitchFamily="49" charset="-122"/>
              </a:rPr>
              <a:t>这条静态曲线的交点处。</a:t>
            </a:r>
          </a:p>
          <a:p>
            <a:pPr eaLnBrk="1" hangingPunct="1">
              <a:buFontTx/>
              <a:buNone/>
            </a:pPr>
            <a:endParaRPr lang="en-US" altLang="zh-CN" sz="2000" dirty="0">
              <a:solidFill>
                <a:srgbClr val="000099"/>
              </a:solidFill>
              <a:latin typeface="+mn-lt"/>
              <a:ea typeface="仿宋" panose="02010609060101010101" pitchFamily="49" charset="-122"/>
            </a:endParaRPr>
          </a:p>
          <a:p>
            <a:pPr eaLnBrk="1" hangingPunct="1">
              <a:buFontTx/>
              <a:buNone/>
            </a:pPr>
            <a:r>
              <a:rPr lang="zh-CN" altLang="en-US" sz="2400" dirty="0">
                <a:solidFill>
                  <a:schemeClr val="accent2"/>
                </a:solidFill>
                <a:latin typeface="+mn-lt"/>
                <a:ea typeface="仿宋" panose="02010609060101010101" pitchFamily="49" charset="-122"/>
              </a:rPr>
              <a:t>定义几个参数</a:t>
            </a:r>
            <a:r>
              <a:rPr lang="zh-CN" altLang="en-US" sz="2000" dirty="0">
                <a:solidFill>
                  <a:srgbClr val="000099"/>
                </a:solidFill>
                <a:latin typeface="+mn-lt"/>
                <a:ea typeface="仿宋" panose="02010609060101010101" pitchFamily="49" charset="-122"/>
              </a:rPr>
              <a:t>：</a:t>
            </a:r>
          </a:p>
          <a:p>
            <a:pPr eaLnBrk="1" hangingPunct="1">
              <a:buFontTx/>
              <a:buNone/>
            </a:pPr>
            <a:r>
              <a:rPr lang="en-US" altLang="zh-CN" sz="2000" i="1" dirty="0">
                <a:solidFill>
                  <a:srgbClr val="C00000"/>
                </a:solidFill>
                <a:latin typeface="+mn-lt"/>
                <a:ea typeface="仿宋" panose="02010609060101010101" pitchFamily="49" charset="-122"/>
              </a:rPr>
              <a:t>g</a:t>
            </a:r>
            <a:r>
              <a:rPr lang="en-US" altLang="zh-CN" sz="2000" baseline="-25000" dirty="0">
                <a:solidFill>
                  <a:srgbClr val="C00000"/>
                </a:solidFill>
                <a:latin typeface="+mn-lt"/>
                <a:ea typeface="仿宋" panose="02010609060101010101" pitchFamily="49" charset="-122"/>
              </a:rPr>
              <a:t>cr</a:t>
            </a:r>
            <a:r>
              <a:rPr lang="zh-CN" altLang="en-US" sz="2000" dirty="0">
                <a:solidFill>
                  <a:srgbClr val="000099"/>
                </a:solidFill>
                <a:latin typeface="+mn-lt"/>
                <a:ea typeface="仿宋" panose="02010609060101010101" pitchFamily="49" charset="-122"/>
              </a:rPr>
              <a:t>为晶体管临界线斜率；</a:t>
            </a:r>
          </a:p>
          <a:p>
            <a:pPr eaLnBrk="1" hangingPunct="1">
              <a:buFontTx/>
              <a:buNone/>
            </a:pPr>
            <a:r>
              <a:rPr lang="en-US" altLang="zh-CN" sz="2000" i="1" dirty="0">
                <a:solidFill>
                  <a:srgbClr val="C00000"/>
                </a:solidFill>
                <a:latin typeface="+mn-lt"/>
                <a:ea typeface="仿宋" panose="02010609060101010101" pitchFamily="49" charset="-122"/>
              </a:rPr>
              <a:t>v</a:t>
            </a:r>
            <a:r>
              <a:rPr lang="en-US" altLang="zh-CN" sz="2000" baseline="-25000" dirty="0">
                <a:solidFill>
                  <a:srgbClr val="C00000"/>
                </a:solidFill>
                <a:latin typeface="+mn-lt"/>
                <a:ea typeface="仿宋" panose="02010609060101010101" pitchFamily="49" charset="-122"/>
              </a:rPr>
              <a:t>CEminkp</a:t>
            </a:r>
            <a:r>
              <a:rPr lang="zh-CN" altLang="en-US" sz="2000" dirty="0">
                <a:solidFill>
                  <a:srgbClr val="000099"/>
                </a:solidFill>
                <a:latin typeface="+mn-lt"/>
                <a:ea typeface="仿宋" panose="02010609060101010101" pitchFamily="49" charset="-122"/>
              </a:rPr>
              <a:t>为临界状态时，集电极电压最小值；</a:t>
            </a:r>
          </a:p>
          <a:p>
            <a:pPr eaLnBrk="1" hangingPunct="1">
              <a:buFontTx/>
              <a:buNone/>
            </a:pPr>
            <a:r>
              <a:rPr lang="en-US" altLang="zh-CN" sz="2000" i="1" dirty="0">
                <a:solidFill>
                  <a:srgbClr val="C00000"/>
                </a:solidFill>
                <a:latin typeface="+mn-lt"/>
                <a:ea typeface="仿宋" panose="02010609060101010101" pitchFamily="49" charset="-122"/>
              </a:rPr>
              <a:t>V</a:t>
            </a:r>
            <a:r>
              <a:rPr lang="en-US" altLang="zh-CN" sz="2000" baseline="-25000" dirty="0">
                <a:solidFill>
                  <a:srgbClr val="C00000"/>
                </a:solidFill>
                <a:latin typeface="+mn-lt"/>
                <a:ea typeface="仿宋" panose="02010609060101010101" pitchFamily="49" charset="-122"/>
              </a:rPr>
              <a:t>cm1kp</a:t>
            </a:r>
            <a:r>
              <a:rPr lang="zh-CN" altLang="en-US" sz="2000" dirty="0">
                <a:solidFill>
                  <a:srgbClr val="000099"/>
                </a:solidFill>
                <a:latin typeface="+mn-lt"/>
                <a:ea typeface="仿宋" panose="02010609060101010101" pitchFamily="49" charset="-122"/>
              </a:rPr>
              <a:t>为临界状态时，基波电压振幅；</a:t>
            </a:r>
          </a:p>
          <a:p>
            <a:pPr eaLnBrk="1" hangingPunct="1">
              <a:buFontTx/>
              <a:buNone/>
            </a:pPr>
            <a:r>
              <a:rPr lang="zh-CN" altLang="en-US" sz="2000" i="1" dirty="0">
                <a:solidFill>
                  <a:srgbClr val="C00000"/>
                </a:solidFill>
                <a:latin typeface="+mn-lt"/>
                <a:ea typeface="仿宋" panose="02010609060101010101" pitchFamily="49" charset="-122"/>
                <a:sym typeface="Symbol" panose="05050102010706020507" pitchFamily="18" charset="2"/>
              </a:rPr>
              <a:t></a:t>
            </a:r>
            <a:r>
              <a:rPr lang="en-US" altLang="zh-CN" sz="2000" baseline="-25000" dirty="0">
                <a:solidFill>
                  <a:srgbClr val="C00000"/>
                </a:solidFill>
                <a:latin typeface="+mn-lt"/>
                <a:ea typeface="仿宋" panose="02010609060101010101" pitchFamily="49" charset="-122"/>
                <a:sym typeface="Symbol" panose="05050102010706020507" pitchFamily="18" charset="2"/>
              </a:rPr>
              <a:t>kp</a:t>
            </a:r>
            <a:r>
              <a:rPr lang="zh-CN" altLang="en-US" sz="2000" dirty="0">
                <a:solidFill>
                  <a:srgbClr val="000099"/>
                </a:solidFill>
                <a:latin typeface="+mn-lt"/>
                <a:ea typeface="仿宋" panose="02010609060101010101" pitchFamily="49" charset="-122"/>
              </a:rPr>
              <a:t>为临界状态时，集电极电压利用系数；</a:t>
            </a:r>
            <a:endParaRPr lang="en-US" altLang="zh-CN" sz="2000" dirty="0">
              <a:solidFill>
                <a:srgbClr val="000099"/>
              </a:solidFill>
              <a:latin typeface="+mn-lt"/>
              <a:ea typeface="仿宋" panose="02010609060101010101" pitchFamily="49" charset="-122"/>
            </a:endParaRPr>
          </a:p>
          <a:p>
            <a:pPr eaLnBrk="1" hangingPunct="1">
              <a:buFontTx/>
              <a:buNone/>
            </a:pPr>
            <a:r>
              <a:rPr lang="en-US" altLang="zh-CN" sz="2000" i="1" dirty="0">
                <a:solidFill>
                  <a:srgbClr val="C00000"/>
                </a:solidFill>
                <a:latin typeface="+mn-lt"/>
                <a:ea typeface="仿宋" panose="02010609060101010101" pitchFamily="49" charset="-122"/>
              </a:rPr>
              <a:t>V</a:t>
            </a:r>
            <a:r>
              <a:rPr lang="en-US" altLang="zh-CN" sz="2000" baseline="-25000" dirty="0">
                <a:solidFill>
                  <a:srgbClr val="C00000"/>
                </a:solidFill>
                <a:latin typeface="+mn-lt"/>
                <a:ea typeface="仿宋" panose="02010609060101010101" pitchFamily="49" charset="-122"/>
              </a:rPr>
              <a:t>ces</a:t>
            </a:r>
            <a:r>
              <a:rPr lang="zh-CN" altLang="en-US" sz="2000" dirty="0">
                <a:solidFill>
                  <a:srgbClr val="000099"/>
                </a:solidFill>
                <a:latin typeface="+mn-lt"/>
                <a:ea typeface="仿宋" panose="02010609060101010101" pitchFamily="49" charset="-122"/>
              </a:rPr>
              <a:t>为</a:t>
            </a:r>
            <a:r>
              <a:rPr lang="en-US" altLang="zh-CN" sz="2000" dirty="0" err="1">
                <a:solidFill>
                  <a:srgbClr val="000099"/>
                </a:solidFill>
                <a:latin typeface="+mn-lt"/>
                <a:ea typeface="仿宋" panose="02010609060101010101" pitchFamily="49" charset="-122"/>
              </a:rPr>
              <a:t>ce</a:t>
            </a:r>
            <a:r>
              <a:rPr lang="zh-CN" altLang="en-US" sz="2000" dirty="0">
                <a:solidFill>
                  <a:srgbClr val="000099"/>
                </a:solidFill>
                <a:latin typeface="+mn-lt"/>
                <a:ea typeface="仿宋" panose="02010609060101010101" pitchFamily="49" charset="-122"/>
              </a:rPr>
              <a:t>的饱和压降；</a:t>
            </a:r>
          </a:p>
          <a:p>
            <a:pPr eaLnBrk="1" hangingPunct="1">
              <a:buFontTx/>
              <a:buNone/>
            </a:pPr>
            <a:endParaRPr lang="zh-CN" altLang="en-US" sz="2000" dirty="0">
              <a:solidFill>
                <a:srgbClr val="000099"/>
              </a:solidFill>
              <a:latin typeface="+mn-lt"/>
              <a:ea typeface="仿宋" panose="02010609060101010101" pitchFamily="49" charset="-122"/>
            </a:endParaRPr>
          </a:p>
        </p:txBody>
      </p:sp>
      <p:sp>
        <p:nvSpPr>
          <p:cNvPr id="41990" name="Rectangle 3">
            <a:extLst>
              <a:ext uri="{FF2B5EF4-FFF2-40B4-BE49-F238E27FC236}">
                <a16:creationId xmlns:a16="http://schemas.microsoft.com/office/drawing/2014/main" id="{CC23C3E0-B9AF-4EC2-9604-6E339CA4268E}"/>
              </a:ext>
            </a:extLst>
          </p:cNvPr>
          <p:cNvSpPr>
            <a:spLocks noChangeArrowheads="1"/>
          </p:cNvSpPr>
          <p:nvPr/>
        </p:nvSpPr>
        <p:spPr bwMode="auto">
          <a:xfrm>
            <a:off x="250825" y="4360863"/>
            <a:ext cx="382111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000" dirty="0">
                <a:solidFill>
                  <a:srgbClr val="C00000"/>
                </a:solidFill>
                <a:latin typeface="+mn-lt"/>
                <a:ea typeface="仿宋" panose="02010609060101010101" pitchFamily="49" charset="-122"/>
              </a:rPr>
              <a:t>由图中可知，临界线斜率</a:t>
            </a:r>
            <a:r>
              <a:rPr lang="en-US" altLang="zh-CN" sz="2000" i="1" dirty="0">
                <a:solidFill>
                  <a:srgbClr val="0000FF"/>
                </a:solidFill>
                <a:latin typeface="+mn-lt"/>
                <a:ea typeface="仿宋" panose="02010609060101010101" pitchFamily="49" charset="-122"/>
              </a:rPr>
              <a:t>g</a:t>
            </a:r>
            <a:r>
              <a:rPr lang="en-US" altLang="zh-CN" sz="2000" baseline="-25000" dirty="0">
                <a:solidFill>
                  <a:srgbClr val="0000FF"/>
                </a:solidFill>
                <a:latin typeface="+mn-lt"/>
                <a:ea typeface="仿宋" panose="02010609060101010101" pitchFamily="49" charset="-122"/>
              </a:rPr>
              <a:t>cr</a:t>
            </a:r>
            <a:r>
              <a:rPr lang="zh-CN" altLang="en-US" sz="2000" dirty="0">
                <a:solidFill>
                  <a:srgbClr val="C00000"/>
                </a:solidFill>
                <a:latin typeface="+mn-lt"/>
                <a:ea typeface="仿宋" panose="02010609060101010101" pitchFamily="49" charset="-122"/>
              </a:rPr>
              <a:t>为</a:t>
            </a:r>
          </a:p>
        </p:txBody>
      </p:sp>
      <p:sp>
        <p:nvSpPr>
          <p:cNvPr id="41991" name="Rectangle 3">
            <a:extLst>
              <a:ext uri="{FF2B5EF4-FFF2-40B4-BE49-F238E27FC236}">
                <a16:creationId xmlns:a16="http://schemas.microsoft.com/office/drawing/2014/main" id="{F9A76B74-9CA6-4948-86A2-627D74128A38}"/>
              </a:ext>
            </a:extLst>
          </p:cNvPr>
          <p:cNvSpPr>
            <a:spLocks noChangeArrowheads="1"/>
          </p:cNvSpPr>
          <p:nvPr/>
        </p:nvSpPr>
        <p:spPr bwMode="auto">
          <a:xfrm>
            <a:off x="93149" y="5898144"/>
            <a:ext cx="37147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000" dirty="0">
                <a:solidFill>
                  <a:srgbClr val="C00000"/>
                </a:solidFill>
                <a:latin typeface="+mn-lt"/>
                <a:ea typeface="仿宋" panose="02010609060101010101" pitchFamily="49" charset="-122"/>
              </a:rPr>
              <a:t>即集电极电压最小值</a:t>
            </a:r>
            <a:r>
              <a:rPr lang="en-US" altLang="zh-CN" sz="2000" i="1" dirty="0">
                <a:solidFill>
                  <a:srgbClr val="0000FF"/>
                </a:solidFill>
                <a:latin typeface="+mn-lt"/>
                <a:ea typeface="仿宋" panose="02010609060101010101" pitchFamily="49" charset="-122"/>
              </a:rPr>
              <a:t>v</a:t>
            </a:r>
            <a:r>
              <a:rPr lang="en-US" altLang="zh-CN" sz="2000" baseline="-25000" dirty="0">
                <a:solidFill>
                  <a:srgbClr val="0000FF"/>
                </a:solidFill>
                <a:latin typeface="+mn-lt"/>
                <a:ea typeface="仿宋" panose="02010609060101010101" pitchFamily="49" charset="-122"/>
              </a:rPr>
              <a:t>CEminkp</a:t>
            </a:r>
            <a:r>
              <a:rPr lang="zh-CN" altLang="en-US" sz="2000" dirty="0">
                <a:solidFill>
                  <a:srgbClr val="C00000"/>
                </a:solidFill>
                <a:latin typeface="+mn-lt"/>
                <a:ea typeface="仿宋" panose="02010609060101010101" pitchFamily="49" charset="-122"/>
              </a:rPr>
              <a:t>为：</a:t>
            </a:r>
          </a:p>
        </p:txBody>
      </p:sp>
      <p:pic>
        <p:nvPicPr>
          <p:cNvPr id="41992" name="图片 8" descr="Image1.jpg">
            <a:extLst>
              <a:ext uri="{FF2B5EF4-FFF2-40B4-BE49-F238E27FC236}">
                <a16:creationId xmlns:a16="http://schemas.microsoft.com/office/drawing/2014/main" id="{22C6E7D4-F5AF-4F6B-B71A-206BE392EA1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792794"/>
            <a:ext cx="3454656" cy="2708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3" name="Rectangle 2">
            <a:extLst>
              <a:ext uri="{FF2B5EF4-FFF2-40B4-BE49-F238E27FC236}">
                <a16:creationId xmlns:a16="http://schemas.microsoft.com/office/drawing/2014/main" id="{9D2BBA0B-72C7-4778-98A1-B05B7459A6D8}"/>
              </a:ext>
            </a:extLst>
          </p:cNvPr>
          <p:cNvSpPr>
            <a:spLocks noChangeArrowheads="1"/>
          </p:cNvSpPr>
          <p:nvPr/>
        </p:nvSpPr>
        <p:spPr bwMode="auto">
          <a:xfrm>
            <a:off x="5470110" y="2820959"/>
            <a:ext cx="2069501"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lvl="1" eaLnBrk="1" hangingPunct="1">
              <a:spcBef>
                <a:spcPct val="0"/>
              </a:spcBef>
              <a:buFontTx/>
              <a:buNone/>
            </a:pPr>
            <a:r>
              <a:rPr lang="zh-CN" altLang="en-US" sz="2400" dirty="0">
                <a:solidFill>
                  <a:srgbClr val="FF0000"/>
                </a:solidFill>
                <a:latin typeface="+mn-lt"/>
                <a:ea typeface="仿宋" panose="02010609060101010101" pitchFamily="49" charset="-122"/>
              </a:rPr>
              <a:t>老教材</a:t>
            </a:r>
            <a:r>
              <a:rPr lang="en-US" altLang="zh-CN" sz="2400" dirty="0">
                <a:solidFill>
                  <a:srgbClr val="FF0000"/>
                </a:solidFill>
                <a:latin typeface="+mn-lt"/>
                <a:ea typeface="仿宋" panose="02010609060101010101" pitchFamily="49" charset="-122"/>
              </a:rPr>
              <a:t>P108</a:t>
            </a:r>
            <a:endParaRPr lang="zh-CN" altLang="en-US" sz="2400" dirty="0">
              <a:solidFill>
                <a:srgbClr val="FF0000"/>
              </a:solidFill>
              <a:latin typeface="+mn-lt"/>
              <a:ea typeface="仿宋" panose="02010609060101010101" pitchFamily="49" charset="-122"/>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70EB4FB-81E9-41BE-865A-07CA43731570}"/>
                  </a:ext>
                </a:extLst>
              </p:cNvPr>
              <p:cNvSpPr txBox="1"/>
              <p:nvPr/>
            </p:nvSpPr>
            <p:spPr>
              <a:xfrm>
                <a:off x="676714" y="4832447"/>
                <a:ext cx="2745755" cy="632545"/>
              </a:xfrm>
              <a:prstGeom prst="rect">
                <a:avLst/>
              </a:prstGeom>
              <a:noFill/>
            </p:spPr>
            <p:txBody>
              <a:bodyPr wrap="square" lIns="0" tIns="0" rIns="0" bIns="0" rtlCol="0">
                <a:spAutoFit/>
              </a:bodyPr>
              <a:lstStyle/>
              <a:p>
                <a:r>
                  <a:rPr lang="en-US" altLang="zh-CN" sz="2400" i="1" dirty="0">
                    <a:solidFill>
                      <a:srgbClr val="C00000"/>
                    </a:solidFill>
                    <a:latin typeface="+mn-lt"/>
                    <a:ea typeface="仿宋" panose="02010609060101010101" pitchFamily="49" charset="-122"/>
                  </a:rPr>
                  <a:t>g</a:t>
                </a:r>
                <a:r>
                  <a:rPr lang="en-US" altLang="zh-CN" sz="2400" baseline="-25000" dirty="0">
                    <a:solidFill>
                      <a:srgbClr val="C00000"/>
                    </a:solidFill>
                    <a:latin typeface="+mn-lt"/>
                    <a:ea typeface="仿宋" panose="02010609060101010101" pitchFamily="49" charset="-122"/>
                  </a:rPr>
                  <a:t>cr </a:t>
                </a:r>
                <a14:m>
                  <m:oMath xmlns:m="http://schemas.openxmlformats.org/officeDocument/2006/math">
                    <m:r>
                      <a:rPr lang="en-US" altLang="zh-CN" sz="2400" b="1" i="0" smtClean="0">
                        <a:solidFill>
                          <a:srgbClr val="660066"/>
                        </a:solidFill>
                        <a:latin typeface="Cambria Math" panose="02040503050406030204" pitchFamily="18" charset="0"/>
                      </a:rPr>
                      <m:t>=</m:t>
                    </m:r>
                    <m:f>
                      <m:fPr>
                        <m:ctrlPr>
                          <a:rPr lang="en-US" altLang="zh-CN" sz="2400" b="0" i="1" smtClean="0">
                            <a:solidFill>
                              <a:srgbClr val="660066"/>
                            </a:solidFill>
                            <a:latin typeface="Cambria Math" panose="02040503050406030204" pitchFamily="18" charset="0"/>
                          </a:rPr>
                        </m:ctrlPr>
                      </m:fPr>
                      <m:num>
                        <m:r>
                          <m:rPr>
                            <m:nor/>
                          </m:rPr>
                          <a:rPr lang="en-US" altLang="zh-CN" sz="2400" b="1" i="1" smtClean="0">
                            <a:solidFill>
                              <a:srgbClr val="C00000"/>
                            </a:solidFill>
                            <a:latin typeface="+mn-lt"/>
                            <a:ea typeface="仿宋" panose="02010609060101010101" pitchFamily="49" charset="-122"/>
                          </a:rPr>
                          <m:t>i</m:t>
                        </m:r>
                        <m:r>
                          <m:rPr>
                            <m:nor/>
                          </m:rPr>
                          <a:rPr lang="en-US" altLang="zh-CN" sz="2400" baseline="-25000">
                            <a:solidFill>
                              <a:srgbClr val="C00000"/>
                            </a:solidFill>
                            <a:latin typeface="+mn-lt"/>
                            <a:ea typeface="仿宋" panose="02010609060101010101" pitchFamily="49" charset="-122"/>
                          </a:rPr>
                          <m:t>cm</m:t>
                        </m:r>
                        <m:r>
                          <m:rPr>
                            <m:nor/>
                          </m:rPr>
                          <a:rPr lang="en-US" altLang="zh-CN" sz="2400" b="1" i="0" baseline="-25000" smtClean="0">
                            <a:solidFill>
                              <a:srgbClr val="C00000"/>
                            </a:solidFill>
                            <a:latin typeface="+mn-lt"/>
                            <a:ea typeface="仿宋" panose="02010609060101010101" pitchFamily="49" charset="-122"/>
                          </a:rPr>
                          <m:t>ax</m:t>
                        </m:r>
                      </m:num>
                      <m:den>
                        <m:r>
                          <m:rPr>
                            <m:nor/>
                          </m:rPr>
                          <a:rPr lang="en-US" altLang="zh-CN" sz="2400" i="1">
                            <a:solidFill>
                              <a:srgbClr val="C00000"/>
                            </a:solidFill>
                            <a:latin typeface="+mn-lt"/>
                            <a:ea typeface="仿宋" panose="02010609060101010101" pitchFamily="49" charset="-122"/>
                          </a:rPr>
                          <m:t>V</m:t>
                        </m:r>
                        <m:r>
                          <m:rPr>
                            <m:nor/>
                          </m:rPr>
                          <a:rPr lang="en-US" altLang="zh-CN" sz="2400" baseline="-25000">
                            <a:solidFill>
                              <a:srgbClr val="C00000"/>
                            </a:solidFill>
                            <a:latin typeface="+mn-lt"/>
                            <a:ea typeface="仿宋" panose="02010609060101010101" pitchFamily="49" charset="-122"/>
                          </a:rPr>
                          <m:t>ces</m:t>
                        </m:r>
                      </m:den>
                    </m:f>
                  </m:oMath>
                </a14:m>
                <a:r>
                  <a:rPr lang="en-US" altLang="zh-CN" sz="2400" b="0" dirty="0">
                    <a:solidFill>
                      <a:srgbClr val="660066"/>
                    </a:solidFill>
                    <a:latin typeface="+mn-lt"/>
                    <a:ea typeface="仿宋" panose="02010609060101010101" pitchFamily="49" charset="-122"/>
                  </a:rPr>
                  <a:t>= </a:t>
                </a:r>
                <a14:m>
                  <m:oMath xmlns:m="http://schemas.openxmlformats.org/officeDocument/2006/math">
                    <m:f>
                      <m:fPr>
                        <m:ctrlPr>
                          <a:rPr lang="en-US" altLang="zh-CN" sz="2400" b="0" i="1">
                            <a:solidFill>
                              <a:srgbClr val="660066"/>
                            </a:solidFill>
                            <a:latin typeface="Cambria Math" panose="02040503050406030204" pitchFamily="18" charset="0"/>
                          </a:rPr>
                        </m:ctrlPr>
                      </m:fPr>
                      <m:num>
                        <m:r>
                          <m:rPr>
                            <m:nor/>
                          </m:rPr>
                          <a:rPr lang="en-US" altLang="zh-CN" sz="2400" b="1" i="1" smtClean="0">
                            <a:solidFill>
                              <a:srgbClr val="C00000"/>
                            </a:solidFill>
                            <a:latin typeface="+mn-lt"/>
                            <a:ea typeface="仿宋" panose="02010609060101010101" pitchFamily="49" charset="-122"/>
                          </a:rPr>
                          <m:t>i</m:t>
                        </m:r>
                        <m:r>
                          <m:rPr>
                            <m:nor/>
                          </m:rPr>
                          <a:rPr lang="en-US" altLang="zh-CN" sz="2400" baseline="-25000">
                            <a:solidFill>
                              <a:srgbClr val="C00000"/>
                            </a:solidFill>
                            <a:latin typeface="+mn-lt"/>
                            <a:ea typeface="仿宋" panose="02010609060101010101" pitchFamily="49" charset="-122"/>
                          </a:rPr>
                          <m:t>cmax</m:t>
                        </m:r>
                      </m:num>
                      <m:den>
                        <m:r>
                          <m:rPr>
                            <m:nor/>
                          </m:rPr>
                          <a:rPr lang="en-US" altLang="zh-CN" sz="2400" i="1">
                            <a:solidFill>
                              <a:srgbClr val="C00000"/>
                            </a:solidFill>
                            <a:latin typeface="+mn-lt"/>
                            <a:ea typeface="仿宋" panose="02010609060101010101" pitchFamily="49" charset="-122"/>
                          </a:rPr>
                          <m:t>v</m:t>
                        </m:r>
                        <m:r>
                          <m:rPr>
                            <m:nor/>
                          </m:rPr>
                          <a:rPr lang="en-US" altLang="zh-CN" sz="2400" baseline="-25000">
                            <a:solidFill>
                              <a:srgbClr val="C00000"/>
                            </a:solidFill>
                            <a:latin typeface="+mn-lt"/>
                            <a:ea typeface="仿宋" panose="02010609060101010101" pitchFamily="49" charset="-122"/>
                          </a:rPr>
                          <m:t>CEminkp</m:t>
                        </m:r>
                      </m:den>
                    </m:f>
                  </m:oMath>
                </a14:m>
                <a:endParaRPr lang="zh-CN" altLang="en-US" sz="2400" b="0" dirty="0">
                  <a:solidFill>
                    <a:srgbClr val="660066"/>
                  </a:solidFill>
                  <a:latin typeface="+mn-lt"/>
                  <a:ea typeface="仿宋" panose="02010609060101010101" pitchFamily="49" charset="-122"/>
                </a:endParaRPr>
              </a:p>
            </p:txBody>
          </p:sp>
        </mc:Choice>
        <mc:Fallback xmlns="">
          <p:sp>
            <p:nvSpPr>
              <p:cNvPr id="10" name="文本框 9">
                <a:extLst>
                  <a:ext uri="{FF2B5EF4-FFF2-40B4-BE49-F238E27FC236}">
                    <a16:creationId xmlns:a16="http://schemas.microsoft.com/office/drawing/2014/main" id="{270EB4FB-81E9-41BE-865A-07CA43731570}"/>
                  </a:ext>
                </a:extLst>
              </p:cNvPr>
              <p:cNvSpPr txBox="1">
                <a:spLocks noRot="1" noChangeAspect="1" noMove="1" noResize="1" noEditPoints="1" noAdjustHandles="1" noChangeArrowheads="1" noChangeShapeType="1" noTextEdit="1"/>
              </p:cNvSpPr>
              <p:nvPr/>
            </p:nvSpPr>
            <p:spPr>
              <a:xfrm>
                <a:off x="676714" y="4832447"/>
                <a:ext cx="2745755" cy="632545"/>
              </a:xfrm>
              <a:prstGeom prst="rect">
                <a:avLst/>
              </a:prstGeom>
              <a:blipFill>
                <a:blip r:embed="rId3"/>
                <a:stretch>
                  <a:fillRect l="-6667" b="-106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E85F629D-7A28-48EA-A1C0-00967004FD37}"/>
                  </a:ext>
                </a:extLst>
              </p:cNvPr>
              <p:cNvSpPr txBox="1"/>
              <p:nvPr/>
            </p:nvSpPr>
            <p:spPr>
              <a:xfrm>
                <a:off x="3855252" y="5727102"/>
                <a:ext cx="2140682" cy="650434"/>
              </a:xfrm>
              <a:prstGeom prst="rect">
                <a:avLst/>
              </a:prstGeom>
              <a:noFill/>
            </p:spPr>
            <p:txBody>
              <a:bodyPr wrap="square" lIns="0" tIns="0" rIns="0" bIns="0" rtlCol="0">
                <a:spAutoFit/>
              </a:bodyPr>
              <a:lstStyle/>
              <a:p>
                <a:r>
                  <a:rPr lang="en-US" altLang="zh-CN" sz="2400" i="1" dirty="0">
                    <a:solidFill>
                      <a:srgbClr val="C00000"/>
                    </a:solidFill>
                    <a:latin typeface="+mn-lt"/>
                    <a:ea typeface="仿宋" panose="02010609060101010101" pitchFamily="49" charset="-122"/>
                  </a:rPr>
                  <a:t>v</a:t>
                </a:r>
                <a:r>
                  <a:rPr lang="en-US" altLang="zh-CN" sz="2400" baseline="-25000" dirty="0">
                    <a:solidFill>
                      <a:srgbClr val="C00000"/>
                    </a:solidFill>
                    <a:latin typeface="+mn-lt"/>
                    <a:ea typeface="仿宋" panose="02010609060101010101" pitchFamily="49" charset="-122"/>
                  </a:rPr>
                  <a:t>CEminkp</a:t>
                </a:r>
                <a14:m>
                  <m:oMath xmlns:m="http://schemas.openxmlformats.org/officeDocument/2006/math">
                    <m:r>
                      <a:rPr lang="en-US" altLang="zh-CN" sz="2400" b="1" i="0" smtClean="0">
                        <a:solidFill>
                          <a:srgbClr val="660066"/>
                        </a:solidFill>
                        <a:latin typeface="Cambria Math" panose="02040503050406030204" pitchFamily="18" charset="0"/>
                      </a:rPr>
                      <m:t>=</m:t>
                    </m:r>
                    <m:f>
                      <m:fPr>
                        <m:ctrlPr>
                          <a:rPr lang="en-US" altLang="zh-CN" sz="2400" b="0" i="1" smtClean="0">
                            <a:solidFill>
                              <a:srgbClr val="660066"/>
                            </a:solidFill>
                            <a:latin typeface="Cambria Math" panose="02040503050406030204" pitchFamily="18" charset="0"/>
                          </a:rPr>
                        </m:ctrlPr>
                      </m:fPr>
                      <m:num>
                        <m:r>
                          <m:rPr>
                            <m:nor/>
                          </m:rPr>
                          <a:rPr lang="en-US" altLang="zh-CN" sz="2400" i="1">
                            <a:solidFill>
                              <a:srgbClr val="C00000"/>
                            </a:solidFill>
                            <a:ea typeface="仿宋" panose="02010609060101010101" pitchFamily="49" charset="-122"/>
                          </a:rPr>
                          <m:t>i</m:t>
                        </m:r>
                        <m:r>
                          <m:rPr>
                            <m:nor/>
                          </m:rPr>
                          <a:rPr lang="en-US" altLang="zh-CN" sz="2400" baseline="-25000">
                            <a:solidFill>
                              <a:srgbClr val="C00000"/>
                            </a:solidFill>
                            <a:ea typeface="仿宋" panose="02010609060101010101" pitchFamily="49" charset="-122"/>
                          </a:rPr>
                          <m:t>cmax</m:t>
                        </m:r>
                      </m:num>
                      <m:den>
                        <m:r>
                          <m:rPr>
                            <m:nor/>
                          </m:rPr>
                          <a:rPr lang="en-US" altLang="zh-CN" sz="2400" i="1">
                            <a:solidFill>
                              <a:srgbClr val="C00000"/>
                            </a:solidFill>
                            <a:latin typeface="+mn-lt"/>
                            <a:ea typeface="仿宋" panose="02010609060101010101" pitchFamily="49" charset="-122"/>
                          </a:rPr>
                          <m:t>g</m:t>
                        </m:r>
                        <m:r>
                          <m:rPr>
                            <m:nor/>
                          </m:rPr>
                          <a:rPr lang="en-US" altLang="zh-CN" sz="2400" baseline="-25000">
                            <a:solidFill>
                              <a:srgbClr val="C00000"/>
                            </a:solidFill>
                            <a:latin typeface="+mn-lt"/>
                            <a:ea typeface="仿宋" panose="02010609060101010101" pitchFamily="49" charset="-122"/>
                          </a:rPr>
                          <m:t>cr</m:t>
                        </m:r>
                      </m:den>
                    </m:f>
                  </m:oMath>
                </a14:m>
                <a:endParaRPr lang="zh-CN" altLang="en-US" sz="2400" b="0" dirty="0">
                  <a:solidFill>
                    <a:srgbClr val="660066"/>
                  </a:solidFill>
                  <a:latin typeface="+mn-lt"/>
                  <a:ea typeface="仿宋" panose="02010609060101010101" pitchFamily="49" charset="-122"/>
                </a:endParaRPr>
              </a:p>
            </p:txBody>
          </p:sp>
        </mc:Choice>
        <mc:Fallback xmlns="">
          <p:sp>
            <p:nvSpPr>
              <p:cNvPr id="11" name="文本框 10">
                <a:extLst>
                  <a:ext uri="{FF2B5EF4-FFF2-40B4-BE49-F238E27FC236}">
                    <a16:creationId xmlns:a16="http://schemas.microsoft.com/office/drawing/2014/main" id="{E85F629D-7A28-48EA-A1C0-00967004FD37}"/>
                  </a:ext>
                </a:extLst>
              </p:cNvPr>
              <p:cNvSpPr txBox="1">
                <a:spLocks noRot="1" noChangeAspect="1" noMove="1" noResize="1" noEditPoints="1" noAdjustHandles="1" noChangeArrowheads="1" noChangeShapeType="1" noTextEdit="1"/>
              </p:cNvSpPr>
              <p:nvPr/>
            </p:nvSpPr>
            <p:spPr>
              <a:xfrm>
                <a:off x="3855252" y="5727102"/>
                <a:ext cx="2140682" cy="650434"/>
              </a:xfrm>
              <a:prstGeom prst="rect">
                <a:avLst/>
              </a:prstGeom>
              <a:blipFill>
                <a:blip r:embed="rId4"/>
                <a:stretch>
                  <a:fillRect l="-8523" b="-5607"/>
                </a:stretch>
              </a:blipFill>
            </p:spPr>
            <p:txBody>
              <a:bodyPr/>
              <a:lstStyle/>
              <a:p>
                <a:r>
                  <a:rPr lang="zh-CN" altLang="en-US">
                    <a:noFill/>
                  </a:rPr>
                  <a:t> </a:t>
                </a:r>
              </a:p>
            </p:txBody>
          </p:sp>
        </mc:Fallback>
      </mc:AlternateContent>
      <p:sp>
        <p:nvSpPr>
          <p:cNvPr id="12" name="Rectangle 2">
            <a:extLst>
              <a:ext uri="{FF2B5EF4-FFF2-40B4-BE49-F238E27FC236}">
                <a16:creationId xmlns:a16="http://schemas.microsoft.com/office/drawing/2014/main" id="{3C341777-1D87-4F58-A0BE-1DF605291304}"/>
              </a:ext>
            </a:extLst>
          </p:cNvPr>
          <p:cNvSpPr>
            <a:spLocks noChangeArrowheads="1"/>
          </p:cNvSpPr>
          <p:nvPr/>
        </p:nvSpPr>
        <p:spPr bwMode="auto">
          <a:xfrm>
            <a:off x="3467121" y="4926186"/>
            <a:ext cx="274575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lvl="1" eaLnBrk="1" hangingPunct="1">
              <a:spcBef>
                <a:spcPct val="0"/>
              </a:spcBef>
              <a:buFontTx/>
              <a:buNone/>
            </a:pPr>
            <a:r>
              <a:rPr lang="zh-CN" altLang="en-US" sz="2400" dirty="0">
                <a:solidFill>
                  <a:srgbClr val="0000FF"/>
                </a:solidFill>
                <a:latin typeface="+mn-lt"/>
                <a:ea typeface="仿宋" panose="02010609060101010101" pitchFamily="49" charset="-122"/>
              </a:rPr>
              <a:t>类似式（</a:t>
            </a:r>
            <a:r>
              <a:rPr lang="en-US" altLang="zh-CN" sz="2400" dirty="0">
                <a:solidFill>
                  <a:srgbClr val="0000FF"/>
                </a:solidFill>
                <a:latin typeface="+mn-lt"/>
                <a:ea typeface="仿宋" panose="02010609060101010101" pitchFamily="49" charset="-122"/>
              </a:rPr>
              <a:t>4-14</a:t>
            </a:r>
            <a:r>
              <a:rPr lang="zh-CN" altLang="en-US" sz="2400" dirty="0">
                <a:solidFill>
                  <a:srgbClr val="0000FF"/>
                </a:solidFill>
                <a:latin typeface="+mn-lt"/>
                <a:ea typeface="仿宋" panose="02010609060101010101" pitchFamily="49" charset="-122"/>
              </a:rPr>
              <a:t>）</a:t>
            </a:r>
          </a:p>
        </p:txBody>
      </p:sp>
      <p:pic>
        <p:nvPicPr>
          <p:cNvPr id="13" name="图片 12">
            <a:extLst>
              <a:ext uri="{FF2B5EF4-FFF2-40B4-BE49-F238E27FC236}">
                <a16:creationId xmlns:a16="http://schemas.microsoft.com/office/drawing/2014/main" id="{04A2AA02-3F69-475C-B512-BE8E4BF6CE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5628" y="3693478"/>
            <a:ext cx="2967547" cy="2799847"/>
          </a:xfrm>
          <a:prstGeom prst="rect">
            <a:avLst/>
          </a:prstGeom>
        </p:spPr>
      </p:pic>
      <p:sp>
        <p:nvSpPr>
          <p:cNvPr id="14" name="Rectangle 2">
            <a:extLst>
              <a:ext uri="{FF2B5EF4-FFF2-40B4-BE49-F238E27FC236}">
                <a16:creationId xmlns:a16="http://schemas.microsoft.com/office/drawing/2014/main" id="{148AC8FA-DD15-4517-BD02-0B86F1B415E0}"/>
              </a:ext>
            </a:extLst>
          </p:cNvPr>
          <p:cNvSpPr>
            <a:spLocks noChangeArrowheads="1"/>
          </p:cNvSpPr>
          <p:nvPr/>
        </p:nvSpPr>
        <p:spPr bwMode="auto">
          <a:xfrm>
            <a:off x="6186048" y="5869811"/>
            <a:ext cx="2707127"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lvl="1" eaLnBrk="1" hangingPunct="1">
              <a:spcBef>
                <a:spcPct val="0"/>
              </a:spcBef>
              <a:buFontTx/>
              <a:buNone/>
            </a:pPr>
            <a:r>
              <a:rPr lang="zh-CN" altLang="en-US" sz="2400" dirty="0">
                <a:solidFill>
                  <a:srgbClr val="FF0000"/>
                </a:solidFill>
                <a:latin typeface="+mn-lt"/>
                <a:ea typeface="仿宋" panose="02010609060101010101" pitchFamily="49" charset="-122"/>
              </a:rPr>
              <a:t> </a:t>
            </a:r>
            <a:r>
              <a:rPr lang="en-US" altLang="zh-CN" sz="2400" dirty="0">
                <a:solidFill>
                  <a:srgbClr val="00B050"/>
                </a:solidFill>
                <a:latin typeface="+mn-lt"/>
                <a:ea typeface="仿宋" panose="02010609060101010101" pitchFamily="49" charset="-122"/>
              </a:rPr>
              <a:t>P89</a:t>
            </a:r>
            <a:r>
              <a:rPr lang="en-US" altLang="zh-CN" sz="2400" dirty="0">
                <a:solidFill>
                  <a:srgbClr val="FF0000"/>
                </a:solidFill>
                <a:latin typeface="+mn-lt"/>
                <a:ea typeface="仿宋" panose="02010609060101010101" pitchFamily="49" charset="-122"/>
              </a:rPr>
              <a:t>   P91        </a:t>
            </a:r>
            <a:r>
              <a:rPr lang="en-US" altLang="zh-CN" sz="2400" dirty="0">
                <a:solidFill>
                  <a:schemeClr val="accent2"/>
                </a:solidFill>
                <a:latin typeface="+mn-lt"/>
                <a:ea typeface="仿宋" panose="02010609060101010101" pitchFamily="49" charset="-122"/>
              </a:rPr>
              <a:t>P97</a:t>
            </a:r>
            <a:endParaRPr lang="zh-CN" altLang="en-US" sz="2400" dirty="0">
              <a:solidFill>
                <a:schemeClr val="accent2"/>
              </a:solidFill>
              <a:latin typeface="+mn-lt"/>
              <a:ea typeface="仿宋" panose="02010609060101010101" pitchFamily="49" charset="-122"/>
            </a:endParaRPr>
          </a:p>
        </p:txBody>
      </p:sp>
      <p:sp>
        <p:nvSpPr>
          <p:cNvPr id="15" name="Rectangle 2">
            <a:extLst>
              <a:ext uri="{FF2B5EF4-FFF2-40B4-BE49-F238E27FC236}">
                <a16:creationId xmlns:a16="http://schemas.microsoft.com/office/drawing/2014/main" id="{B0751578-4862-4AED-B3C6-A07C38F6C5C9}"/>
              </a:ext>
            </a:extLst>
          </p:cNvPr>
          <p:cNvSpPr>
            <a:spLocks noChangeArrowheads="1"/>
          </p:cNvSpPr>
          <p:nvPr/>
        </p:nvSpPr>
        <p:spPr bwMode="auto">
          <a:xfrm>
            <a:off x="6604739" y="6319181"/>
            <a:ext cx="490398" cy="226039"/>
          </a:xfrm>
          <a:prstGeom prst="rect">
            <a:avLst/>
          </a:prstGeom>
          <a:solidFill>
            <a:schemeClr val="bg1"/>
          </a:solidFill>
          <a:ln>
            <a:noFill/>
          </a:ln>
        </p:spPr>
        <p:txBody>
          <a:bodyPr lIns="0" tIns="0" rIns="0" bIns="0" anchor="ct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lvl="1" eaLnBrk="1" hangingPunct="1">
              <a:spcBef>
                <a:spcPct val="0"/>
              </a:spcBef>
              <a:buFontTx/>
              <a:buNone/>
            </a:pPr>
            <a:r>
              <a:rPr lang="zh-CN" altLang="en-US" sz="1000" dirty="0">
                <a:latin typeface="+mn-lt"/>
                <a:ea typeface="仿宋" panose="02010609060101010101" pitchFamily="49" charset="-122"/>
              </a:rPr>
              <a:t>图 </a:t>
            </a:r>
            <a:r>
              <a:rPr lang="en-US" altLang="zh-CN" sz="1000" dirty="0">
                <a:latin typeface="+mn-lt"/>
                <a:ea typeface="仿宋" panose="02010609060101010101" pitchFamily="49" charset="-122"/>
              </a:rPr>
              <a:t>4-11</a:t>
            </a:r>
            <a:endParaRPr lang="zh-CN" altLang="en-US" sz="1000" dirty="0">
              <a:latin typeface="+mn-lt"/>
              <a:ea typeface="仿宋" panose="02010609060101010101" pitchFamily="49"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02AADDD0-8E55-4898-9704-A133DCF318CC}"/>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400" b="1" dirty="0">
                <a:solidFill>
                  <a:srgbClr val="0000FF"/>
                </a:solidFill>
                <a:latin typeface="+mn-lt"/>
                <a:ea typeface="仿宋" panose="02010609060101010101" pitchFamily="49" charset="-122"/>
              </a:rPr>
              <a:t>3.4</a:t>
            </a:r>
            <a:r>
              <a:rPr lang="zh-CN" altLang="en-US" sz="2400" b="1" dirty="0">
                <a:solidFill>
                  <a:srgbClr val="0000FF"/>
                </a:solidFill>
                <a:latin typeface="+mn-lt"/>
                <a:ea typeface="仿宋" panose="02010609060101010101" pitchFamily="49" charset="-122"/>
              </a:rPr>
              <a:t>  高频功放临界工作状态的计算 </a:t>
            </a:r>
            <a:r>
              <a:rPr lang="en-US" altLang="zh-CN" sz="2400" b="1" dirty="0">
                <a:solidFill>
                  <a:srgbClr val="00B050"/>
                </a:solidFill>
                <a:latin typeface="+mn-lt"/>
                <a:ea typeface="仿宋" panose="02010609060101010101" pitchFamily="49" charset="-122"/>
              </a:rPr>
              <a:t>P93</a:t>
            </a:r>
            <a:r>
              <a:rPr lang="zh-CN" altLang="en-US" sz="2400" b="1" dirty="0">
                <a:solidFill>
                  <a:srgbClr val="0000FF"/>
                </a:solidFill>
                <a:latin typeface="+mn-lt"/>
                <a:ea typeface="仿宋" panose="02010609060101010101" pitchFamily="49" charset="-122"/>
              </a:rPr>
              <a:t>   </a:t>
            </a:r>
            <a:r>
              <a:rPr lang="en-US" altLang="zh-CN" sz="2400" b="1" dirty="0">
                <a:solidFill>
                  <a:srgbClr val="FF0000"/>
                </a:solidFill>
                <a:latin typeface="+mn-lt"/>
                <a:ea typeface="仿宋" panose="02010609060101010101" pitchFamily="49" charset="-122"/>
              </a:rPr>
              <a:t>P95</a:t>
            </a:r>
            <a:endParaRPr lang="zh-CN" altLang="en-US" sz="2400" b="1" dirty="0">
              <a:solidFill>
                <a:srgbClr val="0000FF"/>
              </a:solidFill>
              <a:latin typeface="+mn-lt"/>
              <a:ea typeface="仿宋" panose="02010609060101010101" pitchFamily="49" charset="-122"/>
            </a:endParaRPr>
          </a:p>
        </p:txBody>
      </p:sp>
      <p:sp>
        <p:nvSpPr>
          <p:cNvPr id="43011" name="Rectangle 3">
            <a:extLst>
              <a:ext uri="{FF2B5EF4-FFF2-40B4-BE49-F238E27FC236}">
                <a16:creationId xmlns:a16="http://schemas.microsoft.com/office/drawing/2014/main" id="{4BFBA12B-27BA-4876-84FC-2C9D9B2A2013}"/>
              </a:ext>
            </a:extLst>
          </p:cNvPr>
          <p:cNvSpPr>
            <a:spLocks noChangeArrowheads="1"/>
          </p:cNvSpPr>
          <p:nvPr/>
        </p:nvSpPr>
        <p:spPr bwMode="auto">
          <a:xfrm>
            <a:off x="827584" y="4053704"/>
            <a:ext cx="1081087"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400" dirty="0">
                <a:solidFill>
                  <a:srgbClr val="660033"/>
                </a:solidFill>
                <a:latin typeface="+mn-lt"/>
                <a:ea typeface="仿宋" panose="02010609060101010101" pitchFamily="49" charset="-122"/>
              </a:rPr>
              <a:t>得                   </a:t>
            </a:r>
          </a:p>
        </p:txBody>
      </p:sp>
      <p:sp>
        <p:nvSpPr>
          <p:cNvPr id="43012" name="Text Box 5">
            <a:extLst>
              <a:ext uri="{FF2B5EF4-FFF2-40B4-BE49-F238E27FC236}">
                <a16:creationId xmlns:a16="http://schemas.microsoft.com/office/drawing/2014/main" id="{9E6653EA-B5BF-467F-B4F2-A4CF7BEB87FE}"/>
              </a:ext>
            </a:extLst>
          </p:cNvPr>
          <p:cNvSpPr txBox="1">
            <a:spLocks noChangeArrowheads="1"/>
          </p:cNvSpPr>
          <p:nvPr/>
        </p:nvSpPr>
        <p:spPr bwMode="auto">
          <a:xfrm>
            <a:off x="7699456" y="1386434"/>
            <a:ext cx="105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400" dirty="0">
                <a:solidFill>
                  <a:srgbClr val="0000FF"/>
                </a:solidFill>
                <a:latin typeface="+mn-lt"/>
                <a:ea typeface="仿宋" panose="02010609060101010101" pitchFamily="49" charset="-122"/>
              </a:rPr>
              <a:t>(2.2) </a:t>
            </a:r>
          </a:p>
        </p:txBody>
      </p:sp>
      <p:sp>
        <p:nvSpPr>
          <p:cNvPr id="43013" name="Text Box 6">
            <a:extLst>
              <a:ext uri="{FF2B5EF4-FFF2-40B4-BE49-F238E27FC236}">
                <a16:creationId xmlns:a16="http://schemas.microsoft.com/office/drawing/2014/main" id="{066332FC-7D54-4FB0-835C-19AF17305A63}"/>
              </a:ext>
            </a:extLst>
          </p:cNvPr>
          <p:cNvSpPr txBox="1">
            <a:spLocks noChangeArrowheads="1"/>
          </p:cNvSpPr>
          <p:nvPr/>
        </p:nvSpPr>
        <p:spPr bwMode="auto">
          <a:xfrm>
            <a:off x="206716" y="828163"/>
            <a:ext cx="6964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000" dirty="0">
                <a:solidFill>
                  <a:srgbClr val="660033"/>
                </a:solidFill>
                <a:latin typeface="+mn-lt"/>
                <a:ea typeface="仿宋" panose="02010609060101010101" pitchFamily="49" charset="-122"/>
              </a:rPr>
              <a:t>∵</a:t>
            </a:r>
            <a:r>
              <a:rPr lang="zh-CN" altLang="en-US" sz="2000" dirty="0">
                <a:solidFill>
                  <a:srgbClr val="660033"/>
                </a:solidFill>
                <a:latin typeface="+mn-lt"/>
                <a:ea typeface="仿宋" panose="02010609060101010101" pitchFamily="49" charset="-122"/>
              </a:rPr>
              <a:t>集电极电压利用系数为：</a:t>
            </a:r>
            <a:endParaRPr kumimoji="0" lang="zh-CN" altLang="en-US" sz="2000" dirty="0">
              <a:solidFill>
                <a:srgbClr val="660033"/>
              </a:solidFill>
              <a:latin typeface="+mn-lt"/>
              <a:ea typeface="仿宋" panose="02010609060101010101" pitchFamily="49" charset="-122"/>
            </a:endParaRPr>
          </a:p>
        </p:txBody>
      </p:sp>
      <mc:AlternateContent xmlns:mc="http://schemas.openxmlformats.org/markup-compatibility/2006" xmlns:a14="http://schemas.microsoft.com/office/drawing/2010/main">
        <mc:Choice Requires="a14">
          <p:sp>
            <p:nvSpPr>
              <p:cNvPr id="43014" name="Rectangle 3">
                <a:extLst>
                  <a:ext uri="{FF2B5EF4-FFF2-40B4-BE49-F238E27FC236}">
                    <a16:creationId xmlns:a16="http://schemas.microsoft.com/office/drawing/2014/main" id="{3CDC35D5-CB04-4B47-9693-342DAA95D722}"/>
                  </a:ext>
                </a:extLst>
              </p:cNvPr>
              <p:cNvSpPr>
                <a:spLocks noChangeArrowheads="1"/>
              </p:cNvSpPr>
              <p:nvPr/>
            </p:nvSpPr>
            <p:spPr bwMode="auto">
              <a:xfrm>
                <a:off x="228601" y="2349860"/>
                <a:ext cx="3047256" cy="50323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400" dirty="0">
                    <a:solidFill>
                      <a:srgbClr val="660033"/>
                    </a:solidFill>
                    <a:latin typeface="+mn-lt"/>
                    <a:ea typeface="仿宋" panose="02010609060101010101" pitchFamily="49" charset="-122"/>
                  </a:rPr>
                  <a:t>由交流输出功率</a:t>
                </a:r>
                <a:r>
                  <a:rPr lang="en-US" altLang="zh-CN" sz="2400" i="1" dirty="0">
                    <a:solidFill>
                      <a:srgbClr val="660033"/>
                    </a:solidFill>
                    <a:latin typeface="+mn-lt"/>
                    <a:ea typeface="仿宋" panose="02010609060101010101" pitchFamily="49" charset="-122"/>
                    <a:sym typeface="Symbol" panose="05050102010706020507" pitchFamily="18" charset="2"/>
                  </a:rPr>
                  <a:t>P</a:t>
                </a:r>
                <a14:m>
                  <m:oMath xmlns:m="http://schemas.openxmlformats.org/officeDocument/2006/math">
                    <m:r>
                      <m:rPr>
                        <m:nor/>
                      </m:rPr>
                      <a:rPr lang="en-US" altLang="zh-CN" sz="2400" baseline="-25000" dirty="0">
                        <a:solidFill>
                          <a:srgbClr val="660033"/>
                        </a:solidFill>
                        <a:latin typeface="+mn-lt"/>
                        <a:ea typeface="仿宋" panose="02010609060101010101" pitchFamily="49" charset="-122"/>
                      </a:rPr>
                      <m:t>o</m:t>
                    </m:r>
                  </m:oMath>
                </a14:m>
                <a:endParaRPr lang="zh-CN" altLang="en-US" sz="2400" dirty="0">
                  <a:solidFill>
                    <a:srgbClr val="660033"/>
                  </a:solidFill>
                  <a:latin typeface="+mn-lt"/>
                  <a:ea typeface="仿宋" panose="02010609060101010101" pitchFamily="49" charset="-122"/>
                </a:endParaRPr>
              </a:p>
            </p:txBody>
          </p:sp>
        </mc:Choice>
        <mc:Fallback xmlns="">
          <p:sp>
            <p:nvSpPr>
              <p:cNvPr id="43014" name="Rectangle 3">
                <a:extLst>
                  <a:ext uri="{FF2B5EF4-FFF2-40B4-BE49-F238E27FC236}">
                    <a16:creationId xmlns:a16="http://schemas.microsoft.com/office/drawing/2014/main" id="{3CDC35D5-CB04-4B47-9693-342DAA95D722}"/>
                  </a:ext>
                </a:extLst>
              </p:cNvPr>
              <p:cNvSpPr>
                <a:spLocks noRot="1" noChangeAspect="1" noMove="1" noResize="1" noEditPoints="1" noAdjustHandles="1" noChangeArrowheads="1" noChangeShapeType="1" noTextEdit="1"/>
              </p:cNvSpPr>
              <p:nvPr/>
            </p:nvSpPr>
            <p:spPr bwMode="auto">
              <a:xfrm>
                <a:off x="228601" y="2349860"/>
                <a:ext cx="3047256" cy="503237"/>
              </a:xfrm>
              <a:prstGeom prst="rect">
                <a:avLst/>
              </a:prstGeom>
              <a:blipFill>
                <a:blip r:embed="rId2"/>
                <a:stretch>
                  <a:fillRect l="-3206" t="-13253" b="-1927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3015" name="Rectangle 3">
            <a:extLst>
              <a:ext uri="{FF2B5EF4-FFF2-40B4-BE49-F238E27FC236}">
                <a16:creationId xmlns:a16="http://schemas.microsoft.com/office/drawing/2014/main" id="{8D82C88D-DF2B-4309-BA58-EB8325700003}"/>
              </a:ext>
            </a:extLst>
          </p:cNvPr>
          <p:cNvSpPr>
            <a:spLocks noChangeArrowheads="1"/>
          </p:cNvSpPr>
          <p:nvPr/>
        </p:nvSpPr>
        <p:spPr bwMode="auto">
          <a:xfrm>
            <a:off x="107504" y="5489071"/>
            <a:ext cx="4214813"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400" dirty="0">
                <a:solidFill>
                  <a:srgbClr val="660033"/>
                </a:solidFill>
                <a:latin typeface="+mn-lt"/>
                <a:ea typeface="仿宋" panose="02010609060101010101" pitchFamily="49" charset="-122"/>
              </a:rPr>
              <a:t>将式</a:t>
            </a:r>
            <a:r>
              <a:rPr lang="en-US" altLang="zh-CN" sz="2400" dirty="0">
                <a:solidFill>
                  <a:srgbClr val="660033"/>
                </a:solidFill>
                <a:latin typeface="+mn-lt"/>
                <a:ea typeface="仿宋" panose="02010609060101010101" pitchFamily="49" charset="-122"/>
              </a:rPr>
              <a:t>(2.3)</a:t>
            </a:r>
            <a:r>
              <a:rPr lang="zh-CN" altLang="en-US" sz="2400" dirty="0">
                <a:solidFill>
                  <a:srgbClr val="660033"/>
                </a:solidFill>
                <a:latin typeface="+mn-lt"/>
                <a:ea typeface="仿宋" panose="02010609060101010101" pitchFamily="49" charset="-122"/>
              </a:rPr>
              <a:t> 代入式</a:t>
            </a:r>
            <a:r>
              <a:rPr lang="en-US" altLang="zh-CN" sz="2400" dirty="0">
                <a:solidFill>
                  <a:srgbClr val="660033"/>
                </a:solidFill>
                <a:latin typeface="+mn-lt"/>
                <a:ea typeface="仿宋" panose="02010609060101010101" pitchFamily="49" charset="-122"/>
              </a:rPr>
              <a:t>(2.2)</a:t>
            </a:r>
            <a:r>
              <a:rPr lang="zh-CN" altLang="en-US" sz="2400" dirty="0">
                <a:solidFill>
                  <a:srgbClr val="660033"/>
                </a:solidFill>
                <a:latin typeface="+mn-lt"/>
                <a:ea typeface="仿宋" panose="02010609060101010101" pitchFamily="49" charset="-122"/>
              </a:rPr>
              <a:t>，可得</a:t>
            </a:r>
          </a:p>
        </p:txBody>
      </p:sp>
      <p:sp>
        <p:nvSpPr>
          <p:cNvPr id="43016" name="Text Box 136">
            <a:extLst>
              <a:ext uri="{FF2B5EF4-FFF2-40B4-BE49-F238E27FC236}">
                <a16:creationId xmlns:a16="http://schemas.microsoft.com/office/drawing/2014/main" id="{9FB0D64F-30E9-4117-9E2B-D1E3605A1B64}"/>
              </a:ext>
            </a:extLst>
          </p:cNvPr>
          <p:cNvSpPr txBox="1">
            <a:spLocks noChangeArrowheads="1"/>
          </p:cNvSpPr>
          <p:nvPr/>
        </p:nvSpPr>
        <p:spPr bwMode="auto">
          <a:xfrm>
            <a:off x="5004048" y="4061934"/>
            <a:ext cx="11509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400" dirty="0">
                <a:solidFill>
                  <a:srgbClr val="0000FF"/>
                </a:solidFill>
                <a:latin typeface="+mn-lt"/>
                <a:ea typeface="仿宋" panose="02010609060101010101" pitchFamily="49" charset="-122"/>
              </a:rPr>
              <a:t>(2.3) </a:t>
            </a: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BF88D1B-0361-4298-B1B6-8C9A170A3F9E}"/>
                  </a:ext>
                </a:extLst>
              </p:cNvPr>
              <p:cNvSpPr txBox="1"/>
              <p:nvPr/>
            </p:nvSpPr>
            <p:spPr>
              <a:xfrm>
                <a:off x="412852" y="1350745"/>
                <a:ext cx="7056784" cy="655116"/>
              </a:xfrm>
              <a:prstGeom prst="rect">
                <a:avLst/>
              </a:prstGeom>
              <a:noFill/>
            </p:spPr>
            <p:txBody>
              <a:bodyPr wrap="square" lIns="0" tIns="0" rIns="0" bIns="0" rtlCol="0">
                <a:spAutoFit/>
              </a:bodyPr>
              <a:lstStyle/>
              <a:p>
                <a:r>
                  <a:rPr lang="en-US" altLang="zh-CN" sz="2400" i="1" dirty="0">
                    <a:solidFill>
                      <a:srgbClr val="C00000"/>
                    </a:solidFill>
                    <a:latin typeface="+mn-lt"/>
                    <a:ea typeface="仿宋" panose="02010609060101010101" pitchFamily="49" charset="-122"/>
                    <a:sym typeface="Symbol" panose="05050102010706020507" pitchFamily="18" charset="2"/>
                  </a:rPr>
                  <a:t></a:t>
                </a:r>
                <a14:m>
                  <m:oMath xmlns:m="http://schemas.openxmlformats.org/officeDocument/2006/math">
                    <m:r>
                      <m:rPr>
                        <m:nor/>
                      </m:rPr>
                      <a:rPr lang="en-US" altLang="zh-CN" sz="2400" baseline="-25000">
                        <a:solidFill>
                          <a:srgbClr val="C00000"/>
                        </a:solidFill>
                        <a:latin typeface="+mn-lt"/>
                        <a:ea typeface="仿宋" panose="02010609060101010101" pitchFamily="49" charset="-122"/>
                      </a:rPr>
                      <m:t>kp</m:t>
                    </m:r>
                    <m:r>
                      <a:rPr lang="en-US" altLang="zh-CN" sz="2400" b="1" i="0" smtClean="0">
                        <a:solidFill>
                          <a:srgbClr val="660066"/>
                        </a:solidFill>
                        <a:latin typeface="Cambria Math" panose="02040503050406030204" pitchFamily="18" charset="0"/>
                      </a:rPr>
                      <m:t>=</m:t>
                    </m:r>
                    <m:f>
                      <m:fPr>
                        <m:ctrlPr>
                          <a:rPr lang="en-US" altLang="zh-CN" sz="2400" b="0" i="1" smtClean="0">
                            <a:solidFill>
                              <a:srgbClr val="660066"/>
                            </a:solidFill>
                            <a:latin typeface="Cambria Math" panose="02040503050406030204" pitchFamily="18" charset="0"/>
                          </a:rPr>
                        </m:ctrlPr>
                      </m:fPr>
                      <m:num>
                        <m:r>
                          <m:rPr>
                            <m:nor/>
                          </m:rPr>
                          <a:rPr lang="en-US" altLang="zh-CN" sz="2400" b="1" i="1" dirty="0" smtClean="0">
                            <a:solidFill>
                              <a:srgbClr val="C00000"/>
                            </a:solidFill>
                            <a:latin typeface="+mn-lt"/>
                            <a:ea typeface="仿宋" panose="02010609060101010101" pitchFamily="49" charset="-122"/>
                          </a:rPr>
                          <m:t>V</m:t>
                        </m:r>
                        <m:r>
                          <m:rPr>
                            <m:nor/>
                          </m:rPr>
                          <a:rPr lang="en-US" altLang="zh-CN" sz="2400" b="1" i="0" baseline="-25000" dirty="0" smtClean="0">
                            <a:solidFill>
                              <a:srgbClr val="C00000"/>
                            </a:solidFill>
                            <a:latin typeface="+mn-lt"/>
                            <a:ea typeface="仿宋" panose="02010609060101010101" pitchFamily="49" charset="-122"/>
                          </a:rPr>
                          <m:t>cm</m:t>
                        </m:r>
                        <m:r>
                          <m:rPr>
                            <m:nor/>
                          </m:rPr>
                          <a:rPr lang="en-US" altLang="zh-CN" sz="2400" b="1" i="0" baseline="-25000" dirty="0" smtClean="0">
                            <a:solidFill>
                              <a:srgbClr val="C00000"/>
                            </a:solidFill>
                            <a:latin typeface="+mn-lt"/>
                            <a:ea typeface="仿宋" panose="02010609060101010101" pitchFamily="49" charset="-122"/>
                          </a:rPr>
                          <m:t>1</m:t>
                        </m:r>
                        <m:r>
                          <m:rPr>
                            <m:nor/>
                          </m:rPr>
                          <a:rPr lang="en-US" altLang="zh-CN" sz="2400" baseline="-25000" dirty="0">
                            <a:solidFill>
                              <a:srgbClr val="C00000"/>
                            </a:solidFill>
                            <a:latin typeface="+mn-lt"/>
                            <a:ea typeface="仿宋" panose="02010609060101010101" pitchFamily="49" charset="-122"/>
                          </a:rPr>
                          <m:t>kp</m:t>
                        </m:r>
                      </m:num>
                      <m:den>
                        <m:r>
                          <m:rPr>
                            <m:nor/>
                          </m:rPr>
                          <a:rPr lang="en-US" altLang="zh-CN" sz="2400" i="1">
                            <a:solidFill>
                              <a:srgbClr val="C00000"/>
                            </a:solidFill>
                            <a:latin typeface="+mn-lt"/>
                            <a:ea typeface="仿宋" panose="02010609060101010101" pitchFamily="49" charset="-122"/>
                          </a:rPr>
                          <m:t>V</m:t>
                        </m:r>
                        <m:r>
                          <m:rPr>
                            <m:nor/>
                          </m:rPr>
                          <a:rPr lang="en-US" altLang="zh-CN" sz="2400" baseline="-25000">
                            <a:solidFill>
                              <a:srgbClr val="C00000"/>
                            </a:solidFill>
                            <a:latin typeface="+mn-lt"/>
                            <a:ea typeface="仿宋" panose="02010609060101010101" pitchFamily="49" charset="-122"/>
                          </a:rPr>
                          <m:t>c</m:t>
                        </m:r>
                        <m:r>
                          <m:rPr>
                            <m:nor/>
                          </m:rPr>
                          <a:rPr lang="en-US" altLang="zh-CN" sz="2400" b="1" i="0" baseline="-25000" smtClean="0">
                            <a:solidFill>
                              <a:srgbClr val="C00000"/>
                            </a:solidFill>
                            <a:latin typeface="+mn-lt"/>
                            <a:ea typeface="仿宋" panose="02010609060101010101" pitchFamily="49" charset="-122"/>
                          </a:rPr>
                          <m:t>c</m:t>
                        </m:r>
                      </m:den>
                    </m:f>
                  </m:oMath>
                </a14:m>
                <a:r>
                  <a:rPr lang="en-US" altLang="zh-CN" sz="2400" dirty="0">
                    <a:solidFill>
                      <a:srgbClr val="660066"/>
                    </a:solidFill>
                    <a:latin typeface="+mn-lt"/>
                    <a:ea typeface="仿宋" panose="02010609060101010101" pitchFamily="49" charset="-122"/>
                  </a:rPr>
                  <a:t> </a:t>
                </a:r>
                <a14:m>
                  <m:oMath xmlns:m="http://schemas.openxmlformats.org/officeDocument/2006/math">
                    <m:r>
                      <a:rPr lang="en-US" altLang="zh-CN" sz="2400">
                        <a:solidFill>
                          <a:srgbClr val="660066"/>
                        </a:solidFill>
                        <a:latin typeface="Cambria Math" panose="02040503050406030204" pitchFamily="18" charset="0"/>
                      </a:rPr>
                      <m:t>=</m:t>
                    </m:r>
                  </m:oMath>
                </a14:m>
                <a:r>
                  <a:rPr lang="en-US" altLang="zh-CN" sz="2400" b="0" dirty="0">
                    <a:solidFill>
                      <a:srgbClr val="660066"/>
                    </a:solidFill>
                    <a:latin typeface="+mn-lt"/>
                    <a:ea typeface="仿宋" panose="02010609060101010101" pitchFamily="49" charset="-122"/>
                  </a:rPr>
                  <a:t> </a:t>
                </a:r>
                <a14:m>
                  <m:oMath xmlns:m="http://schemas.openxmlformats.org/officeDocument/2006/math">
                    <m:f>
                      <m:fPr>
                        <m:ctrlPr>
                          <a:rPr lang="en-US" altLang="zh-CN" sz="2400" b="0" i="1">
                            <a:solidFill>
                              <a:srgbClr val="660066"/>
                            </a:solidFill>
                            <a:latin typeface="Cambria Math" panose="02040503050406030204" pitchFamily="18" charset="0"/>
                          </a:rPr>
                        </m:ctrlPr>
                      </m:fPr>
                      <m:num>
                        <m:r>
                          <m:rPr>
                            <m:nor/>
                          </m:rPr>
                          <a:rPr lang="en-US" altLang="zh-CN" sz="2400" i="1">
                            <a:solidFill>
                              <a:srgbClr val="C00000"/>
                            </a:solidFill>
                            <a:latin typeface="+mn-lt"/>
                            <a:ea typeface="仿宋" panose="02010609060101010101" pitchFamily="49" charset="-122"/>
                          </a:rPr>
                          <m:t>V</m:t>
                        </m:r>
                        <m:r>
                          <m:rPr>
                            <m:nor/>
                          </m:rPr>
                          <a:rPr lang="en-US" altLang="zh-CN" sz="2400" baseline="-25000">
                            <a:solidFill>
                              <a:srgbClr val="C00000"/>
                            </a:solidFill>
                            <a:latin typeface="+mn-lt"/>
                            <a:ea typeface="仿宋" panose="02010609060101010101" pitchFamily="49" charset="-122"/>
                          </a:rPr>
                          <m:t>cc</m:t>
                        </m:r>
                        <m:r>
                          <a:rPr lang="en-US" altLang="zh-CN" sz="2400" b="0" i="1" smtClean="0">
                            <a:solidFill>
                              <a:srgbClr val="660066"/>
                            </a:solidFill>
                            <a:latin typeface="Cambria Math" panose="02040503050406030204" pitchFamily="18" charset="0"/>
                          </a:rPr>
                          <m:t>−</m:t>
                        </m:r>
                        <m:r>
                          <m:rPr>
                            <m:nor/>
                          </m:rPr>
                          <a:rPr lang="en-US" altLang="zh-CN" sz="2400" i="1">
                            <a:solidFill>
                              <a:srgbClr val="C00000"/>
                            </a:solidFill>
                            <a:latin typeface="+mn-lt"/>
                            <a:ea typeface="仿宋" panose="02010609060101010101" pitchFamily="49" charset="-122"/>
                          </a:rPr>
                          <m:t>v</m:t>
                        </m:r>
                        <m:r>
                          <m:rPr>
                            <m:nor/>
                          </m:rPr>
                          <a:rPr lang="en-US" altLang="zh-CN" sz="2400" baseline="-25000">
                            <a:solidFill>
                              <a:srgbClr val="C00000"/>
                            </a:solidFill>
                            <a:latin typeface="+mn-lt"/>
                            <a:ea typeface="仿宋" panose="02010609060101010101" pitchFamily="49" charset="-122"/>
                          </a:rPr>
                          <m:t>CEminkp</m:t>
                        </m:r>
                      </m:num>
                      <m:den>
                        <m:r>
                          <m:rPr>
                            <m:nor/>
                          </m:rPr>
                          <a:rPr lang="en-US" altLang="zh-CN" sz="2400" i="1">
                            <a:solidFill>
                              <a:srgbClr val="C00000"/>
                            </a:solidFill>
                            <a:latin typeface="+mn-lt"/>
                            <a:ea typeface="仿宋" panose="02010609060101010101" pitchFamily="49" charset="-122"/>
                          </a:rPr>
                          <m:t>V</m:t>
                        </m:r>
                        <m:r>
                          <m:rPr>
                            <m:nor/>
                          </m:rPr>
                          <a:rPr lang="en-US" altLang="zh-CN" sz="2400" baseline="-25000">
                            <a:solidFill>
                              <a:srgbClr val="C00000"/>
                            </a:solidFill>
                            <a:latin typeface="+mn-lt"/>
                            <a:ea typeface="仿宋" panose="02010609060101010101" pitchFamily="49" charset="-122"/>
                          </a:rPr>
                          <m:t>cc</m:t>
                        </m:r>
                      </m:den>
                    </m:f>
                    <m:r>
                      <a:rPr lang="en-US" altLang="zh-CN" sz="2400">
                        <a:solidFill>
                          <a:srgbClr val="660066"/>
                        </a:solidFill>
                        <a:latin typeface="Cambria Math" panose="02040503050406030204" pitchFamily="18" charset="0"/>
                      </a:rPr>
                      <m:t>=</m:t>
                    </m:r>
                  </m:oMath>
                </a14:m>
                <a:r>
                  <a:rPr lang="en-US" altLang="zh-CN" sz="2400" b="0" dirty="0">
                    <a:solidFill>
                      <a:srgbClr val="660066"/>
                    </a:solidFill>
                    <a:latin typeface="+mn-lt"/>
                    <a:ea typeface="仿宋" panose="02010609060101010101" pitchFamily="49" charset="-122"/>
                  </a:rPr>
                  <a:t>1 </a:t>
                </a:r>
                <a14:m>
                  <m:oMath xmlns:m="http://schemas.openxmlformats.org/officeDocument/2006/math">
                    <m:r>
                      <a:rPr lang="en-US" altLang="zh-CN" sz="2400" b="0" i="1">
                        <a:solidFill>
                          <a:srgbClr val="660066"/>
                        </a:solidFill>
                        <a:latin typeface="Cambria Math" panose="02040503050406030204" pitchFamily="18" charset="0"/>
                      </a:rPr>
                      <m:t>−</m:t>
                    </m:r>
                    <m:f>
                      <m:fPr>
                        <m:ctrlPr>
                          <a:rPr lang="en-US" altLang="zh-CN" sz="2400" b="0" i="1">
                            <a:solidFill>
                              <a:srgbClr val="660066"/>
                            </a:solidFill>
                            <a:latin typeface="Cambria Math" panose="02040503050406030204" pitchFamily="18" charset="0"/>
                          </a:rPr>
                        </m:ctrlPr>
                      </m:fPr>
                      <m:num>
                        <m:r>
                          <m:rPr>
                            <m:nor/>
                          </m:rPr>
                          <a:rPr lang="en-US" altLang="zh-CN" sz="2400" i="1">
                            <a:solidFill>
                              <a:srgbClr val="C00000"/>
                            </a:solidFill>
                            <a:latin typeface="+mn-lt"/>
                            <a:ea typeface="仿宋" panose="02010609060101010101" pitchFamily="49" charset="-122"/>
                          </a:rPr>
                          <m:t>v</m:t>
                        </m:r>
                        <m:r>
                          <m:rPr>
                            <m:nor/>
                          </m:rPr>
                          <a:rPr lang="en-US" altLang="zh-CN" sz="2400" baseline="-25000">
                            <a:solidFill>
                              <a:srgbClr val="C00000"/>
                            </a:solidFill>
                            <a:latin typeface="+mn-lt"/>
                            <a:ea typeface="仿宋" panose="02010609060101010101" pitchFamily="49" charset="-122"/>
                          </a:rPr>
                          <m:t>CEminkp</m:t>
                        </m:r>
                      </m:num>
                      <m:den>
                        <m:r>
                          <m:rPr>
                            <m:nor/>
                          </m:rPr>
                          <a:rPr lang="en-US" altLang="zh-CN" sz="2400" i="1">
                            <a:solidFill>
                              <a:srgbClr val="C00000"/>
                            </a:solidFill>
                            <a:latin typeface="+mn-lt"/>
                            <a:ea typeface="仿宋" panose="02010609060101010101" pitchFamily="49" charset="-122"/>
                          </a:rPr>
                          <m:t>V</m:t>
                        </m:r>
                        <m:r>
                          <m:rPr>
                            <m:nor/>
                          </m:rPr>
                          <a:rPr lang="en-US" altLang="zh-CN" sz="2400" baseline="-25000">
                            <a:solidFill>
                              <a:srgbClr val="C00000"/>
                            </a:solidFill>
                            <a:latin typeface="+mn-lt"/>
                            <a:ea typeface="仿宋" panose="02010609060101010101" pitchFamily="49" charset="-122"/>
                          </a:rPr>
                          <m:t>cc</m:t>
                        </m:r>
                      </m:den>
                    </m:f>
                    <m:r>
                      <a:rPr lang="en-US" altLang="zh-CN" sz="2400">
                        <a:solidFill>
                          <a:srgbClr val="660066"/>
                        </a:solidFill>
                        <a:latin typeface="Cambria Math" panose="02040503050406030204" pitchFamily="18" charset="0"/>
                      </a:rPr>
                      <m:t>=</m:t>
                    </m:r>
                    <m:r>
                      <m:rPr>
                        <m:nor/>
                      </m:rPr>
                      <a:rPr lang="en-US" altLang="zh-CN" sz="2400" b="0" dirty="0">
                        <a:solidFill>
                          <a:srgbClr val="660066"/>
                        </a:solidFill>
                        <a:latin typeface="+mn-lt"/>
                        <a:ea typeface="仿宋" panose="02010609060101010101" pitchFamily="49" charset="-122"/>
                      </a:rPr>
                      <m:t>1 </m:t>
                    </m:r>
                    <m:r>
                      <a:rPr lang="en-US" altLang="zh-CN" sz="2400" b="0" i="1">
                        <a:solidFill>
                          <a:srgbClr val="660066"/>
                        </a:solidFill>
                        <a:latin typeface="Cambria Math" panose="02040503050406030204" pitchFamily="18" charset="0"/>
                      </a:rPr>
                      <m:t>−</m:t>
                    </m:r>
                    <m:f>
                      <m:fPr>
                        <m:ctrlPr>
                          <a:rPr lang="en-US" altLang="zh-CN" sz="2400" b="0" i="1" smtClean="0">
                            <a:solidFill>
                              <a:srgbClr val="660066"/>
                            </a:solidFill>
                            <a:latin typeface="Cambria Math" panose="02040503050406030204" pitchFamily="18" charset="0"/>
                          </a:rPr>
                        </m:ctrlPr>
                      </m:fPr>
                      <m:num>
                        <m:r>
                          <m:rPr>
                            <m:nor/>
                          </m:rPr>
                          <a:rPr lang="en-US" altLang="zh-CN" sz="2400" i="1" smtClean="0">
                            <a:solidFill>
                              <a:srgbClr val="C00000"/>
                            </a:solidFill>
                            <a:latin typeface="+mn-lt"/>
                            <a:ea typeface="仿宋" panose="02010609060101010101" pitchFamily="49" charset="-122"/>
                          </a:rPr>
                          <m:t>i</m:t>
                        </m:r>
                        <m:r>
                          <m:rPr>
                            <m:nor/>
                          </m:rPr>
                          <a:rPr lang="en-US" altLang="zh-CN" sz="2400" baseline="-25000" smtClean="0">
                            <a:solidFill>
                              <a:srgbClr val="C00000"/>
                            </a:solidFill>
                            <a:latin typeface="+mn-lt"/>
                            <a:ea typeface="仿宋" panose="02010609060101010101" pitchFamily="49" charset="-122"/>
                          </a:rPr>
                          <m:t>cmax</m:t>
                        </m:r>
                      </m:num>
                      <m:den>
                        <m:r>
                          <m:rPr>
                            <m:nor/>
                          </m:rPr>
                          <a:rPr lang="en-US" altLang="zh-CN" sz="2400" i="1">
                            <a:solidFill>
                              <a:srgbClr val="C00000"/>
                            </a:solidFill>
                            <a:latin typeface="+mn-lt"/>
                            <a:ea typeface="仿宋" panose="02010609060101010101" pitchFamily="49" charset="-122"/>
                          </a:rPr>
                          <m:t>g</m:t>
                        </m:r>
                        <m:r>
                          <m:rPr>
                            <m:nor/>
                          </m:rPr>
                          <a:rPr lang="en-US" altLang="zh-CN" sz="2400" baseline="-25000">
                            <a:solidFill>
                              <a:srgbClr val="C00000"/>
                            </a:solidFill>
                            <a:latin typeface="+mn-lt"/>
                            <a:ea typeface="仿宋" panose="02010609060101010101" pitchFamily="49" charset="-122"/>
                          </a:rPr>
                          <m:t>cr</m:t>
                        </m:r>
                        <m:r>
                          <a:rPr lang="en-US" altLang="zh-CN" sz="2400" b="0" i="1">
                            <a:solidFill>
                              <a:srgbClr val="660066"/>
                            </a:solidFill>
                            <a:latin typeface="Cambria Math" panose="02040503050406030204" pitchFamily="18" charset="0"/>
                            <a:ea typeface="Cambria Math" panose="02040503050406030204" pitchFamily="18" charset="0"/>
                          </a:rPr>
                          <m:t>∙</m:t>
                        </m:r>
                        <m:r>
                          <m:rPr>
                            <m:nor/>
                          </m:rPr>
                          <a:rPr lang="en-US" altLang="zh-CN" sz="2400" i="1">
                            <a:solidFill>
                              <a:srgbClr val="C00000"/>
                            </a:solidFill>
                            <a:latin typeface="+mn-lt"/>
                            <a:ea typeface="仿宋" panose="02010609060101010101" pitchFamily="49" charset="-122"/>
                          </a:rPr>
                          <m:t>V</m:t>
                        </m:r>
                        <m:r>
                          <m:rPr>
                            <m:nor/>
                          </m:rPr>
                          <a:rPr lang="en-US" altLang="zh-CN" sz="2400" baseline="-25000">
                            <a:solidFill>
                              <a:srgbClr val="C00000"/>
                            </a:solidFill>
                            <a:latin typeface="+mn-lt"/>
                            <a:ea typeface="仿宋" panose="02010609060101010101" pitchFamily="49" charset="-122"/>
                          </a:rPr>
                          <m:t>cc</m:t>
                        </m:r>
                      </m:den>
                    </m:f>
                  </m:oMath>
                </a14:m>
                <a:endParaRPr lang="zh-CN" altLang="en-US" sz="2400" b="0" dirty="0">
                  <a:solidFill>
                    <a:srgbClr val="660066"/>
                  </a:solidFill>
                  <a:latin typeface="+mn-lt"/>
                  <a:ea typeface="仿宋" panose="02010609060101010101" pitchFamily="49" charset="-122"/>
                </a:endParaRPr>
              </a:p>
            </p:txBody>
          </p:sp>
        </mc:Choice>
        <mc:Fallback xmlns="">
          <p:sp>
            <p:nvSpPr>
              <p:cNvPr id="13" name="文本框 12">
                <a:extLst>
                  <a:ext uri="{FF2B5EF4-FFF2-40B4-BE49-F238E27FC236}">
                    <a16:creationId xmlns:a16="http://schemas.microsoft.com/office/drawing/2014/main" id="{FBF88D1B-0361-4298-B1B6-8C9A170A3F9E}"/>
                  </a:ext>
                </a:extLst>
              </p:cNvPr>
              <p:cNvSpPr txBox="1">
                <a:spLocks noRot="1" noChangeAspect="1" noMove="1" noResize="1" noEditPoints="1" noAdjustHandles="1" noChangeArrowheads="1" noChangeShapeType="1" noTextEdit="1"/>
              </p:cNvSpPr>
              <p:nvPr/>
            </p:nvSpPr>
            <p:spPr>
              <a:xfrm>
                <a:off x="412852" y="1350745"/>
                <a:ext cx="7056784" cy="655116"/>
              </a:xfrm>
              <a:prstGeom prst="rect">
                <a:avLst/>
              </a:prstGeom>
              <a:blipFill>
                <a:blip r:embed="rId3"/>
                <a:stretch>
                  <a:fillRect l="-2679" b="-46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03C3EBE8-1D32-4364-8DDF-EEBD0004C5DF}"/>
                  </a:ext>
                </a:extLst>
              </p:cNvPr>
              <p:cNvSpPr txBox="1"/>
              <p:nvPr/>
            </p:nvSpPr>
            <p:spPr>
              <a:xfrm>
                <a:off x="2029104" y="2956051"/>
                <a:ext cx="5670352" cy="588238"/>
              </a:xfrm>
              <a:prstGeom prst="rect">
                <a:avLst/>
              </a:prstGeom>
              <a:noFill/>
            </p:spPr>
            <p:txBody>
              <a:bodyPr wrap="square" lIns="0" tIns="0" rIns="0" bIns="0" rtlCol="0">
                <a:spAutoFit/>
              </a:bodyPr>
              <a:lstStyle/>
              <a:p>
                <a:r>
                  <a:rPr lang="en-US" altLang="zh-CN" sz="2400" i="1" dirty="0">
                    <a:solidFill>
                      <a:srgbClr val="660033"/>
                    </a:solidFill>
                    <a:latin typeface="+mn-lt"/>
                    <a:ea typeface="仿宋" panose="02010609060101010101" pitchFamily="49" charset="-122"/>
                    <a:sym typeface="Symbol" panose="05050102010706020507" pitchFamily="18" charset="2"/>
                  </a:rPr>
                  <a:t>P</a:t>
                </a:r>
                <a14:m>
                  <m:oMath xmlns:m="http://schemas.openxmlformats.org/officeDocument/2006/math">
                    <m:r>
                      <m:rPr>
                        <m:nor/>
                      </m:rPr>
                      <a:rPr lang="en-US" altLang="zh-CN" sz="2400" b="1" i="0" baseline="-25000" dirty="0" smtClean="0">
                        <a:solidFill>
                          <a:srgbClr val="660033"/>
                        </a:solidFill>
                        <a:latin typeface="+mn-lt"/>
                        <a:ea typeface="仿宋" panose="02010609060101010101" pitchFamily="49" charset="-122"/>
                      </a:rPr>
                      <m:t>o</m:t>
                    </m:r>
                    <m:r>
                      <a:rPr lang="en-US" altLang="zh-CN" sz="2400" i="1" baseline="-25000" dirty="0">
                        <a:solidFill>
                          <a:srgbClr val="660033"/>
                        </a:solidFill>
                        <a:latin typeface="Cambria Math" panose="02040503050406030204" pitchFamily="18" charset="0"/>
                        <a:ea typeface="仿宋_GB2312" panose="02010609030101010101" pitchFamily="49" charset="-122"/>
                      </a:rPr>
                      <m:t> </m:t>
                    </m:r>
                    <m:r>
                      <a:rPr lang="en-US" altLang="zh-CN" sz="2400" b="1" i="0" smtClean="0">
                        <a:solidFill>
                          <a:srgbClr val="660033"/>
                        </a:solidFill>
                        <a:latin typeface="Cambria Math" panose="02040503050406030204" pitchFamily="18" charset="0"/>
                      </a:rPr>
                      <m:t>=</m:t>
                    </m:r>
                    <m:f>
                      <m:fPr>
                        <m:ctrlPr>
                          <a:rPr lang="en-US" altLang="zh-CN" sz="2400" b="0" i="1">
                            <a:solidFill>
                              <a:srgbClr val="660033"/>
                            </a:solidFill>
                            <a:latin typeface="Cambria Math" panose="02040503050406030204" pitchFamily="18" charset="0"/>
                          </a:rPr>
                        </m:ctrlPr>
                      </m:fPr>
                      <m:num>
                        <m:r>
                          <m:rPr>
                            <m:nor/>
                          </m:rPr>
                          <a:rPr lang="en-US" altLang="zh-CN" sz="2400" b="1" dirty="0" smtClean="0">
                            <a:solidFill>
                              <a:srgbClr val="660033"/>
                            </a:solidFill>
                            <a:latin typeface="+mn-lt"/>
                            <a:ea typeface="仿宋" panose="02010609060101010101" pitchFamily="49" charset="-122"/>
                          </a:rPr>
                          <m:t>1</m:t>
                        </m:r>
                      </m:num>
                      <m:den>
                        <m:r>
                          <m:rPr>
                            <m:nor/>
                          </m:rPr>
                          <a:rPr lang="en-US" altLang="zh-CN" sz="2400" b="1" dirty="0" smtClean="0">
                            <a:solidFill>
                              <a:srgbClr val="660033"/>
                            </a:solidFill>
                            <a:latin typeface="+mn-lt"/>
                            <a:ea typeface="仿宋" panose="02010609060101010101" pitchFamily="49" charset="-122"/>
                          </a:rPr>
                          <m:t>2</m:t>
                        </m:r>
                      </m:den>
                    </m:f>
                    <m:r>
                      <m:rPr>
                        <m:nor/>
                      </m:rPr>
                      <a:rPr lang="en-US" altLang="zh-CN" sz="2400" i="1" dirty="0">
                        <a:solidFill>
                          <a:srgbClr val="660033"/>
                        </a:solidFill>
                        <a:latin typeface="+mn-lt"/>
                        <a:ea typeface="仿宋" panose="02010609060101010101" pitchFamily="49" charset="-122"/>
                      </a:rPr>
                      <m:t>V</m:t>
                    </m:r>
                    <m:r>
                      <m:rPr>
                        <m:nor/>
                      </m:rPr>
                      <a:rPr lang="en-US" altLang="zh-CN" sz="2400" baseline="-25000" dirty="0">
                        <a:solidFill>
                          <a:srgbClr val="660033"/>
                        </a:solidFill>
                        <a:latin typeface="+mn-lt"/>
                        <a:ea typeface="仿宋" panose="02010609060101010101" pitchFamily="49" charset="-122"/>
                      </a:rPr>
                      <m:t>cm</m:t>
                    </m:r>
                    <m:r>
                      <m:rPr>
                        <m:nor/>
                      </m:rPr>
                      <a:rPr lang="en-US" altLang="zh-CN" sz="2400" baseline="-25000" dirty="0">
                        <a:solidFill>
                          <a:srgbClr val="660033"/>
                        </a:solidFill>
                        <a:latin typeface="+mn-lt"/>
                        <a:ea typeface="仿宋" panose="02010609060101010101" pitchFamily="49" charset="-122"/>
                      </a:rPr>
                      <m:t>1</m:t>
                    </m:r>
                    <m:r>
                      <m:rPr>
                        <m:nor/>
                      </m:rPr>
                      <a:rPr lang="en-US" altLang="zh-CN" sz="2400" baseline="-25000" dirty="0">
                        <a:solidFill>
                          <a:srgbClr val="660033"/>
                        </a:solidFill>
                        <a:latin typeface="+mn-lt"/>
                        <a:ea typeface="仿宋" panose="02010609060101010101" pitchFamily="49" charset="-122"/>
                      </a:rPr>
                      <m:t>kp</m:t>
                    </m:r>
                    <m:r>
                      <m:rPr>
                        <m:nor/>
                      </m:rPr>
                      <a:rPr lang="en-US" altLang="zh-CN" sz="2400" b="1" i="1" dirty="0" smtClean="0">
                        <a:solidFill>
                          <a:srgbClr val="660033"/>
                        </a:solidFill>
                        <a:latin typeface="+mn-lt"/>
                        <a:ea typeface="仿宋" panose="02010609060101010101" pitchFamily="49" charset="-122"/>
                      </a:rPr>
                      <m:t>I</m:t>
                    </m:r>
                    <m:r>
                      <m:rPr>
                        <m:nor/>
                      </m:rPr>
                      <a:rPr lang="en-US" altLang="zh-CN" sz="2400" baseline="-25000" dirty="0">
                        <a:solidFill>
                          <a:srgbClr val="660033"/>
                        </a:solidFill>
                        <a:latin typeface="+mn-lt"/>
                        <a:ea typeface="仿宋" panose="02010609060101010101" pitchFamily="49" charset="-122"/>
                      </a:rPr>
                      <m:t>cm</m:t>
                    </m:r>
                    <m:r>
                      <m:rPr>
                        <m:nor/>
                      </m:rPr>
                      <a:rPr lang="en-US" altLang="zh-CN" sz="2400" b="1" i="0" baseline="-25000" dirty="0" smtClean="0">
                        <a:solidFill>
                          <a:srgbClr val="660033"/>
                        </a:solidFill>
                        <a:latin typeface="+mn-lt"/>
                        <a:ea typeface="仿宋" panose="02010609060101010101" pitchFamily="49" charset="-122"/>
                      </a:rPr>
                      <m:t>1</m:t>
                    </m:r>
                    <m:r>
                      <a:rPr lang="en-US" altLang="zh-CN" sz="2400">
                        <a:solidFill>
                          <a:srgbClr val="660033"/>
                        </a:solidFill>
                        <a:latin typeface="Cambria Math" panose="02040503050406030204" pitchFamily="18" charset="0"/>
                      </a:rPr>
                      <m:t>=</m:t>
                    </m:r>
                  </m:oMath>
                </a14:m>
                <a:r>
                  <a:rPr lang="en-US" altLang="zh-CN" sz="2400" b="0" dirty="0">
                    <a:solidFill>
                      <a:srgbClr val="660033"/>
                    </a:solidFill>
                    <a:latin typeface="+mn-lt"/>
                    <a:ea typeface="仿宋" panose="02010609060101010101" pitchFamily="49" charset="-122"/>
                  </a:rPr>
                  <a:t> </a:t>
                </a:r>
                <a14:m>
                  <m:oMath xmlns:m="http://schemas.openxmlformats.org/officeDocument/2006/math">
                    <m:f>
                      <m:fPr>
                        <m:ctrlPr>
                          <a:rPr lang="en-US" altLang="zh-CN" sz="2400" b="0" i="1">
                            <a:solidFill>
                              <a:srgbClr val="660033"/>
                            </a:solidFill>
                            <a:latin typeface="Cambria Math" panose="02040503050406030204" pitchFamily="18" charset="0"/>
                          </a:rPr>
                        </m:ctrlPr>
                      </m:fPr>
                      <m:num>
                        <m:r>
                          <m:rPr>
                            <m:nor/>
                          </m:rPr>
                          <a:rPr lang="en-US" altLang="zh-CN" sz="2400" dirty="0">
                            <a:solidFill>
                              <a:srgbClr val="660033"/>
                            </a:solidFill>
                            <a:latin typeface="+mn-lt"/>
                            <a:ea typeface="仿宋" panose="02010609060101010101" pitchFamily="49" charset="-122"/>
                          </a:rPr>
                          <m:t>1</m:t>
                        </m:r>
                      </m:num>
                      <m:den>
                        <m:r>
                          <m:rPr>
                            <m:nor/>
                          </m:rPr>
                          <a:rPr lang="en-US" altLang="zh-CN" sz="2400" dirty="0">
                            <a:solidFill>
                              <a:srgbClr val="660033"/>
                            </a:solidFill>
                            <a:latin typeface="+mn-lt"/>
                            <a:ea typeface="仿宋" panose="02010609060101010101" pitchFamily="49" charset="-122"/>
                          </a:rPr>
                          <m:t>2</m:t>
                        </m:r>
                      </m:den>
                    </m:f>
                  </m:oMath>
                </a14:m>
                <a:r>
                  <a:rPr lang="en-US" altLang="zh-CN" sz="2400" b="0" dirty="0">
                    <a:solidFill>
                      <a:srgbClr val="660033"/>
                    </a:solidFill>
                    <a:latin typeface="+mn-lt"/>
                    <a:ea typeface="仿宋" panose="02010609060101010101" pitchFamily="49" charset="-122"/>
                  </a:rPr>
                  <a:t> </a:t>
                </a:r>
                <a:r>
                  <a:rPr lang="en-US" altLang="zh-CN" sz="2400" i="1" dirty="0">
                    <a:solidFill>
                      <a:srgbClr val="660033"/>
                    </a:solidFill>
                    <a:latin typeface="+mn-lt"/>
                    <a:ea typeface="仿宋" panose="02010609060101010101" pitchFamily="49" charset="-122"/>
                    <a:sym typeface="Symbol" panose="05050102010706020507" pitchFamily="18" charset="2"/>
                  </a:rPr>
                  <a:t></a:t>
                </a:r>
                <a14:m>
                  <m:oMath xmlns:m="http://schemas.openxmlformats.org/officeDocument/2006/math">
                    <m:r>
                      <m:rPr>
                        <m:nor/>
                      </m:rPr>
                      <a:rPr lang="en-US" altLang="zh-CN" sz="2400" baseline="-25000">
                        <a:solidFill>
                          <a:srgbClr val="660033"/>
                        </a:solidFill>
                        <a:latin typeface="+mn-lt"/>
                        <a:ea typeface="仿宋" panose="02010609060101010101" pitchFamily="49" charset="-122"/>
                      </a:rPr>
                      <m:t>kp</m:t>
                    </m:r>
                    <m:r>
                      <a:rPr lang="en-US" altLang="zh-CN" sz="2400" b="0" i="1">
                        <a:solidFill>
                          <a:srgbClr val="660033"/>
                        </a:solidFill>
                        <a:latin typeface="Cambria Math" panose="02040503050406030204" pitchFamily="18" charset="0"/>
                        <a:ea typeface="Cambria Math" panose="02040503050406030204" pitchFamily="18" charset="0"/>
                      </a:rPr>
                      <m:t>∙</m:t>
                    </m:r>
                    <m:r>
                      <m:rPr>
                        <m:nor/>
                      </m:rPr>
                      <a:rPr lang="en-US" altLang="zh-CN" sz="2400" i="1">
                        <a:solidFill>
                          <a:srgbClr val="660033"/>
                        </a:solidFill>
                        <a:latin typeface="+mn-lt"/>
                        <a:ea typeface="仿宋" panose="02010609060101010101" pitchFamily="49" charset="-122"/>
                      </a:rPr>
                      <m:t>V</m:t>
                    </m:r>
                    <m:r>
                      <m:rPr>
                        <m:nor/>
                      </m:rPr>
                      <a:rPr lang="en-US" altLang="zh-CN" sz="2400" baseline="-25000">
                        <a:solidFill>
                          <a:srgbClr val="660033"/>
                        </a:solidFill>
                        <a:latin typeface="+mn-lt"/>
                        <a:ea typeface="仿宋" panose="02010609060101010101" pitchFamily="49" charset="-122"/>
                      </a:rPr>
                      <m:t>cc</m:t>
                    </m:r>
                    <m:r>
                      <a:rPr lang="en-US" altLang="zh-CN" sz="2400" b="0" i="1">
                        <a:solidFill>
                          <a:srgbClr val="660033"/>
                        </a:solidFill>
                        <a:latin typeface="Cambria Math" panose="02040503050406030204" pitchFamily="18" charset="0"/>
                        <a:ea typeface="Cambria Math" panose="02040503050406030204" pitchFamily="18" charset="0"/>
                      </a:rPr>
                      <m:t>∙</m:t>
                    </m:r>
                    <m:r>
                      <m:rPr>
                        <m:nor/>
                      </m:rPr>
                      <a:rPr lang="en-US" altLang="zh-CN" sz="2400" i="1">
                        <a:solidFill>
                          <a:srgbClr val="660033"/>
                        </a:solidFill>
                        <a:latin typeface="+mn-lt"/>
                        <a:ea typeface="仿宋" panose="02010609060101010101" pitchFamily="49" charset="-122"/>
                      </a:rPr>
                      <m:t>i</m:t>
                    </m:r>
                    <m:r>
                      <m:rPr>
                        <m:nor/>
                      </m:rPr>
                      <a:rPr lang="en-US" altLang="zh-CN" sz="2400" baseline="-25000">
                        <a:solidFill>
                          <a:srgbClr val="660033"/>
                        </a:solidFill>
                        <a:latin typeface="+mn-lt"/>
                        <a:ea typeface="仿宋" panose="02010609060101010101" pitchFamily="49" charset="-122"/>
                      </a:rPr>
                      <m:t>cmax</m:t>
                    </m:r>
                    <m:r>
                      <a:rPr lang="el-GR" altLang="zh-CN" sz="2400" b="0" i="1" smtClean="0">
                        <a:solidFill>
                          <a:srgbClr val="660033"/>
                        </a:solidFill>
                        <a:latin typeface="Cambria Math" panose="02040503050406030204" pitchFamily="18" charset="0"/>
                        <a:ea typeface="Cambria Math" panose="02040503050406030204" pitchFamily="18" charset="0"/>
                      </a:rPr>
                      <m:t>𝛼</m:t>
                    </m:r>
                    <m:r>
                      <m:rPr>
                        <m:nor/>
                      </m:rPr>
                      <a:rPr lang="en-US" altLang="zh-CN" sz="2400" baseline="-25000" dirty="0">
                        <a:solidFill>
                          <a:srgbClr val="660033"/>
                        </a:solidFill>
                        <a:latin typeface="+mn-lt"/>
                        <a:ea typeface="仿宋" panose="02010609060101010101" pitchFamily="49" charset="-122"/>
                      </a:rPr>
                      <m:t>1</m:t>
                    </m:r>
                    <m:r>
                      <a:rPr lang="en-US" altLang="zh-CN" sz="2400" b="0" i="1" smtClean="0">
                        <a:solidFill>
                          <a:srgbClr val="660033"/>
                        </a:solidFill>
                        <a:latin typeface="Cambria Math" panose="02040503050406030204" pitchFamily="18" charset="0"/>
                        <a:ea typeface="Cambria Math" panose="02040503050406030204" pitchFamily="18" charset="0"/>
                      </a:rPr>
                      <m:t>(</m:t>
                    </m:r>
                    <m:r>
                      <a:rPr lang="zh-CN" altLang="en-US" sz="2400" b="0" i="1" smtClean="0">
                        <a:solidFill>
                          <a:srgbClr val="660033"/>
                        </a:solidFill>
                        <a:latin typeface="Cambria Math" panose="02040503050406030204" pitchFamily="18" charset="0"/>
                        <a:ea typeface="Cambria Math" panose="02040503050406030204" pitchFamily="18" charset="0"/>
                      </a:rPr>
                      <m:t>𝜃</m:t>
                    </m:r>
                    <m:r>
                      <m:rPr>
                        <m:nor/>
                      </m:rPr>
                      <a:rPr lang="en-US" altLang="zh-CN" sz="2400" baseline="-25000" dirty="0">
                        <a:solidFill>
                          <a:srgbClr val="660033"/>
                        </a:solidFill>
                        <a:latin typeface="+mn-lt"/>
                        <a:ea typeface="仿宋" panose="02010609060101010101" pitchFamily="49" charset="-122"/>
                      </a:rPr>
                      <m:t>c</m:t>
                    </m:r>
                    <m:r>
                      <a:rPr lang="en-US" altLang="zh-CN" sz="2400" b="0" i="1" smtClean="0">
                        <a:solidFill>
                          <a:srgbClr val="660033"/>
                        </a:solidFill>
                        <a:latin typeface="Cambria Math" panose="02040503050406030204" pitchFamily="18" charset="0"/>
                        <a:ea typeface="Cambria Math" panose="02040503050406030204" pitchFamily="18" charset="0"/>
                      </a:rPr>
                      <m:t>)</m:t>
                    </m:r>
                  </m:oMath>
                </a14:m>
                <a:endParaRPr lang="zh-CN" altLang="en-US" sz="2400" b="0" dirty="0">
                  <a:solidFill>
                    <a:srgbClr val="660033"/>
                  </a:solidFill>
                  <a:latin typeface="+mn-lt"/>
                  <a:ea typeface="仿宋" panose="02010609060101010101" pitchFamily="49" charset="-122"/>
                </a:endParaRPr>
              </a:p>
            </p:txBody>
          </p:sp>
        </mc:Choice>
        <mc:Fallback xmlns="">
          <p:sp>
            <p:nvSpPr>
              <p:cNvPr id="15" name="文本框 14">
                <a:extLst>
                  <a:ext uri="{FF2B5EF4-FFF2-40B4-BE49-F238E27FC236}">
                    <a16:creationId xmlns:a16="http://schemas.microsoft.com/office/drawing/2014/main" id="{03C3EBE8-1D32-4364-8DDF-EEBD0004C5DF}"/>
                  </a:ext>
                </a:extLst>
              </p:cNvPr>
              <p:cNvSpPr txBox="1">
                <a:spLocks noRot="1" noChangeAspect="1" noMove="1" noResize="1" noEditPoints="1" noAdjustHandles="1" noChangeArrowheads="1" noChangeShapeType="1" noTextEdit="1"/>
              </p:cNvSpPr>
              <p:nvPr/>
            </p:nvSpPr>
            <p:spPr>
              <a:xfrm>
                <a:off x="2029104" y="2956051"/>
                <a:ext cx="5670352" cy="588238"/>
              </a:xfrm>
              <a:prstGeom prst="rect">
                <a:avLst/>
              </a:prstGeom>
              <a:blipFill>
                <a:blip r:embed="rId4"/>
                <a:stretch>
                  <a:fillRect l="-3333"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58D29DFD-F60A-444F-BD5E-8A2828707AA6}"/>
                  </a:ext>
                </a:extLst>
              </p:cNvPr>
              <p:cNvSpPr txBox="1"/>
              <p:nvPr/>
            </p:nvSpPr>
            <p:spPr>
              <a:xfrm>
                <a:off x="1144006" y="3926206"/>
                <a:ext cx="3693393" cy="75982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altLang="zh-CN" sz="2400" i="1" smtClean="0">
                          <a:solidFill>
                            <a:srgbClr val="0000FF"/>
                          </a:solidFill>
                          <a:latin typeface="+mn-lt"/>
                          <a:ea typeface="仿宋" panose="02010609060101010101" pitchFamily="49" charset="-122"/>
                        </a:rPr>
                        <m:t>i</m:t>
                      </m:r>
                      <m:r>
                        <m:rPr>
                          <m:nor/>
                        </m:rPr>
                        <a:rPr lang="en-US" altLang="zh-CN" sz="2400" baseline="-25000" smtClean="0">
                          <a:solidFill>
                            <a:srgbClr val="0000FF"/>
                          </a:solidFill>
                          <a:latin typeface="+mn-lt"/>
                          <a:ea typeface="仿宋" panose="02010609060101010101" pitchFamily="49" charset="-122"/>
                        </a:rPr>
                        <m:t>cmax</m:t>
                      </m:r>
                      <m:r>
                        <a:rPr lang="en-US" altLang="zh-CN" sz="2400" i="1" baseline="-25000" dirty="0">
                          <a:solidFill>
                            <a:srgbClr val="0000FF"/>
                          </a:solidFill>
                          <a:latin typeface="Cambria Math" panose="02040503050406030204" pitchFamily="18" charset="0"/>
                          <a:ea typeface="仿宋_GB2312" panose="02010609030101010101" pitchFamily="49" charset="-122"/>
                        </a:rPr>
                        <m:t> </m:t>
                      </m:r>
                      <m:r>
                        <a:rPr lang="en-US" altLang="zh-CN" sz="2400" b="1" i="0" smtClean="0">
                          <a:solidFill>
                            <a:srgbClr val="0000FF"/>
                          </a:solidFill>
                          <a:latin typeface="Cambria Math" panose="02040503050406030204" pitchFamily="18" charset="0"/>
                        </a:rPr>
                        <m:t>=</m:t>
                      </m:r>
                      <m:f>
                        <m:fPr>
                          <m:ctrlPr>
                            <a:rPr lang="en-US" altLang="zh-CN" sz="2400" b="0" i="1">
                              <a:solidFill>
                                <a:srgbClr val="0000FF"/>
                              </a:solidFill>
                              <a:latin typeface="Cambria Math" panose="02040503050406030204" pitchFamily="18" charset="0"/>
                            </a:rPr>
                          </m:ctrlPr>
                        </m:fPr>
                        <m:num>
                          <m:r>
                            <m:rPr>
                              <m:nor/>
                            </m:rPr>
                            <a:rPr lang="en-US" altLang="zh-CN" sz="2400" dirty="0">
                              <a:solidFill>
                                <a:srgbClr val="0000FF"/>
                              </a:solidFill>
                              <a:latin typeface="+mn-lt"/>
                              <a:ea typeface="仿宋" panose="02010609060101010101" pitchFamily="49" charset="-122"/>
                            </a:rPr>
                            <m:t>2</m:t>
                          </m:r>
                          <m:r>
                            <m:rPr>
                              <m:nor/>
                            </m:rPr>
                            <a:rPr lang="en-US" altLang="zh-CN" sz="2400" i="1" dirty="0">
                              <a:solidFill>
                                <a:srgbClr val="0000FF"/>
                              </a:solidFill>
                              <a:latin typeface="+mn-lt"/>
                              <a:ea typeface="仿宋" panose="02010609060101010101" pitchFamily="49" charset="-122"/>
                              <a:sym typeface="Symbol" panose="05050102010706020507" pitchFamily="18" charset="2"/>
                            </a:rPr>
                            <m:t>P</m:t>
                          </m:r>
                          <m:r>
                            <m:rPr>
                              <m:nor/>
                            </m:rPr>
                            <a:rPr lang="en-US" altLang="zh-CN" sz="2400" b="1" i="0" baseline="-25000" dirty="0" smtClean="0">
                              <a:solidFill>
                                <a:srgbClr val="0000FF"/>
                              </a:solidFill>
                              <a:latin typeface="+mn-lt"/>
                              <a:ea typeface="仿宋" panose="02010609060101010101" pitchFamily="49" charset="-122"/>
                            </a:rPr>
                            <m:t>o</m:t>
                          </m:r>
                        </m:num>
                        <m:den>
                          <m:r>
                            <m:rPr>
                              <m:nor/>
                            </m:rPr>
                            <a:rPr lang="en-US" altLang="zh-CN" sz="2400" i="1" dirty="0">
                              <a:solidFill>
                                <a:srgbClr val="0000FF"/>
                              </a:solidFill>
                              <a:latin typeface="+mn-lt"/>
                              <a:ea typeface="仿宋" panose="02010609060101010101" pitchFamily="49" charset="-122"/>
                              <a:sym typeface="Symbol" panose="05050102010706020507" pitchFamily="18" charset="2"/>
                            </a:rPr>
                            <m:t></m:t>
                          </m:r>
                          <m:r>
                            <m:rPr>
                              <m:nor/>
                            </m:rPr>
                            <a:rPr lang="en-US" altLang="zh-CN" sz="2400" baseline="-25000">
                              <a:solidFill>
                                <a:srgbClr val="0000FF"/>
                              </a:solidFill>
                              <a:latin typeface="+mn-lt"/>
                              <a:ea typeface="仿宋" panose="02010609060101010101" pitchFamily="49" charset="-122"/>
                            </a:rPr>
                            <m:t>kp</m:t>
                          </m:r>
                          <m:r>
                            <a:rPr lang="en-US" altLang="zh-CN" sz="2400" b="0" i="1">
                              <a:solidFill>
                                <a:srgbClr val="0000FF"/>
                              </a:solidFill>
                              <a:latin typeface="Cambria Math" panose="02040503050406030204" pitchFamily="18" charset="0"/>
                              <a:ea typeface="Cambria Math" panose="02040503050406030204" pitchFamily="18" charset="0"/>
                            </a:rPr>
                            <m:t>∙</m:t>
                          </m:r>
                          <m:r>
                            <m:rPr>
                              <m:nor/>
                            </m:rPr>
                            <a:rPr lang="en-US" altLang="zh-CN" sz="2400" i="1">
                              <a:solidFill>
                                <a:srgbClr val="0000FF"/>
                              </a:solidFill>
                              <a:latin typeface="+mn-lt"/>
                              <a:ea typeface="仿宋" panose="02010609060101010101" pitchFamily="49" charset="-122"/>
                            </a:rPr>
                            <m:t>V</m:t>
                          </m:r>
                          <m:r>
                            <m:rPr>
                              <m:nor/>
                            </m:rPr>
                            <a:rPr lang="en-US" altLang="zh-CN" sz="2400" baseline="-25000">
                              <a:solidFill>
                                <a:srgbClr val="0000FF"/>
                              </a:solidFill>
                              <a:latin typeface="+mn-lt"/>
                              <a:ea typeface="仿宋" panose="02010609060101010101" pitchFamily="49" charset="-122"/>
                            </a:rPr>
                            <m:t>cc</m:t>
                          </m:r>
                          <m:r>
                            <a:rPr lang="en-US" altLang="zh-CN" sz="2400" b="0" i="1">
                              <a:solidFill>
                                <a:srgbClr val="0000FF"/>
                              </a:solidFill>
                              <a:latin typeface="Cambria Math" panose="02040503050406030204" pitchFamily="18" charset="0"/>
                              <a:ea typeface="Cambria Math" panose="02040503050406030204" pitchFamily="18" charset="0"/>
                            </a:rPr>
                            <m:t>∙</m:t>
                          </m:r>
                          <m:r>
                            <a:rPr lang="el-GR" altLang="zh-CN" sz="2400" b="0" i="1" smtClean="0">
                              <a:solidFill>
                                <a:srgbClr val="0000FF"/>
                              </a:solidFill>
                              <a:latin typeface="Cambria Math" panose="02040503050406030204" pitchFamily="18" charset="0"/>
                              <a:ea typeface="Cambria Math" panose="02040503050406030204" pitchFamily="18" charset="0"/>
                            </a:rPr>
                            <m:t>𝛼</m:t>
                          </m:r>
                          <m:r>
                            <m:rPr>
                              <m:nor/>
                            </m:rPr>
                            <a:rPr lang="en-US" altLang="zh-CN" sz="2400" baseline="-25000" dirty="0" smtClean="0">
                              <a:solidFill>
                                <a:srgbClr val="0000FF"/>
                              </a:solidFill>
                              <a:latin typeface="+mn-lt"/>
                              <a:ea typeface="仿宋" panose="02010609060101010101" pitchFamily="49" charset="-122"/>
                            </a:rPr>
                            <m:t>1</m:t>
                          </m:r>
                          <m:r>
                            <a:rPr lang="en-US" altLang="zh-CN" sz="2400" b="0" i="1" smtClean="0">
                              <a:solidFill>
                                <a:srgbClr val="0000FF"/>
                              </a:solidFill>
                              <a:latin typeface="Cambria Math" panose="02040503050406030204" pitchFamily="18" charset="0"/>
                              <a:ea typeface="Cambria Math" panose="02040503050406030204" pitchFamily="18" charset="0"/>
                            </a:rPr>
                            <m:t>(</m:t>
                          </m:r>
                          <m:r>
                            <a:rPr lang="zh-CN" altLang="en-US" sz="2400" b="0" i="1" smtClean="0">
                              <a:solidFill>
                                <a:srgbClr val="0000FF"/>
                              </a:solidFill>
                              <a:latin typeface="Cambria Math" panose="02040503050406030204" pitchFamily="18" charset="0"/>
                              <a:ea typeface="Cambria Math" panose="02040503050406030204" pitchFamily="18" charset="0"/>
                            </a:rPr>
                            <m:t>𝜃</m:t>
                          </m:r>
                          <m:r>
                            <m:rPr>
                              <m:nor/>
                            </m:rPr>
                            <a:rPr lang="en-US" altLang="zh-CN" sz="2400" baseline="-25000" dirty="0">
                              <a:solidFill>
                                <a:srgbClr val="0000FF"/>
                              </a:solidFill>
                              <a:latin typeface="+mn-lt"/>
                              <a:ea typeface="仿宋" panose="02010609060101010101" pitchFamily="49" charset="-122"/>
                            </a:rPr>
                            <m:t>c</m:t>
                          </m:r>
                          <m:r>
                            <a:rPr lang="en-US" altLang="zh-CN" sz="2400" b="0" i="1">
                              <a:solidFill>
                                <a:srgbClr val="0000FF"/>
                              </a:solidFill>
                              <a:latin typeface="Cambria Math" panose="02040503050406030204" pitchFamily="18" charset="0"/>
                              <a:ea typeface="Cambria Math" panose="02040503050406030204" pitchFamily="18" charset="0"/>
                            </a:rPr>
                            <m:t>)</m:t>
                          </m:r>
                        </m:den>
                      </m:f>
                    </m:oMath>
                  </m:oMathPara>
                </a14:m>
                <a:endParaRPr lang="zh-CN" altLang="en-US" sz="2400" b="0" dirty="0">
                  <a:solidFill>
                    <a:srgbClr val="0000FF"/>
                  </a:solidFill>
                  <a:latin typeface="+mn-lt"/>
                  <a:ea typeface="仿宋" panose="02010609060101010101" pitchFamily="49" charset="-122"/>
                </a:endParaRPr>
              </a:p>
            </p:txBody>
          </p:sp>
        </mc:Choice>
        <mc:Fallback xmlns="">
          <p:sp>
            <p:nvSpPr>
              <p:cNvPr id="16" name="文本框 15">
                <a:extLst>
                  <a:ext uri="{FF2B5EF4-FFF2-40B4-BE49-F238E27FC236}">
                    <a16:creationId xmlns:a16="http://schemas.microsoft.com/office/drawing/2014/main" id="{58D29DFD-F60A-444F-BD5E-8A2828707AA6}"/>
                  </a:ext>
                </a:extLst>
              </p:cNvPr>
              <p:cNvSpPr txBox="1">
                <a:spLocks noRot="1" noChangeAspect="1" noMove="1" noResize="1" noEditPoints="1" noAdjustHandles="1" noChangeArrowheads="1" noChangeShapeType="1" noTextEdit="1"/>
              </p:cNvSpPr>
              <p:nvPr/>
            </p:nvSpPr>
            <p:spPr>
              <a:xfrm>
                <a:off x="1144006" y="3926206"/>
                <a:ext cx="3693393" cy="759823"/>
              </a:xfrm>
              <a:prstGeom prst="rect">
                <a:avLst/>
              </a:prstGeom>
              <a:blipFill>
                <a:blip r:embed="rId5"/>
                <a:stretch>
                  <a:fillRect b="-56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F0274471-4E87-44D6-836F-A7B38CEFD702}"/>
                  </a:ext>
                </a:extLst>
              </p:cNvPr>
              <p:cNvSpPr txBox="1"/>
              <p:nvPr/>
            </p:nvSpPr>
            <p:spPr>
              <a:xfrm>
                <a:off x="4067944" y="5157192"/>
                <a:ext cx="4355976" cy="10911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altLang="zh-CN" sz="2400" i="1" dirty="0" smtClean="0">
                          <a:solidFill>
                            <a:srgbClr val="0000FF"/>
                          </a:solidFill>
                          <a:latin typeface="+mn-lt"/>
                          <a:ea typeface="仿宋" panose="02010609060101010101" pitchFamily="49" charset="-122"/>
                          <a:sym typeface="Symbol" panose="05050102010706020507" pitchFamily="18" charset="2"/>
                        </a:rPr>
                        <m:t></m:t>
                      </m:r>
                      <m:r>
                        <m:rPr>
                          <m:nor/>
                        </m:rPr>
                        <a:rPr lang="en-US" altLang="zh-CN" sz="2400" baseline="-25000" smtClean="0">
                          <a:solidFill>
                            <a:srgbClr val="0000FF"/>
                          </a:solidFill>
                          <a:latin typeface="+mn-lt"/>
                          <a:ea typeface="仿宋" panose="02010609060101010101" pitchFamily="49" charset="-122"/>
                        </a:rPr>
                        <m:t>kp</m:t>
                      </m:r>
                      <m:r>
                        <a:rPr lang="en-US" altLang="zh-CN" sz="2400" b="1" i="0" smtClean="0">
                          <a:solidFill>
                            <a:srgbClr val="0000FF"/>
                          </a:solidFill>
                          <a:latin typeface="Cambria Math" panose="02040503050406030204" pitchFamily="18" charset="0"/>
                        </a:rPr>
                        <m:t>=</m:t>
                      </m:r>
                      <m:f>
                        <m:fPr>
                          <m:ctrlPr>
                            <a:rPr lang="en-US" altLang="zh-CN" sz="2400" b="0" i="1">
                              <a:solidFill>
                                <a:srgbClr val="0000FF"/>
                              </a:solidFill>
                              <a:latin typeface="Cambria Math" panose="02040503050406030204" pitchFamily="18" charset="0"/>
                            </a:rPr>
                          </m:ctrlPr>
                        </m:fPr>
                        <m:num>
                          <m:r>
                            <m:rPr>
                              <m:nor/>
                            </m:rPr>
                            <a:rPr lang="en-US" altLang="zh-CN" sz="2400" dirty="0">
                              <a:solidFill>
                                <a:srgbClr val="0000FF"/>
                              </a:solidFill>
                              <a:latin typeface="+mn-lt"/>
                              <a:ea typeface="仿宋" panose="02010609060101010101" pitchFamily="49" charset="-122"/>
                            </a:rPr>
                            <m:t>1</m:t>
                          </m:r>
                        </m:num>
                        <m:den>
                          <m:r>
                            <m:rPr>
                              <m:nor/>
                            </m:rPr>
                            <a:rPr lang="en-US" altLang="zh-CN" sz="2400" dirty="0">
                              <a:solidFill>
                                <a:srgbClr val="0000FF"/>
                              </a:solidFill>
                              <a:latin typeface="+mn-lt"/>
                              <a:ea typeface="仿宋" panose="02010609060101010101" pitchFamily="49" charset="-122"/>
                            </a:rPr>
                            <m:t>2</m:t>
                          </m:r>
                        </m:den>
                      </m:f>
                      <m:r>
                        <a:rPr lang="en-US" altLang="zh-CN" sz="2400" b="0" i="1" smtClean="0">
                          <a:solidFill>
                            <a:srgbClr val="0000FF"/>
                          </a:solidFill>
                          <a:latin typeface="Cambria Math" panose="02040503050406030204" pitchFamily="18" charset="0"/>
                        </a:rPr>
                        <m:t>+</m:t>
                      </m:r>
                      <m:rad>
                        <m:radPr>
                          <m:degHide m:val="on"/>
                          <m:ctrlPr>
                            <a:rPr lang="en-US" altLang="zh-CN" sz="2400" b="0" i="1" smtClean="0">
                              <a:solidFill>
                                <a:srgbClr val="0000FF"/>
                              </a:solidFill>
                              <a:latin typeface="Cambria Math" panose="02040503050406030204" pitchFamily="18" charset="0"/>
                            </a:rPr>
                          </m:ctrlPr>
                        </m:radPr>
                        <m:deg/>
                        <m:e>
                          <m:f>
                            <m:fPr>
                              <m:ctrlPr>
                                <a:rPr lang="en-US" altLang="zh-CN" sz="2400" b="0" i="1">
                                  <a:solidFill>
                                    <a:srgbClr val="0000FF"/>
                                  </a:solidFill>
                                  <a:latin typeface="Cambria Math" panose="02040503050406030204" pitchFamily="18" charset="0"/>
                                </a:rPr>
                              </m:ctrlPr>
                            </m:fPr>
                            <m:num>
                              <m:r>
                                <m:rPr>
                                  <m:nor/>
                                </m:rPr>
                                <a:rPr lang="en-US" altLang="zh-CN" sz="2400" dirty="0">
                                  <a:solidFill>
                                    <a:srgbClr val="0000FF"/>
                                  </a:solidFill>
                                  <a:latin typeface="+mn-lt"/>
                                  <a:ea typeface="仿宋" panose="02010609060101010101" pitchFamily="49" charset="-122"/>
                                </a:rPr>
                                <m:t>1</m:t>
                              </m:r>
                            </m:num>
                            <m:den>
                              <m:r>
                                <m:rPr>
                                  <m:nor/>
                                </m:rPr>
                                <a:rPr lang="en-US" altLang="zh-CN" sz="2400" b="1" i="0" dirty="0" smtClean="0">
                                  <a:solidFill>
                                    <a:srgbClr val="0000FF"/>
                                  </a:solidFill>
                                  <a:latin typeface="+mn-lt"/>
                                  <a:ea typeface="仿宋" panose="02010609060101010101" pitchFamily="49" charset="-122"/>
                                </a:rPr>
                                <m:t>4</m:t>
                              </m:r>
                            </m:den>
                          </m:f>
                          <m:r>
                            <a:rPr lang="en-US" altLang="zh-CN" sz="2400" b="0" i="1" dirty="0" smtClean="0">
                              <a:solidFill>
                                <a:srgbClr val="0000FF"/>
                              </a:solidFill>
                              <a:latin typeface="Cambria Math" panose="02040503050406030204" pitchFamily="18" charset="0"/>
                              <a:ea typeface="仿宋_GB2312" panose="02010609030101010101" pitchFamily="49" charset="-122"/>
                            </a:rPr>
                            <m:t>−</m:t>
                          </m:r>
                          <m:f>
                            <m:fPr>
                              <m:ctrlPr>
                                <a:rPr lang="en-US" altLang="zh-CN" sz="2400" b="0" i="1">
                                  <a:solidFill>
                                    <a:srgbClr val="0000FF"/>
                                  </a:solidFill>
                                  <a:latin typeface="Cambria Math" panose="02040503050406030204" pitchFamily="18" charset="0"/>
                                </a:rPr>
                              </m:ctrlPr>
                            </m:fPr>
                            <m:num>
                              <m:r>
                                <m:rPr>
                                  <m:nor/>
                                </m:rPr>
                                <a:rPr lang="en-US" altLang="zh-CN" sz="2400" dirty="0">
                                  <a:solidFill>
                                    <a:srgbClr val="0000FF"/>
                                  </a:solidFill>
                                  <a:latin typeface="+mn-lt"/>
                                  <a:ea typeface="仿宋" panose="02010609060101010101" pitchFamily="49" charset="-122"/>
                                </a:rPr>
                                <m:t>2</m:t>
                              </m:r>
                              <m:r>
                                <m:rPr>
                                  <m:nor/>
                                </m:rPr>
                                <a:rPr lang="en-US" altLang="zh-CN" sz="2400" i="1" dirty="0">
                                  <a:solidFill>
                                    <a:srgbClr val="0000FF"/>
                                  </a:solidFill>
                                  <a:latin typeface="+mn-lt"/>
                                  <a:ea typeface="仿宋" panose="02010609060101010101" pitchFamily="49" charset="-122"/>
                                  <a:sym typeface="Symbol" panose="05050102010706020507" pitchFamily="18" charset="2"/>
                                </a:rPr>
                                <m:t>P</m:t>
                              </m:r>
                              <m:r>
                                <m:rPr>
                                  <m:nor/>
                                </m:rPr>
                                <a:rPr lang="en-US" altLang="zh-CN" sz="2400" b="1" i="0" baseline="-25000" dirty="0" smtClean="0">
                                  <a:solidFill>
                                    <a:srgbClr val="0000FF"/>
                                  </a:solidFill>
                                  <a:latin typeface="+mn-lt"/>
                                  <a:ea typeface="仿宋" panose="02010609060101010101" pitchFamily="49" charset="-122"/>
                                </a:rPr>
                                <m:t>o</m:t>
                              </m:r>
                            </m:num>
                            <m:den>
                              <m:r>
                                <a:rPr lang="el-GR" altLang="zh-CN" sz="2400" b="0" i="1">
                                  <a:solidFill>
                                    <a:srgbClr val="0000FF"/>
                                  </a:solidFill>
                                  <a:latin typeface="Cambria Math" panose="02040503050406030204" pitchFamily="18" charset="0"/>
                                  <a:ea typeface="Cambria Math" panose="02040503050406030204" pitchFamily="18" charset="0"/>
                                </a:rPr>
                                <m:t>𝛼</m:t>
                              </m:r>
                              <m:r>
                                <m:rPr>
                                  <m:nor/>
                                </m:rPr>
                                <a:rPr lang="en-US" altLang="zh-CN" sz="2400" baseline="-25000" dirty="0">
                                  <a:solidFill>
                                    <a:srgbClr val="0000FF"/>
                                  </a:solidFill>
                                  <a:latin typeface="+mn-lt"/>
                                  <a:ea typeface="仿宋" panose="02010609060101010101" pitchFamily="49" charset="-122"/>
                                </a:rPr>
                                <m:t>1</m:t>
                              </m:r>
                              <m:r>
                                <a:rPr lang="en-US" altLang="zh-CN" sz="2400" b="0" i="1">
                                  <a:solidFill>
                                    <a:srgbClr val="0000FF"/>
                                  </a:solidFill>
                                  <a:latin typeface="Cambria Math" panose="02040503050406030204" pitchFamily="18" charset="0"/>
                                  <a:ea typeface="Cambria Math" panose="02040503050406030204" pitchFamily="18" charset="0"/>
                                </a:rPr>
                                <m:t>(</m:t>
                              </m:r>
                              <m:r>
                                <a:rPr lang="zh-CN" altLang="en-US" sz="2400" b="0" i="1">
                                  <a:solidFill>
                                    <a:srgbClr val="0000FF"/>
                                  </a:solidFill>
                                  <a:latin typeface="Cambria Math" panose="02040503050406030204" pitchFamily="18" charset="0"/>
                                  <a:ea typeface="Cambria Math" panose="02040503050406030204" pitchFamily="18" charset="0"/>
                                </a:rPr>
                                <m:t>𝜃</m:t>
                              </m:r>
                              <m:r>
                                <a:rPr lang="en-US" altLang="zh-CN" sz="2400" b="0" i="1">
                                  <a:solidFill>
                                    <a:srgbClr val="0000FF"/>
                                  </a:solidFill>
                                  <a:latin typeface="Cambria Math" panose="02040503050406030204" pitchFamily="18" charset="0"/>
                                  <a:ea typeface="Cambria Math" panose="02040503050406030204" pitchFamily="18" charset="0"/>
                                </a:rPr>
                                <m:t>)∙</m:t>
                              </m:r>
                              <m:r>
                                <m:rPr>
                                  <m:nor/>
                                </m:rPr>
                                <a:rPr lang="en-US" altLang="zh-CN" sz="2400" i="1">
                                  <a:solidFill>
                                    <a:srgbClr val="0000FF"/>
                                  </a:solidFill>
                                  <a:latin typeface="+mn-lt"/>
                                  <a:ea typeface="仿宋" panose="02010609060101010101" pitchFamily="49" charset="-122"/>
                                </a:rPr>
                                <m:t>g</m:t>
                              </m:r>
                              <m:r>
                                <m:rPr>
                                  <m:nor/>
                                </m:rPr>
                                <a:rPr lang="en-US" altLang="zh-CN" sz="2400" baseline="-25000">
                                  <a:solidFill>
                                    <a:srgbClr val="0000FF"/>
                                  </a:solidFill>
                                  <a:latin typeface="+mn-lt"/>
                                  <a:ea typeface="仿宋" panose="02010609060101010101" pitchFamily="49" charset="-122"/>
                                </a:rPr>
                                <m:t>cr</m:t>
                              </m:r>
                              <m:r>
                                <a:rPr lang="en-US" altLang="zh-CN" sz="2400" b="0" i="1">
                                  <a:solidFill>
                                    <a:srgbClr val="0000FF"/>
                                  </a:solidFill>
                                  <a:latin typeface="Cambria Math" panose="02040503050406030204" pitchFamily="18" charset="0"/>
                                  <a:ea typeface="Cambria Math" panose="02040503050406030204" pitchFamily="18" charset="0"/>
                                </a:rPr>
                                <m:t>∙</m:t>
                              </m:r>
                              <m:r>
                                <m:rPr>
                                  <m:nor/>
                                </m:rPr>
                                <a:rPr lang="en-US" altLang="zh-CN" sz="2400" i="1" dirty="0">
                                  <a:solidFill>
                                    <a:srgbClr val="0000FF"/>
                                  </a:solidFill>
                                  <a:latin typeface="+mn-lt"/>
                                  <a:ea typeface="仿宋" panose="02010609060101010101" pitchFamily="49" charset="-122"/>
                                </a:rPr>
                                <m:t>V</m:t>
                              </m:r>
                              <m:r>
                                <m:rPr>
                                  <m:nor/>
                                </m:rPr>
                                <a:rPr lang="en-US" altLang="zh-CN" sz="2400" baseline="-25000" dirty="0">
                                  <a:solidFill>
                                    <a:srgbClr val="0000FF"/>
                                  </a:solidFill>
                                  <a:latin typeface="+mn-lt"/>
                                  <a:ea typeface="仿宋" panose="02010609060101010101" pitchFamily="49" charset="-122"/>
                                </a:rPr>
                                <m:t>cc</m:t>
                              </m:r>
                              <m:r>
                                <m:rPr>
                                  <m:nor/>
                                </m:rPr>
                                <a:rPr lang="en-US" altLang="zh-CN" sz="2400" baseline="30000" dirty="0">
                                  <a:solidFill>
                                    <a:srgbClr val="0000FF"/>
                                  </a:solidFill>
                                  <a:latin typeface="+mn-lt"/>
                                  <a:ea typeface="仿宋" panose="02010609060101010101" pitchFamily="49" charset="-122"/>
                                </a:rPr>
                                <m:t>2</m:t>
                              </m:r>
                            </m:den>
                          </m:f>
                        </m:e>
                      </m:rad>
                    </m:oMath>
                  </m:oMathPara>
                </a14:m>
                <a:endParaRPr lang="zh-CN" altLang="en-US" sz="2400" b="0" dirty="0">
                  <a:solidFill>
                    <a:srgbClr val="0000FF"/>
                  </a:solidFill>
                  <a:latin typeface="+mn-lt"/>
                  <a:ea typeface="仿宋" panose="02010609060101010101" pitchFamily="49" charset="-122"/>
                </a:endParaRPr>
              </a:p>
            </p:txBody>
          </p:sp>
        </mc:Choice>
        <mc:Fallback xmlns="">
          <p:sp>
            <p:nvSpPr>
              <p:cNvPr id="18" name="文本框 17">
                <a:extLst>
                  <a:ext uri="{FF2B5EF4-FFF2-40B4-BE49-F238E27FC236}">
                    <a16:creationId xmlns:a16="http://schemas.microsoft.com/office/drawing/2014/main" id="{F0274471-4E87-44D6-836F-A7B38CEFD702}"/>
                  </a:ext>
                </a:extLst>
              </p:cNvPr>
              <p:cNvSpPr txBox="1">
                <a:spLocks noRot="1" noChangeAspect="1" noMove="1" noResize="1" noEditPoints="1" noAdjustHandles="1" noChangeArrowheads="1" noChangeShapeType="1" noTextEdit="1"/>
              </p:cNvSpPr>
              <p:nvPr/>
            </p:nvSpPr>
            <p:spPr>
              <a:xfrm>
                <a:off x="4067944" y="5157192"/>
                <a:ext cx="4355976" cy="1091196"/>
              </a:xfrm>
              <a:prstGeom prst="rect">
                <a:avLst/>
              </a:prstGeom>
              <a:blipFill>
                <a:blip r:embed="rId6"/>
                <a:stretch>
                  <a:fillRect/>
                </a:stretch>
              </a:blipFill>
            </p:spPr>
            <p:txBody>
              <a:bodyPr/>
              <a:lstStyle/>
              <a:p>
                <a:r>
                  <a:rPr lang="zh-CN" altLang="en-US">
                    <a:noFill/>
                  </a:rPr>
                  <a:t> </a:t>
                </a:r>
              </a:p>
            </p:txBody>
          </p:sp>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DD481B81-84CC-49E6-A49D-2D6E1F8F664A}"/>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400" b="1" dirty="0">
                <a:solidFill>
                  <a:srgbClr val="0000FF"/>
                </a:solidFill>
                <a:latin typeface="+mn-lt"/>
                <a:ea typeface="仿宋" panose="02010609060101010101" pitchFamily="49" charset="-122"/>
              </a:rPr>
              <a:t>3.4</a:t>
            </a:r>
            <a:r>
              <a:rPr lang="zh-CN" altLang="en-US" sz="2400" b="1" dirty="0">
                <a:solidFill>
                  <a:srgbClr val="0000FF"/>
                </a:solidFill>
                <a:latin typeface="+mn-lt"/>
                <a:ea typeface="仿宋" panose="02010609060101010101" pitchFamily="49" charset="-122"/>
              </a:rPr>
              <a:t>  高频功放临界工作状态的计算 </a:t>
            </a:r>
            <a:r>
              <a:rPr lang="en-US" altLang="zh-CN" sz="2400" b="1" dirty="0">
                <a:solidFill>
                  <a:srgbClr val="00B050"/>
                </a:solidFill>
                <a:latin typeface="+mn-lt"/>
                <a:ea typeface="仿宋" panose="02010609060101010101" pitchFamily="49" charset="-122"/>
              </a:rPr>
              <a:t>P93</a:t>
            </a:r>
            <a:r>
              <a:rPr lang="zh-CN" altLang="en-US" sz="2400" b="1" dirty="0">
                <a:solidFill>
                  <a:srgbClr val="0000FF"/>
                </a:solidFill>
                <a:latin typeface="+mn-lt"/>
                <a:ea typeface="仿宋" panose="02010609060101010101" pitchFamily="49" charset="-122"/>
              </a:rPr>
              <a:t>  </a:t>
            </a:r>
            <a:r>
              <a:rPr lang="en-US" altLang="zh-CN" sz="2400" b="1" dirty="0">
                <a:solidFill>
                  <a:srgbClr val="FF0000"/>
                </a:solidFill>
                <a:latin typeface="+mn-lt"/>
                <a:ea typeface="仿宋" panose="02010609060101010101" pitchFamily="49" charset="-122"/>
              </a:rPr>
              <a:t>P95</a:t>
            </a:r>
            <a:endParaRPr lang="zh-CN" altLang="en-US" sz="2400" b="1" dirty="0">
              <a:solidFill>
                <a:srgbClr val="0000FF"/>
              </a:solidFill>
              <a:latin typeface="+mn-lt"/>
              <a:ea typeface="仿宋" panose="02010609060101010101" pitchFamily="49" charset="-122"/>
            </a:endParaRPr>
          </a:p>
        </p:txBody>
      </p:sp>
      <p:graphicFrame>
        <p:nvGraphicFramePr>
          <p:cNvPr id="44035" name="Object 5">
            <a:extLst>
              <a:ext uri="{FF2B5EF4-FFF2-40B4-BE49-F238E27FC236}">
                <a16:creationId xmlns:a16="http://schemas.microsoft.com/office/drawing/2014/main" id="{CD9BD58B-9230-4448-9A13-A1ECF014F15D}"/>
              </a:ext>
            </a:extLst>
          </p:cNvPr>
          <p:cNvGraphicFramePr>
            <a:graphicFrameLocks noChangeAspect="1"/>
          </p:cNvGraphicFramePr>
          <p:nvPr>
            <p:extLst>
              <p:ext uri="{D42A27DB-BD31-4B8C-83A1-F6EECF244321}">
                <p14:modId xmlns:p14="http://schemas.microsoft.com/office/powerpoint/2010/main" val="2374093496"/>
              </p:ext>
            </p:extLst>
          </p:nvPr>
        </p:nvGraphicFramePr>
        <p:xfrm>
          <a:off x="5292725" y="1014413"/>
          <a:ext cx="3340100" cy="801687"/>
        </p:xfrm>
        <a:graphic>
          <a:graphicData uri="http://schemas.openxmlformats.org/presentationml/2006/ole">
            <mc:AlternateContent xmlns:mc="http://schemas.openxmlformats.org/markup-compatibility/2006">
              <mc:Choice xmlns:v="urn:schemas-microsoft-com:vml" Requires="v">
                <p:oleObj spid="_x0000_s82791" name="Equation" r:id="rId3" imgW="2186984" imgH="510330" progId="Equation.DSMT4">
                  <p:embed/>
                </p:oleObj>
              </mc:Choice>
              <mc:Fallback>
                <p:oleObj name="Equation" r:id="rId3" imgW="2186984" imgH="51033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725" y="1014413"/>
                        <a:ext cx="3340100" cy="8016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036" name="AutoShape 7">
            <a:extLst>
              <a:ext uri="{FF2B5EF4-FFF2-40B4-BE49-F238E27FC236}">
                <a16:creationId xmlns:a16="http://schemas.microsoft.com/office/drawing/2014/main" id="{7E184304-3AA2-4B12-9CBD-6A377570C955}"/>
              </a:ext>
            </a:extLst>
          </p:cNvPr>
          <p:cNvSpPr>
            <a:spLocks noChangeArrowheads="1"/>
          </p:cNvSpPr>
          <p:nvPr/>
        </p:nvSpPr>
        <p:spPr bwMode="auto">
          <a:xfrm>
            <a:off x="6643688" y="2546505"/>
            <a:ext cx="2357437" cy="865188"/>
          </a:xfrm>
          <a:prstGeom prst="wedgeRoundRectCallout">
            <a:avLst>
              <a:gd name="adj1" fmla="val 3160"/>
              <a:gd name="adj2" fmla="val -136901"/>
              <a:gd name="adj3" fmla="val 16667"/>
            </a:avLst>
          </a:prstGeom>
          <a:noFill/>
          <a:ln w="9525">
            <a:solidFill>
              <a:srgbClr val="660066"/>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i="1" dirty="0">
                <a:solidFill>
                  <a:srgbClr val="000099"/>
                </a:solidFill>
                <a:latin typeface="+mn-lt"/>
                <a:ea typeface="仿宋" panose="02010609060101010101" pitchFamily="49" charset="-122"/>
              </a:rPr>
              <a:t>g</a:t>
            </a:r>
            <a:r>
              <a:rPr lang="en-US" altLang="zh-CN" sz="2000" baseline="-25000" dirty="0">
                <a:solidFill>
                  <a:srgbClr val="000099"/>
                </a:solidFill>
                <a:latin typeface="+mn-lt"/>
                <a:ea typeface="仿宋" panose="02010609060101010101" pitchFamily="49" charset="-122"/>
              </a:rPr>
              <a:t>cr</a:t>
            </a:r>
            <a:r>
              <a:rPr lang="zh-CN" altLang="en-US" sz="2000" dirty="0">
                <a:solidFill>
                  <a:srgbClr val="000099"/>
                </a:solidFill>
                <a:latin typeface="+mn-lt"/>
                <a:ea typeface="仿宋" panose="02010609060101010101" pitchFamily="49" charset="-122"/>
              </a:rPr>
              <a:t>为晶体管参数，临界线斜率。</a:t>
            </a:r>
          </a:p>
        </p:txBody>
      </p:sp>
      <p:graphicFrame>
        <p:nvGraphicFramePr>
          <p:cNvPr id="44037" name="Object 9">
            <a:extLst>
              <a:ext uri="{FF2B5EF4-FFF2-40B4-BE49-F238E27FC236}">
                <a16:creationId xmlns:a16="http://schemas.microsoft.com/office/drawing/2014/main" id="{2E269D0A-DD27-4041-8BAA-3A6D5F8C997B}"/>
              </a:ext>
            </a:extLst>
          </p:cNvPr>
          <p:cNvGraphicFramePr>
            <a:graphicFrameLocks noChangeAspect="1"/>
          </p:cNvGraphicFramePr>
          <p:nvPr>
            <p:extLst>
              <p:ext uri="{D42A27DB-BD31-4B8C-83A1-F6EECF244321}">
                <p14:modId xmlns:p14="http://schemas.microsoft.com/office/powerpoint/2010/main" val="2746079967"/>
              </p:ext>
            </p:extLst>
          </p:nvPr>
        </p:nvGraphicFramePr>
        <p:xfrm>
          <a:off x="3572810" y="1838481"/>
          <a:ext cx="1624013" cy="449262"/>
        </p:xfrm>
        <a:graphic>
          <a:graphicData uri="http://schemas.openxmlformats.org/presentationml/2006/ole">
            <mc:AlternateContent xmlns:mc="http://schemas.openxmlformats.org/markup-compatibility/2006">
              <mc:Choice xmlns:v="urn:schemas-microsoft-com:vml" Requires="v">
                <p:oleObj spid="_x0000_s82792" name="Equation" r:id="rId5" imgW="967784" imgH="259185" progId="Equation.DSMT4">
                  <p:embed/>
                </p:oleObj>
              </mc:Choice>
              <mc:Fallback>
                <p:oleObj name="Equation" r:id="rId5" imgW="967784" imgH="259185" progId="Equation.DSMT4">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2810" y="1838481"/>
                        <a:ext cx="1624013" cy="4492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38" name="Object 11">
            <a:extLst>
              <a:ext uri="{FF2B5EF4-FFF2-40B4-BE49-F238E27FC236}">
                <a16:creationId xmlns:a16="http://schemas.microsoft.com/office/drawing/2014/main" id="{0DEA2806-B371-4AD7-A445-BC3EC550F8C3}"/>
              </a:ext>
            </a:extLst>
          </p:cNvPr>
          <p:cNvGraphicFramePr>
            <a:graphicFrameLocks noChangeAspect="1"/>
          </p:cNvGraphicFramePr>
          <p:nvPr>
            <p:extLst>
              <p:ext uri="{D42A27DB-BD31-4B8C-83A1-F6EECF244321}">
                <p14:modId xmlns:p14="http://schemas.microsoft.com/office/powerpoint/2010/main" val="1483176840"/>
              </p:ext>
            </p:extLst>
          </p:nvPr>
        </p:nvGraphicFramePr>
        <p:xfrm>
          <a:off x="2916238" y="2335213"/>
          <a:ext cx="3481387" cy="801687"/>
        </p:xfrm>
        <a:graphic>
          <a:graphicData uri="http://schemas.openxmlformats.org/presentationml/2006/ole">
            <mc:AlternateContent xmlns:mc="http://schemas.openxmlformats.org/markup-compatibility/2006">
              <mc:Choice xmlns:v="urn:schemas-microsoft-com:vml" Requires="v">
                <p:oleObj spid="_x0000_s82793" name="Equation" r:id="rId7" imgW="2125906" imgH="472493" progId="Equation.DSMT4">
                  <p:embed/>
                </p:oleObj>
              </mc:Choice>
              <mc:Fallback>
                <p:oleObj name="Equation" r:id="rId7" imgW="2125906" imgH="472493" progId="Equation.DSMT4">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6238" y="2335213"/>
                        <a:ext cx="3481387" cy="801687"/>
                      </a:xfrm>
                      <a:prstGeom prst="rect">
                        <a:avLst/>
                      </a:prstGeom>
                      <a:solidFill>
                        <a:schemeClr val="bg1"/>
                      </a:solidFill>
                      <a:ln>
                        <a:noFill/>
                      </a:ln>
                    </p:spPr>
                  </p:pic>
                </p:oleObj>
              </mc:Fallback>
            </mc:AlternateContent>
          </a:graphicData>
        </a:graphic>
      </p:graphicFrame>
      <mc:AlternateContent xmlns:mc="http://schemas.openxmlformats.org/markup-compatibility/2006" xmlns:a14="http://schemas.microsoft.com/office/drawing/2010/main">
        <mc:Choice Requires="a14">
          <p:sp>
            <p:nvSpPr>
              <p:cNvPr id="44039" name="Object 13">
                <a:extLst>
                  <a:ext uri="{FF2B5EF4-FFF2-40B4-BE49-F238E27FC236}">
                    <a16:creationId xmlns:a16="http://schemas.microsoft.com/office/drawing/2014/main" id="{4881F664-9438-41C9-A001-B48AF7274AB2}"/>
                  </a:ext>
                </a:extLst>
              </p:cNvPr>
              <p:cNvSpPr txBox="1"/>
              <p:nvPr/>
            </p:nvSpPr>
            <p:spPr bwMode="auto">
              <a:xfrm>
                <a:off x="2771775" y="3251200"/>
                <a:ext cx="3733800" cy="731838"/>
              </a:xfrm>
              <a:prstGeom prst="rect">
                <a:avLst/>
              </a:prstGeom>
              <a:solidFill>
                <a:schemeClr val="bg1"/>
              </a:solidFill>
              <a:ln>
                <a:noFill/>
              </a:ln>
            </p:spPr>
            <p:txBody>
              <a:bodyPr>
                <a:normAutofit fontScale="550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m:rPr>
                              <m:nor/>
                            </m:rPr>
                            <a:rPr lang="zh-CN" altLang="en-US" i="0">
                              <a:solidFill>
                                <a:srgbClr val="000000"/>
                              </a:solidFill>
                              <a:latin typeface="Cambria Math" panose="02040503050406030204" pitchFamily="18" charset="0"/>
                            </a:rPr>
                            <m:t>c</m:t>
                          </m:r>
                          <m:r>
                            <m:rPr>
                              <m:nor/>
                            </m:rPr>
                            <a:rPr lang="zh-CN" altLang="en-US" i="0">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𝛼</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𝜃</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𝑖</m:t>
                          </m:r>
                        </m:e>
                        <m:sub>
                          <m:r>
                            <m:rPr>
                              <m:nor/>
                            </m:rPr>
                            <a:rPr lang="zh-CN" altLang="en-US" i="0">
                              <a:solidFill>
                                <a:srgbClr val="000000"/>
                              </a:solidFill>
                              <a:latin typeface="Cambria Math" panose="02040503050406030204" pitchFamily="18" charset="0"/>
                            </a:rPr>
                            <m:t>Cmax</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m:rPr>
                              <m:nor/>
                            </m:rPr>
                            <a:rPr lang="zh-CN" altLang="en-US" i="0">
                              <a:solidFill>
                                <a:srgbClr val="000000"/>
                              </a:solidFill>
                              <a:latin typeface="Cambria Math" panose="02040503050406030204" pitchFamily="18" charset="0"/>
                            </a:rPr>
                            <m:t>Cmax</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m:rPr>
                                  <m:nor/>
                                </m:rPr>
                                <a:rPr lang="zh-CN" altLang="en-US" i="0">
                                  <a:solidFill>
                                    <a:srgbClr val="000000"/>
                                  </a:solidFill>
                                  <a:latin typeface="Cambria Math" panose="02040503050406030204" pitchFamily="18" charset="0"/>
                                </a:rPr>
                                <m:t>c</m:t>
                              </m:r>
                              <m:r>
                                <m:rPr>
                                  <m:nor/>
                                </m:rPr>
                                <a:rPr lang="zh-CN" altLang="en-US" i="0">
                                  <a:solidFill>
                                    <a:srgbClr val="000000"/>
                                  </a:solidFill>
                                  <a:latin typeface="Cambria Math" panose="02040503050406030204" pitchFamily="18" charset="0"/>
                                </a:rPr>
                                <m:t>1</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𝛼</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𝜃</m:t>
                          </m:r>
                          <m:r>
                            <a:rPr lang="zh-CN" altLang="en-US" i="1">
                              <a:solidFill>
                                <a:srgbClr val="000000"/>
                              </a:solidFill>
                              <a:latin typeface="Cambria Math" panose="02040503050406030204" pitchFamily="18" charset="0"/>
                            </a:rPr>
                            <m:t>)</m:t>
                          </m:r>
                        </m:den>
                      </m:f>
                    </m:oMath>
                  </m:oMathPara>
                </a14:m>
                <a:endParaRPr lang="zh-CN" altLang="en-US" dirty="0"/>
              </a:p>
            </p:txBody>
          </p:sp>
        </mc:Choice>
        <mc:Fallback xmlns="">
          <p:sp>
            <p:nvSpPr>
              <p:cNvPr id="44039" name="Object 13">
                <a:extLst>
                  <a:ext uri="{FF2B5EF4-FFF2-40B4-BE49-F238E27FC236}">
                    <a16:creationId xmlns:a16="http://schemas.microsoft.com/office/drawing/2014/main" id="{4881F664-9438-41C9-A001-B48AF7274AB2}"/>
                  </a:ext>
                </a:extLst>
              </p:cNvPr>
              <p:cNvSpPr txBox="1">
                <a:spLocks noRot="1" noChangeAspect="1" noMove="1" noResize="1" noEditPoints="1" noAdjustHandles="1" noChangeArrowheads="1" noChangeShapeType="1" noTextEdit="1"/>
              </p:cNvSpPr>
              <p:nvPr/>
            </p:nvSpPr>
            <p:spPr bwMode="auto">
              <a:xfrm>
                <a:off x="2771775" y="3251200"/>
                <a:ext cx="3733800" cy="731838"/>
              </a:xfrm>
              <a:prstGeom prst="rect">
                <a:avLst/>
              </a:prstGeom>
              <a:blipFill>
                <a:blip r:embed="rId9"/>
                <a:stretch>
                  <a:fillRect/>
                </a:stretch>
              </a:blipFill>
              <a:ln>
                <a:noFill/>
              </a:ln>
            </p:spPr>
            <p:txBody>
              <a:bodyPr/>
              <a:lstStyle/>
              <a:p>
                <a:r>
                  <a:rPr lang="zh-CN" altLang="en-US">
                    <a:noFill/>
                  </a:rPr>
                  <a:t> </a:t>
                </a:r>
              </a:p>
            </p:txBody>
          </p:sp>
        </mc:Fallback>
      </mc:AlternateContent>
      <p:sp>
        <p:nvSpPr>
          <p:cNvPr id="44040" name="Rectangle 3">
            <a:extLst>
              <a:ext uri="{FF2B5EF4-FFF2-40B4-BE49-F238E27FC236}">
                <a16:creationId xmlns:a16="http://schemas.microsoft.com/office/drawing/2014/main" id="{2760098B-3158-4630-AD61-9CFA9FCEC5F1}"/>
              </a:ext>
            </a:extLst>
          </p:cNvPr>
          <p:cNvSpPr>
            <a:spLocks noChangeArrowheads="1"/>
          </p:cNvSpPr>
          <p:nvPr/>
        </p:nvSpPr>
        <p:spPr bwMode="auto">
          <a:xfrm>
            <a:off x="179388" y="642938"/>
            <a:ext cx="8321675"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000" dirty="0">
                <a:solidFill>
                  <a:srgbClr val="660066"/>
                </a:solidFill>
                <a:latin typeface="+mn-lt"/>
                <a:ea typeface="仿宋" panose="02010609060101010101" pitchFamily="49" charset="-122"/>
              </a:rPr>
              <a:t>例：已知晶体管参数，已知</a:t>
            </a:r>
            <a:r>
              <a:rPr lang="en-US" altLang="zh-CN" sz="2000" i="1" dirty="0">
                <a:solidFill>
                  <a:srgbClr val="660066"/>
                </a:solidFill>
                <a:latin typeface="+mn-lt"/>
                <a:ea typeface="仿宋" panose="02010609060101010101" pitchFamily="49" charset="-122"/>
              </a:rPr>
              <a:t>V</a:t>
            </a:r>
            <a:r>
              <a:rPr lang="en-US" altLang="zh-CN" sz="2000" baseline="-25000" dirty="0">
                <a:solidFill>
                  <a:srgbClr val="660066"/>
                </a:solidFill>
                <a:latin typeface="+mn-lt"/>
                <a:ea typeface="仿宋" panose="02010609060101010101" pitchFamily="49" charset="-122"/>
              </a:rPr>
              <a:t>cc </a:t>
            </a:r>
            <a:r>
              <a:rPr lang="zh-CN" altLang="en-US" sz="2000" dirty="0">
                <a:solidFill>
                  <a:srgbClr val="660066"/>
                </a:solidFill>
                <a:latin typeface="+mn-lt"/>
                <a:ea typeface="仿宋" panose="02010609060101010101" pitchFamily="49" charset="-122"/>
              </a:rPr>
              <a:t>，</a:t>
            </a:r>
            <a:r>
              <a:rPr lang="en-US" altLang="zh-CN" sz="2000" baseline="-25000" dirty="0">
                <a:solidFill>
                  <a:srgbClr val="660066"/>
                </a:solidFill>
                <a:latin typeface="+mn-lt"/>
                <a:ea typeface="仿宋" panose="02010609060101010101" pitchFamily="49" charset="-122"/>
              </a:rPr>
              <a:t> </a:t>
            </a:r>
            <a:r>
              <a:rPr lang="en-US" altLang="zh-CN" sz="2000" i="1" dirty="0">
                <a:solidFill>
                  <a:srgbClr val="660066"/>
                </a:solidFill>
                <a:latin typeface="+mn-lt"/>
                <a:ea typeface="仿宋" panose="02010609060101010101" pitchFamily="49" charset="-122"/>
              </a:rPr>
              <a:t>P</a:t>
            </a:r>
            <a:r>
              <a:rPr lang="en-US" altLang="zh-CN" sz="2000" baseline="-25000" dirty="0">
                <a:solidFill>
                  <a:srgbClr val="660066"/>
                </a:solidFill>
                <a:latin typeface="+mn-lt"/>
                <a:ea typeface="仿宋" panose="02010609060101010101" pitchFamily="49" charset="-122"/>
              </a:rPr>
              <a:t>o </a:t>
            </a:r>
            <a:r>
              <a:rPr lang="zh-CN" altLang="en-US" sz="2000" dirty="0">
                <a:solidFill>
                  <a:srgbClr val="660066"/>
                </a:solidFill>
                <a:latin typeface="+mn-lt"/>
                <a:ea typeface="仿宋" panose="02010609060101010101" pitchFamily="49" charset="-122"/>
              </a:rPr>
              <a:t>，</a:t>
            </a:r>
            <a:r>
              <a:rPr lang="en-US" altLang="zh-CN" sz="2000" baseline="-25000" dirty="0">
                <a:solidFill>
                  <a:srgbClr val="660066"/>
                </a:solidFill>
                <a:latin typeface="+mn-lt"/>
                <a:ea typeface="仿宋" panose="02010609060101010101" pitchFamily="49" charset="-122"/>
              </a:rPr>
              <a:t> </a:t>
            </a:r>
            <a:r>
              <a:rPr lang="en-US" altLang="zh-CN" sz="2000" i="1" dirty="0">
                <a:solidFill>
                  <a:srgbClr val="660066"/>
                </a:solidFill>
                <a:latin typeface="+mn-lt"/>
                <a:ea typeface="仿宋" panose="02010609060101010101" pitchFamily="49" charset="-122"/>
                <a:sym typeface="Symbol" panose="05050102010706020507" pitchFamily="18" charset="2"/>
              </a:rPr>
              <a:t></a:t>
            </a:r>
            <a:r>
              <a:rPr lang="en-US" altLang="zh-CN" sz="2000" dirty="0">
                <a:solidFill>
                  <a:srgbClr val="660066"/>
                </a:solidFill>
                <a:latin typeface="+mn-lt"/>
                <a:ea typeface="仿宋" panose="02010609060101010101" pitchFamily="49" charset="-122"/>
              </a:rPr>
              <a:t> </a:t>
            </a:r>
            <a:r>
              <a:rPr lang="zh-CN" altLang="en-US" sz="2000" dirty="0">
                <a:solidFill>
                  <a:srgbClr val="660066"/>
                </a:solidFill>
                <a:latin typeface="+mn-lt"/>
                <a:ea typeface="仿宋" panose="02010609060101010101" pitchFamily="49" charset="-122"/>
              </a:rPr>
              <a:t>临界状态，计算步骤如下：</a:t>
            </a:r>
          </a:p>
        </p:txBody>
      </p:sp>
      <p:sp>
        <p:nvSpPr>
          <p:cNvPr id="44041" name="Rectangle 3">
            <a:extLst>
              <a:ext uri="{FF2B5EF4-FFF2-40B4-BE49-F238E27FC236}">
                <a16:creationId xmlns:a16="http://schemas.microsoft.com/office/drawing/2014/main" id="{2106A506-D6BC-44AD-BAB9-E479779264E3}"/>
              </a:ext>
            </a:extLst>
          </p:cNvPr>
          <p:cNvSpPr>
            <a:spLocks noChangeArrowheads="1"/>
          </p:cNvSpPr>
          <p:nvPr/>
        </p:nvSpPr>
        <p:spPr bwMode="auto">
          <a:xfrm>
            <a:off x="250825" y="3356130"/>
            <a:ext cx="316865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000" dirty="0">
                <a:solidFill>
                  <a:srgbClr val="000099"/>
                </a:solidFill>
                <a:latin typeface="+mn-lt"/>
                <a:ea typeface="仿宋" panose="02010609060101010101" pitchFamily="49" charset="-122"/>
              </a:rPr>
              <a:t>⑷求</a:t>
            </a:r>
            <a:r>
              <a:rPr lang="en-US" altLang="zh-CN" sz="2000" i="1" dirty="0">
                <a:solidFill>
                  <a:srgbClr val="000099"/>
                </a:solidFill>
                <a:latin typeface="+mn-lt"/>
                <a:ea typeface="仿宋" panose="02010609060101010101" pitchFamily="49" charset="-122"/>
              </a:rPr>
              <a:t>i</a:t>
            </a:r>
            <a:r>
              <a:rPr lang="en-US" altLang="zh-CN" sz="2000" baseline="-25000" dirty="0">
                <a:solidFill>
                  <a:srgbClr val="000099"/>
                </a:solidFill>
                <a:latin typeface="+mn-lt"/>
                <a:ea typeface="仿宋" panose="02010609060101010101" pitchFamily="49" charset="-122"/>
              </a:rPr>
              <a:t>C</a:t>
            </a:r>
            <a:r>
              <a:rPr lang="zh-CN" altLang="en-US" sz="2000" dirty="0">
                <a:solidFill>
                  <a:srgbClr val="000099"/>
                </a:solidFill>
                <a:latin typeface="+mn-lt"/>
                <a:ea typeface="仿宋" panose="02010609060101010101" pitchFamily="49" charset="-122"/>
              </a:rPr>
              <a:t>最大电流</a:t>
            </a:r>
            <a:r>
              <a:rPr lang="en-US" altLang="zh-CN" sz="2000" i="1" dirty="0">
                <a:solidFill>
                  <a:srgbClr val="000099"/>
                </a:solidFill>
                <a:latin typeface="+mn-lt"/>
                <a:ea typeface="仿宋" panose="02010609060101010101" pitchFamily="49" charset="-122"/>
              </a:rPr>
              <a:t>i</a:t>
            </a:r>
            <a:r>
              <a:rPr lang="en-US" altLang="zh-CN" sz="2000" baseline="-25000" dirty="0">
                <a:solidFill>
                  <a:srgbClr val="000099"/>
                </a:solidFill>
                <a:latin typeface="+mn-lt"/>
                <a:ea typeface="仿宋" panose="02010609060101010101" pitchFamily="49" charset="-122"/>
              </a:rPr>
              <a:t>Cmax</a:t>
            </a:r>
            <a:r>
              <a:rPr lang="zh-CN" altLang="en-US" sz="2000" dirty="0">
                <a:solidFill>
                  <a:srgbClr val="000099"/>
                </a:solidFill>
                <a:latin typeface="+mn-lt"/>
                <a:ea typeface="仿宋" panose="02010609060101010101" pitchFamily="49" charset="-122"/>
              </a:rPr>
              <a:t> ：</a:t>
            </a:r>
            <a:endParaRPr lang="zh-CN" altLang="en-US" sz="2000" baseline="-25000" dirty="0">
              <a:solidFill>
                <a:srgbClr val="000099"/>
              </a:solidFill>
              <a:latin typeface="+mn-lt"/>
              <a:ea typeface="仿宋" panose="02010609060101010101" pitchFamily="49" charset="-122"/>
            </a:endParaRPr>
          </a:p>
        </p:txBody>
      </p:sp>
      <p:sp>
        <p:nvSpPr>
          <p:cNvPr id="44042" name="Rectangle 3">
            <a:extLst>
              <a:ext uri="{FF2B5EF4-FFF2-40B4-BE49-F238E27FC236}">
                <a16:creationId xmlns:a16="http://schemas.microsoft.com/office/drawing/2014/main" id="{2C5D180E-7769-40BA-A945-A93B18A3F86B}"/>
              </a:ext>
            </a:extLst>
          </p:cNvPr>
          <p:cNvSpPr>
            <a:spLocks noChangeArrowheads="1"/>
          </p:cNvSpPr>
          <p:nvPr/>
        </p:nvSpPr>
        <p:spPr bwMode="auto">
          <a:xfrm>
            <a:off x="250825" y="2475068"/>
            <a:ext cx="38163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000" dirty="0">
                <a:solidFill>
                  <a:srgbClr val="000099"/>
                </a:solidFill>
                <a:latin typeface="+mn-lt"/>
                <a:ea typeface="仿宋" panose="02010609060101010101" pitchFamily="49" charset="-122"/>
              </a:rPr>
              <a:t>⑶求基波电流振幅</a:t>
            </a:r>
            <a:r>
              <a:rPr lang="en-US" altLang="zh-CN" sz="2000" i="1" dirty="0">
                <a:solidFill>
                  <a:srgbClr val="000099"/>
                </a:solidFill>
                <a:latin typeface="+mn-lt"/>
                <a:ea typeface="仿宋" panose="02010609060101010101" pitchFamily="49" charset="-122"/>
              </a:rPr>
              <a:t>I</a:t>
            </a:r>
            <a:r>
              <a:rPr lang="en-US" altLang="zh-CN" sz="2000" baseline="-25000" dirty="0">
                <a:solidFill>
                  <a:srgbClr val="000099"/>
                </a:solidFill>
                <a:latin typeface="+mn-lt"/>
                <a:ea typeface="仿宋" panose="02010609060101010101" pitchFamily="49" charset="-122"/>
              </a:rPr>
              <a:t>c1</a:t>
            </a:r>
            <a:r>
              <a:rPr lang="zh-CN" altLang="en-US" sz="2000" dirty="0">
                <a:solidFill>
                  <a:srgbClr val="000099"/>
                </a:solidFill>
                <a:latin typeface="+mn-lt"/>
                <a:ea typeface="仿宋" panose="02010609060101010101" pitchFamily="49" charset="-122"/>
              </a:rPr>
              <a:t>：</a:t>
            </a:r>
          </a:p>
        </p:txBody>
      </p:sp>
      <p:sp>
        <p:nvSpPr>
          <p:cNvPr id="44043" name="Rectangle 3">
            <a:extLst>
              <a:ext uri="{FF2B5EF4-FFF2-40B4-BE49-F238E27FC236}">
                <a16:creationId xmlns:a16="http://schemas.microsoft.com/office/drawing/2014/main" id="{D8D22B68-3B8A-4C1B-A290-B691EBBB570C}"/>
              </a:ext>
            </a:extLst>
          </p:cNvPr>
          <p:cNvSpPr>
            <a:spLocks noChangeArrowheads="1"/>
          </p:cNvSpPr>
          <p:nvPr/>
        </p:nvSpPr>
        <p:spPr bwMode="auto">
          <a:xfrm>
            <a:off x="250825" y="1827368"/>
            <a:ext cx="37449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000" dirty="0">
                <a:solidFill>
                  <a:srgbClr val="000099"/>
                </a:solidFill>
                <a:latin typeface="+mn-lt"/>
                <a:ea typeface="仿宋" panose="02010609060101010101" pitchFamily="49" charset="-122"/>
              </a:rPr>
              <a:t>⑵求临界基波电压幅度</a:t>
            </a:r>
            <a:r>
              <a:rPr lang="en-US" altLang="zh-CN" sz="2000" i="1" dirty="0" err="1">
                <a:solidFill>
                  <a:srgbClr val="000099"/>
                </a:solidFill>
                <a:latin typeface="+mn-lt"/>
                <a:ea typeface="仿宋" panose="02010609060101010101" pitchFamily="49" charset="-122"/>
              </a:rPr>
              <a:t>V</a:t>
            </a:r>
            <a:r>
              <a:rPr lang="en-US" altLang="zh-CN" sz="2000" baseline="-25000" dirty="0" err="1">
                <a:solidFill>
                  <a:srgbClr val="000099"/>
                </a:solidFill>
                <a:latin typeface="+mn-lt"/>
                <a:ea typeface="仿宋" panose="02010609060101010101" pitchFamily="49" charset="-122"/>
              </a:rPr>
              <a:t>ckp</a:t>
            </a:r>
            <a:r>
              <a:rPr lang="en-US" altLang="zh-CN" sz="2000" dirty="0">
                <a:solidFill>
                  <a:srgbClr val="000099"/>
                </a:solidFill>
                <a:latin typeface="+mn-lt"/>
                <a:ea typeface="仿宋" panose="02010609060101010101" pitchFamily="49" charset="-122"/>
              </a:rPr>
              <a:t> :      </a:t>
            </a:r>
          </a:p>
        </p:txBody>
      </p:sp>
      <p:sp>
        <p:nvSpPr>
          <p:cNvPr id="44044" name="Rectangle 3">
            <a:extLst>
              <a:ext uri="{FF2B5EF4-FFF2-40B4-BE49-F238E27FC236}">
                <a16:creationId xmlns:a16="http://schemas.microsoft.com/office/drawing/2014/main" id="{CA269B33-AE5D-4A22-A044-18AE2D08BB9C}"/>
              </a:ext>
            </a:extLst>
          </p:cNvPr>
          <p:cNvSpPr>
            <a:spLocks noChangeArrowheads="1"/>
          </p:cNvSpPr>
          <p:nvPr/>
        </p:nvSpPr>
        <p:spPr bwMode="auto">
          <a:xfrm>
            <a:off x="250825" y="1251105"/>
            <a:ext cx="568801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000" dirty="0">
                <a:solidFill>
                  <a:srgbClr val="000099"/>
                </a:solidFill>
                <a:latin typeface="+mn-lt"/>
                <a:ea typeface="仿宋" panose="02010609060101010101" pitchFamily="49" charset="-122"/>
              </a:rPr>
              <a:t>⑴求临界状态时的集电极电压利用系数</a:t>
            </a:r>
            <a:r>
              <a:rPr lang="zh-CN" altLang="en-US" sz="2000" i="1" dirty="0">
                <a:solidFill>
                  <a:srgbClr val="000099"/>
                </a:solidFill>
                <a:latin typeface="+mn-lt"/>
                <a:ea typeface="仿宋" panose="02010609060101010101" pitchFamily="49" charset="-122"/>
                <a:sym typeface="Symbol" panose="05050102010706020507" pitchFamily="18" charset="2"/>
              </a:rPr>
              <a:t></a:t>
            </a:r>
            <a:r>
              <a:rPr lang="en-US" altLang="zh-CN" sz="2000" baseline="-25000" dirty="0">
                <a:solidFill>
                  <a:srgbClr val="000099"/>
                </a:solidFill>
                <a:latin typeface="+mn-lt"/>
                <a:ea typeface="仿宋" panose="02010609060101010101" pitchFamily="49" charset="-122"/>
                <a:sym typeface="Symbol" panose="05050102010706020507" pitchFamily="18" charset="2"/>
              </a:rPr>
              <a:t>kp</a:t>
            </a:r>
            <a:r>
              <a:rPr lang="zh-CN" altLang="en-US" sz="2000" dirty="0">
                <a:solidFill>
                  <a:srgbClr val="000099"/>
                </a:solidFill>
                <a:latin typeface="+mn-lt"/>
                <a:ea typeface="仿宋" panose="02010609060101010101" pitchFamily="49" charset="-122"/>
              </a:rPr>
              <a:t>：</a:t>
            </a:r>
          </a:p>
        </p:txBody>
      </p:sp>
      <p:sp>
        <p:nvSpPr>
          <p:cNvPr id="23569" name="Rectangle 3">
            <a:extLst>
              <a:ext uri="{FF2B5EF4-FFF2-40B4-BE49-F238E27FC236}">
                <a16:creationId xmlns:a16="http://schemas.microsoft.com/office/drawing/2014/main" id="{BADA80DA-D010-4914-B603-20C5DB061467}"/>
              </a:ext>
            </a:extLst>
          </p:cNvPr>
          <p:cNvSpPr>
            <a:spLocks noChangeArrowheads="1"/>
          </p:cNvSpPr>
          <p:nvPr/>
        </p:nvSpPr>
        <p:spPr bwMode="auto">
          <a:xfrm>
            <a:off x="250825" y="4126068"/>
            <a:ext cx="5473303" cy="431800"/>
          </a:xfrm>
          <a:prstGeom prst="rect">
            <a:avLst/>
          </a:prstGeom>
          <a:noFill/>
          <a:ln w="9525">
            <a:noFill/>
            <a:miter lim="800000"/>
            <a:headEnd/>
            <a:tailEnd/>
          </a:ln>
        </p:spPr>
        <p:txBody>
          <a:bodyPr/>
          <a:lstStyle/>
          <a:p>
            <a:pPr marL="342900" indent="-342900" eaLnBrk="1" hangingPunct="1">
              <a:spcBef>
                <a:spcPct val="20000"/>
              </a:spcBef>
              <a:defRPr/>
            </a:pPr>
            <a:r>
              <a:rPr lang="en-US" altLang="zh-CN" sz="2000" dirty="0">
                <a:solidFill>
                  <a:srgbClr val="000099"/>
                </a:solidFill>
                <a:latin typeface="+mn-lt"/>
                <a:ea typeface="仿宋" panose="02010609060101010101" pitchFamily="49" charset="-122"/>
              </a:rPr>
              <a:t>⑸</a:t>
            </a:r>
            <a:r>
              <a:rPr lang="zh-CN" altLang="en-US" sz="2000" dirty="0">
                <a:solidFill>
                  <a:srgbClr val="000099"/>
                </a:solidFill>
                <a:latin typeface="+mn-lt"/>
                <a:ea typeface="仿宋" panose="02010609060101010101" pitchFamily="49" charset="-122"/>
              </a:rPr>
              <a:t>求电源（直流）电流</a:t>
            </a:r>
            <a:r>
              <a:rPr lang="en-US" altLang="zh-CN" sz="2000" i="1" dirty="0">
                <a:solidFill>
                  <a:srgbClr val="000099"/>
                </a:solidFill>
                <a:latin typeface="+mn-lt"/>
                <a:ea typeface="仿宋" panose="02010609060101010101" pitchFamily="49" charset="-122"/>
              </a:rPr>
              <a:t>I</a:t>
            </a:r>
            <a:r>
              <a:rPr lang="en-US" altLang="zh-CN" sz="2000" baseline="-25000" dirty="0">
                <a:solidFill>
                  <a:srgbClr val="000099"/>
                </a:solidFill>
                <a:latin typeface="+mn-lt"/>
                <a:ea typeface="仿宋" panose="02010609060101010101" pitchFamily="49" charset="-122"/>
              </a:rPr>
              <a:t>c0</a:t>
            </a:r>
            <a:r>
              <a:rPr lang="zh-CN" altLang="en-US" sz="2000" dirty="0">
                <a:solidFill>
                  <a:srgbClr val="000099"/>
                </a:solidFill>
                <a:latin typeface="+mn-lt"/>
                <a:ea typeface="仿宋" panose="02010609060101010101" pitchFamily="49" charset="-122"/>
              </a:rPr>
              <a:t> ：</a:t>
            </a:r>
            <a:r>
              <a:rPr lang="en-US" altLang="zh-CN" sz="2000" i="1" dirty="0">
                <a:solidFill>
                  <a:srgbClr val="000099"/>
                </a:solidFill>
                <a:latin typeface="+mn-lt"/>
                <a:ea typeface="仿宋" panose="02010609060101010101" pitchFamily="49" charset="-122"/>
              </a:rPr>
              <a:t> I</a:t>
            </a:r>
            <a:r>
              <a:rPr lang="en-US" altLang="zh-CN" sz="2000" baseline="-25000" dirty="0">
                <a:solidFill>
                  <a:srgbClr val="000099"/>
                </a:solidFill>
                <a:latin typeface="+mn-lt"/>
                <a:ea typeface="仿宋" panose="02010609060101010101" pitchFamily="49" charset="-122"/>
              </a:rPr>
              <a:t>c0</a:t>
            </a:r>
            <a:r>
              <a:rPr lang="zh-CN" altLang="en-US" sz="2000" dirty="0">
                <a:solidFill>
                  <a:srgbClr val="000099"/>
                </a:solidFill>
                <a:latin typeface="+mn-lt"/>
                <a:ea typeface="仿宋" panose="02010609060101010101" pitchFamily="49" charset="-122"/>
              </a:rPr>
              <a:t> </a:t>
            </a:r>
            <a:r>
              <a:rPr lang="en-US" altLang="zh-CN" sz="2000" dirty="0">
                <a:solidFill>
                  <a:srgbClr val="000099"/>
                </a:solidFill>
                <a:latin typeface="+mn-lt"/>
                <a:ea typeface="仿宋" panose="02010609060101010101" pitchFamily="49" charset="-122"/>
              </a:rPr>
              <a:t>=</a:t>
            </a:r>
            <a:r>
              <a:rPr lang="en-US" altLang="zh-CN" sz="2000" i="1" dirty="0">
                <a:solidFill>
                  <a:srgbClr val="000099"/>
                </a:solidFill>
                <a:latin typeface="+mn-lt"/>
                <a:ea typeface="仿宋" panose="02010609060101010101" pitchFamily="49" charset="-122"/>
                <a:sym typeface="Symbol" panose="05050102010706020507" pitchFamily="18" charset="2"/>
              </a:rPr>
              <a:t></a:t>
            </a:r>
            <a:r>
              <a:rPr lang="en-US" altLang="zh-CN" sz="2000" baseline="-25000" dirty="0">
                <a:solidFill>
                  <a:srgbClr val="000099"/>
                </a:solidFill>
                <a:latin typeface="+mn-lt"/>
                <a:ea typeface="仿宋" panose="02010609060101010101" pitchFamily="49" charset="-122"/>
                <a:sym typeface="Symbol" panose="05050102010706020507" pitchFamily="18" charset="2"/>
              </a:rPr>
              <a:t>0</a:t>
            </a:r>
            <a:r>
              <a:rPr lang="en-US" altLang="zh-CN" sz="2000" dirty="0">
                <a:solidFill>
                  <a:srgbClr val="000099"/>
                </a:solidFill>
                <a:latin typeface="+mn-lt"/>
                <a:ea typeface="仿宋" panose="02010609060101010101" pitchFamily="49" charset="-122"/>
                <a:sym typeface="Symbol" panose="05050102010706020507" pitchFamily="18" charset="2"/>
              </a:rPr>
              <a:t>(</a:t>
            </a:r>
            <a:r>
              <a:rPr lang="en-US" altLang="zh-CN" sz="2000" i="1" dirty="0">
                <a:solidFill>
                  <a:srgbClr val="000099"/>
                </a:solidFill>
                <a:latin typeface="+mn-lt"/>
                <a:ea typeface="仿宋" panose="02010609060101010101" pitchFamily="49" charset="-122"/>
                <a:sym typeface="Symbol" panose="05050102010706020507" pitchFamily="18" charset="2"/>
              </a:rPr>
              <a:t></a:t>
            </a:r>
            <a:r>
              <a:rPr lang="en-US" altLang="zh-CN" sz="2000" dirty="0">
                <a:solidFill>
                  <a:srgbClr val="000099"/>
                </a:solidFill>
                <a:latin typeface="+mn-lt"/>
                <a:ea typeface="仿宋" panose="02010609060101010101" pitchFamily="49" charset="-122"/>
                <a:sym typeface="Symbol" panose="05050102010706020507" pitchFamily="18" charset="2"/>
              </a:rPr>
              <a:t>)</a:t>
            </a:r>
            <a:r>
              <a:rPr lang="en-US" altLang="zh-CN" sz="2000" i="1" dirty="0">
                <a:solidFill>
                  <a:srgbClr val="000099"/>
                </a:solidFill>
                <a:latin typeface="+mn-lt"/>
                <a:ea typeface="仿宋" panose="02010609060101010101" pitchFamily="49" charset="-122"/>
                <a:sym typeface="Symbol" panose="05050102010706020507" pitchFamily="18" charset="2"/>
              </a:rPr>
              <a:t> i</a:t>
            </a:r>
            <a:r>
              <a:rPr lang="en-US" altLang="zh-CN" sz="2000" baseline="-25000" dirty="0">
                <a:solidFill>
                  <a:srgbClr val="000099"/>
                </a:solidFill>
                <a:latin typeface="+mn-lt"/>
                <a:ea typeface="仿宋" panose="02010609060101010101" pitchFamily="49" charset="-122"/>
                <a:sym typeface="Symbol" panose="05050102010706020507" pitchFamily="18" charset="2"/>
              </a:rPr>
              <a:t>cmax</a:t>
            </a:r>
            <a:r>
              <a:rPr lang="zh-CN" altLang="en-US" sz="2000" dirty="0">
                <a:solidFill>
                  <a:srgbClr val="000099"/>
                </a:solidFill>
                <a:latin typeface="+mn-lt"/>
                <a:ea typeface="仿宋" panose="02010609060101010101" pitchFamily="49" charset="-122"/>
              </a:rPr>
              <a:t> </a:t>
            </a:r>
          </a:p>
        </p:txBody>
      </p:sp>
      <p:sp>
        <p:nvSpPr>
          <p:cNvPr id="23570" name="Rectangle 3">
            <a:extLst>
              <a:ext uri="{FF2B5EF4-FFF2-40B4-BE49-F238E27FC236}">
                <a16:creationId xmlns:a16="http://schemas.microsoft.com/office/drawing/2014/main" id="{4BE37DE1-2929-4535-A413-88ECF342B39E}"/>
              </a:ext>
            </a:extLst>
          </p:cNvPr>
          <p:cNvSpPr>
            <a:spLocks noChangeArrowheads="1"/>
          </p:cNvSpPr>
          <p:nvPr/>
        </p:nvSpPr>
        <p:spPr bwMode="auto">
          <a:xfrm>
            <a:off x="250825" y="4762655"/>
            <a:ext cx="5041900" cy="431800"/>
          </a:xfrm>
          <a:prstGeom prst="rect">
            <a:avLst/>
          </a:prstGeom>
          <a:noFill/>
          <a:ln w="9525">
            <a:noFill/>
            <a:miter lim="800000"/>
            <a:headEnd/>
            <a:tailEnd/>
          </a:ln>
        </p:spPr>
        <p:txBody>
          <a:bodyPr/>
          <a:lstStyle/>
          <a:p>
            <a:pPr marL="342900" indent="-342900" eaLnBrk="1" hangingPunct="1">
              <a:spcBef>
                <a:spcPct val="20000"/>
              </a:spcBef>
              <a:defRPr/>
            </a:pPr>
            <a:r>
              <a:rPr lang="zh-CN" altLang="en-US" sz="2000" dirty="0">
                <a:solidFill>
                  <a:srgbClr val="000099"/>
                </a:solidFill>
                <a:latin typeface="+mn-lt"/>
                <a:ea typeface="仿宋" panose="02010609060101010101" pitchFamily="49" charset="-122"/>
              </a:rPr>
              <a:t>⑹求电源功率</a:t>
            </a:r>
            <a:r>
              <a:rPr lang="en-US" altLang="zh-CN" sz="2000" i="1" dirty="0">
                <a:solidFill>
                  <a:srgbClr val="000099"/>
                </a:solidFill>
                <a:latin typeface="+mn-lt"/>
                <a:ea typeface="仿宋" panose="02010609060101010101" pitchFamily="49" charset="-122"/>
              </a:rPr>
              <a:t>P</a:t>
            </a:r>
            <a:r>
              <a:rPr lang="en-US" altLang="zh-CN" sz="2000" baseline="-25000" dirty="0">
                <a:solidFill>
                  <a:srgbClr val="000099"/>
                </a:solidFill>
                <a:latin typeface="+mn-lt"/>
                <a:ea typeface="仿宋" panose="02010609060101010101" pitchFamily="49" charset="-122"/>
              </a:rPr>
              <a:t>=</a:t>
            </a:r>
            <a:r>
              <a:rPr lang="zh-CN" altLang="en-US" sz="2000" dirty="0">
                <a:solidFill>
                  <a:srgbClr val="000099"/>
                </a:solidFill>
                <a:latin typeface="+mn-lt"/>
                <a:ea typeface="仿宋" panose="02010609060101010101" pitchFamily="49" charset="-122"/>
              </a:rPr>
              <a:t> ： </a:t>
            </a:r>
            <a:r>
              <a:rPr lang="en-US" altLang="zh-CN" sz="2000" i="1" dirty="0">
                <a:solidFill>
                  <a:srgbClr val="000099"/>
                </a:solidFill>
                <a:latin typeface="+mn-lt"/>
                <a:ea typeface="仿宋" panose="02010609060101010101" pitchFamily="49" charset="-122"/>
              </a:rPr>
              <a:t>P</a:t>
            </a:r>
            <a:r>
              <a:rPr lang="en-US" altLang="zh-CN" sz="2000" baseline="-25000" dirty="0">
                <a:solidFill>
                  <a:srgbClr val="000099"/>
                </a:solidFill>
                <a:latin typeface="+mn-lt"/>
                <a:ea typeface="仿宋" panose="02010609060101010101" pitchFamily="49" charset="-122"/>
              </a:rPr>
              <a:t>= </a:t>
            </a:r>
            <a:r>
              <a:rPr lang="en-US" altLang="zh-CN" sz="2000" dirty="0">
                <a:solidFill>
                  <a:srgbClr val="000099"/>
                </a:solidFill>
                <a:latin typeface="+mn-lt"/>
                <a:ea typeface="仿宋" panose="02010609060101010101" pitchFamily="49" charset="-122"/>
              </a:rPr>
              <a:t>=</a:t>
            </a:r>
            <a:r>
              <a:rPr lang="en-US" altLang="zh-CN" sz="2000" i="1" dirty="0">
                <a:solidFill>
                  <a:srgbClr val="000099"/>
                </a:solidFill>
                <a:latin typeface="+mn-lt"/>
                <a:ea typeface="仿宋" panose="02010609060101010101" pitchFamily="49" charset="-122"/>
              </a:rPr>
              <a:t> I</a:t>
            </a:r>
            <a:r>
              <a:rPr lang="en-US" altLang="zh-CN" sz="2000" baseline="-25000" dirty="0">
                <a:solidFill>
                  <a:srgbClr val="000099"/>
                </a:solidFill>
                <a:latin typeface="+mn-lt"/>
                <a:ea typeface="仿宋" panose="02010609060101010101" pitchFamily="49" charset="-122"/>
              </a:rPr>
              <a:t>c0 </a:t>
            </a:r>
            <a:r>
              <a:rPr lang="en-US" altLang="zh-CN" sz="2000" dirty="0">
                <a:solidFill>
                  <a:srgbClr val="000099"/>
                </a:solidFill>
                <a:latin typeface="+mn-lt"/>
                <a:ea typeface="仿宋" panose="02010609060101010101" pitchFamily="49" charset="-122"/>
                <a:sym typeface="Symbol" panose="05050102010706020507" pitchFamily="18" charset="2"/>
              </a:rPr>
              <a:t></a:t>
            </a:r>
            <a:r>
              <a:rPr lang="en-US" altLang="zh-CN" sz="2000" i="1" dirty="0">
                <a:solidFill>
                  <a:srgbClr val="000099"/>
                </a:solidFill>
                <a:latin typeface="+mn-lt"/>
                <a:ea typeface="仿宋" panose="02010609060101010101" pitchFamily="49" charset="-122"/>
                <a:sym typeface="Symbol" panose="05050102010706020507" pitchFamily="18" charset="2"/>
              </a:rPr>
              <a:t> V</a:t>
            </a:r>
            <a:r>
              <a:rPr lang="en-US" altLang="zh-CN" sz="2000" baseline="-25000" dirty="0">
                <a:solidFill>
                  <a:srgbClr val="000099"/>
                </a:solidFill>
                <a:latin typeface="+mn-lt"/>
                <a:ea typeface="仿宋" panose="02010609060101010101" pitchFamily="49" charset="-122"/>
                <a:sym typeface="Symbol" panose="05050102010706020507" pitchFamily="18" charset="2"/>
              </a:rPr>
              <a:t>cc</a:t>
            </a:r>
            <a:r>
              <a:rPr lang="zh-CN" altLang="en-US" sz="2000" dirty="0">
                <a:solidFill>
                  <a:srgbClr val="000099"/>
                </a:solidFill>
                <a:latin typeface="+mn-lt"/>
                <a:ea typeface="仿宋" panose="02010609060101010101" pitchFamily="49" charset="-122"/>
              </a:rPr>
              <a:t>  </a:t>
            </a:r>
          </a:p>
        </p:txBody>
      </p:sp>
      <p:sp>
        <p:nvSpPr>
          <p:cNvPr id="23571" name="Rectangle 3">
            <a:extLst>
              <a:ext uri="{FF2B5EF4-FFF2-40B4-BE49-F238E27FC236}">
                <a16:creationId xmlns:a16="http://schemas.microsoft.com/office/drawing/2014/main" id="{BB5A7904-52FA-45B5-83F3-26A0005399A5}"/>
              </a:ext>
            </a:extLst>
          </p:cNvPr>
          <p:cNvSpPr>
            <a:spLocks noChangeArrowheads="1"/>
          </p:cNvSpPr>
          <p:nvPr/>
        </p:nvSpPr>
        <p:spPr bwMode="auto">
          <a:xfrm>
            <a:off x="250825" y="5357813"/>
            <a:ext cx="4941888" cy="431800"/>
          </a:xfrm>
          <a:prstGeom prst="rect">
            <a:avLst/>
          </a:prstGeom>
          <a:noFill/>
          <a:ln w="9525">
            <a:noFill/>
            <a:miter lim="800000"/>
            <a:headEnd/>
            <a:tailEnd/>
          </a:ln>
        </p:spPr>
        <p:txBody>
          <a:bodyPr/>
          <a:lstStyle/>
          <a:p>
            <a:pPr marL="342900" indent="-342900" eaLnBrk="1" hangingPunct="1">
              <a:spcBef>
                <a:spcPct val="20000"/>
              </a:spcBef>
              <a:defRPr/>
            </a:pPr>
            <a:r>
              <a:rPr lang="zh-CN" altLang="en-US" sz="2000" dirty="0">
                <a:solidFill>
                  <a:srgbClr val="000099"/>
                </a:solidFill>
                <a:latin typeface="+mn-lt"/>
                <a:ea typeface="仿宋" panose="02010609060101010101" pitchFamily="49" charset="-122"/>
              </a:rPr>
              <a:t>⑺求集电极耗散功率</a:t>
            </a:r>
            <a:r>
              <a:rPr lang="en-US" altLang="zh-CN" sz="2000" i="1" dirty="0">
                <a:solidFill>
                  <a:srgbClr val="000099"/>
                </a:solidFill>
                <a:latin typeface="+mn-lt"/>
                <a:ea typeface="仿宋" panose="02010609060101010101" pitchFamily="49" charset="-122"/>
              </a:rPr>
              <a:t>P</a:t>
            </a:r>
            <a:r>
              <a:rPr lang="en-US" altLang="zh-CN" sz="2000" baseline="-25000" dirty="0">
                <a:solidFill>
                  <a:srgbClr val="000099"/>
                </a:solidFill>
                <a:latin typeface="+mn-lt"/>
                <a:ea typeface="仿宋" panose="02010609060101010101" pitchFamily="49" charset="-122"/>
              </a:rPr>
              <a:t>c</a:t>
            </a:r>
            <a:r>
              <a:rPr lang="zh-CN" altLang="en-US" sz="2000" dirty="0">
                <a:solidFill>
                  <a:srgbClr val="000099"/>
                </a:solidFill>
                <a:latin typeface="+mn-lt"/>
                <a:ea typeface="仿宋" panose="02010609060101010101" pitchFamily="49" charset="-122"/>
              </a:rPr>
              <a:t> ：</a:t>
            </a:r>
            <a:r>
              <a:rPr lang="en-US" altLang="zh-CN" sz="2000" i="1" dirty="0">
                <a:solidFill>
                  <a:srgbClr val="000099"/>
                </a:solidFill>
                <a:latin typeface="+mn-lt"/>
                <a:ea typeface="仿宋" panose="02010609060101010101" pitchFamily="49" charset="-122"/>
              </a:rPr>
              <a:t> P</a:t>
            </a:r>
            <a:r>
              <a:rPr lang="en-US" altLang="zh-CN" sz="2000" baseline="-25000" dirty="0">
                <a:solidFill>
                  <a:srgbClr val="000099"/>
                </a:solidFill>
                <a:latin typeface="+mn-lt"/>
                <a:ea typeface="仿宋" panose="02010609060101010101" pitchFamily="49" charset="-122"/>
              </a:rPr>
              <a:t>c </a:t>
            </a:r>
            <a:r>
              <a:rPr lang="en-US" altLang="zh-CN" sz="2000" dirty="0">
                <a:solidFill>
                  <a:srgbClr val="000099"/>
                </a:solidFill>
                <a:latin typeface="+mn-lt"/>
                <a:ea typeface="仿宋" panose="02010609060101010101" pitchFamily="49" charset="-122"/>
              </a:rPr>
              <a:t>= </a:t>
            </a:r>
            <a:r>
              <a:rPr lang="en-US" altLang="zh-CN" sz="2000" i="1" dirty="0">
                <a:solidFill>
                  <a:srgbClr val="000099"/>
                </a:solidFill>
                <a:latin typeface="+mn-lt"/>
                <a:ea typeface="仿宋" panose="02010609060101010101" pitchFamily="49" charset="-122"/>
              </a:rPr>
              <a:t>P</a:t>
            </a:r>
            <a:r>
              <a:rPr lang="en-US" altLang="zh-CN" sz="2000" baseline="-25000" dirty="0">
                <a:solidFill>
                  <a:srgbClr val="000099"/>
                </a:solidFill>
                <a:latin typeface="+mn-lt"/>
                <a:ea typeface="仿宋" panose="02010609060101010101" pitchFamily="49" charset="-122"/>
              </a:rPr>
              <a:t>= </a:t>
            </a:r>
            <a:r>
              <a:rPr lang="en-US" altLang="zh-CN" sz="2000" dirty="0">
                <a:solidFill>
                  <a:srgbClr val="000099"/>
                </a:solidFill>
                <a:latin typeface="+mn-lt"/>
                <a:ea typeface="仿宋" panose="02010609060101010101" pitchFamily="49" charset="-122"/>
                <a:sym typeface="Symbol" panose="05050102010706020507" pitchFamily="18" charset="2"/>
              </a:rPr>
              <a:t></a:t>
            </a:r>
            <a:r>
              <a:rPr lang="en-US" altLang="zh-CN" sz="2000" i="1" dirty="0">
                <a:solidFill>
                  <a:srgbClr val="000099"/>
                </a:solidFill>
                <a:latin typeface="+mn-lt"/>
                <a:ea typeface="仿宋" panose="02010609060101010101" pitchFamily="49" charset="-122"/>
              </a:rPr>
              <a:t> P</a:t>
            </a:r>
            <a:r>
              <a:rPr lang="en-US" altLang="zh-CN" sz="2000" baseline="-25000" dirty="0">
                <a:solidFill>
                  <a:srgbClr val="000099"/>
                </a:solidFill>
                <a:latin typeface="+mn-lt"/>
                <a:ea typeface="仿宋" panose="02010609060101010101" pitchFamily="49" charset="-122"/>
              </a:rPr>
              <a:t>o</a:t>
            </a:r>
          </a:p>
        </p:txBody>
      </p:sp>
      <p:sp>
        <p:nvSpPr>
          <p:cNvPr id="23572" name="Rectangle 3">
            <a:extLst>
              <a:ext uri="{FF2B5EF4-FFF2-40B4-BE49-F238E27FC236}">
                <a16:creationId xmlns:a16="http://schemas.microsoft.com/office/drawing/2014/main" id="{4826B5B1-8A27-4257-BE33-AE15B76F45AD}"/>
              </a:ext>
            </a:extLst>
          </p:cNvPr>
          <p:cNvSpPr>
            <a:spLocks noChangeArrowheads="1"/>
          </p:cNvSpPr>
          <p:nvPr/>
        </p:nvSpPr>
        <p:spPr bwMode="auto">
          <a:xfrm>
            <a:off x="250825" y="6005513"/>
            <a:ext cx="5329287" cy="431800"/>
          </a:xfrm>
          <a:prstGeom prst="rect">
            <a:avLst/>
          </a:prstGeom>
          <a:noFill/>
          <a:ln w="9525">
            <a:noFill/>
            <a:miter lim="800000"/>
            <a:headEnd/>
            <a:tailEnd/>
          </a:ln>
        </p:spPr>
        <p:txBody>
          <a:bodyPr/>
          <a:lstStyle/>
          <a:p>
            <a:pPr marL="342900" indent="-342900" eaLnBrk="1" hangingPunct="1">
              <a:spcBef>
                <a:spcPct val="20000"/>
              </a:spcBef>
              <a:defRPr/>
            </a:pPr>
            <a:r>
              <a:rPr lang="zh-CN" altLang="en-US" sz="2000" dirty="0">
                <a:solidFill>
                  <a:srgbClr val="000099"/>
                </a:solidFill>
                <a:latin typeface="+mn-lt"/>
                <a:ea typeface="仿宋" panose="02010609060101010101" pitchFamily="49" charset="-122"/>
              </a:rPr>
              <a:t>⑻求集电极效率</a:t>
            </a:r>
            <a:r>
              <a:rPr lang="zh-CN" altLang="en-US" sz="2000" i="1" dirty="0">
                <a:solidFill>
                  <a:srgbClr val="000099"/>
                </a:solidFill>
                <a:latin typeface="+mn-lt"/>
                <a:ea typeface="仿宋" panose="02010609060101010101" pitchFamily="49" charset="-122"/>
                <a:sym typeface="Symbol" pitchFamily="18" charset="2"/>
              </a:rPr>
              <a:t></a:t>
            </a:r>
            <a:r>
              <a:rPr lang="en-US" altLang="zh-CN" sz="2000" baseline="-25000" dirty="0">
                <a:solidFill>
                  <a:srgbClr val="000099"/>
                </a:solidFill>
                <a:latin typeface="+mn-lt"/>
                <a:ea typeface="仿宋" panose="02010609060101010101" pitchFamily="49" charset="-122"/>
              </a:rPr>
              <a:t>c</a:t>
            </a:r>
            <a:r>
              <a:rPr lang="en-US" altLang="zh-CN" sz="2000" dirty="0">
                <a:solidFill>
                  <a:srgbClr val="000099"/>
                </a:solidFill>
                <a:latin typeface="+mn-lt"/>
                <a:ea typeface="仿宋" panose="02010609060101010101" pitchFamily="49" charset="-122"/>
              </a:rPr>
              <a:t> </a:t>
            </a:r>
            <a:r>
              <a:rPr lang="zh-CN" altLang="en-US" sz="2000" dirty="0">
                <a:solidFill>
                  <a:srgbClr val="000099"/>
                </a:solidFill>
                <a:latin typeface="+mn-lt"/>
                <a:ea typeface="仿宋" panose="02010609060101010101" pitchFamily="49" charset="-122"/>
              </a:rPr>
              <a:t>：</a:t>
            </a:r>
            <a:r>
              <a:rPr lang="en-US" altLang="zh-CN" sz="2000" i="1" dirty="0">
                <a:solidFill>
                  <a:srgbClr val="000099"/>
                </a:solidFill>
                <a:latin typeface="+mn-lt"/>
                <a:ea typeface="仿宋" panose="02010609060101010101" pitchFamily="49" charset="-122"/>
              </a:rPr>
              <a:t> </a:t>
            </a:r>
            <a:r>
              <a:rPr lang="en-US" altLang="zh-CN" sz="2000" i="1" dirty="0">
                <a:solidFill>
                  <a:srgbClr val="000099"/>
                </a:solidFill>
                <a:latin typeface="+mn-lt"/>
                <a:ea typeface="仿宋" panose="02010609060101010101" pitchFamily="49" charset="-122"/>
                <a:sym typeface="Symbol" panose="05050102010706020507" pitchFamily="18" charset="2"/>
              </a:rPr>
              <a:t></a:t>
            </a:r>
            <a:r>
              <a:rPr lang="en-US" altLang="zh-CN" sz="2000" baseline="-25000" dirty="0">
                <a:solidFill>
                  <a:srgbClr val="000099"/>
                </a:solidFill>
                <a:latin typeface="+mn-lt"/>
                <a:ea typeface="仿宋" panose="02010609060101010101" pitchFamily="49" charset="-122"/>
              </a:rPr>
              <a:t>c </a:t>
            </a:r>
            <a:r>
              <a:rPr lang="en-US" altLang="zh-CN" sz="2000" dirty="0">
                <a:solidFill>
                  <a:srgbClr val="000099"/>
                </a:solidFill>
                <a:latin typeface="+mn-lt"/>
                <a:ea typeface="仿宋" panose="02010609060101010101" pitchFamily="49" charset="-122"/>
              </a:rPr>
              <a:t>= </a:t>
            </a:r>
            <a:r>
              <a:rPr lang="en-US" altLang="zh-CN" sz="2000" i="1" dirty="0">
                <a:solidFill>
                  <a:srgbClr val="000099"/>
                </a:solidFill>
                <a:latin typeface="+mn-lt"/>
                <a:ea typeface="仿宋" panose="02010609060101010101" pitchFamily="49" charset="-122"/>
              </a:rPr>
              <a:t>P</a:t>
            </a:r>
            <a:r>
              <a:rPr lang="en-US" altLang="zh-CN" sz="2000" baseline="-25000" dirty="0">
                <a:solidFill>
                  <a:srgbClr val="000099"/>
                </a:solidFill>
                <a:latin typeface="+mn-lt"/>
                <a:ea typeface="仿宋" panose="02010609060101010101" pitchFamily="49" charset="-122"/>
              </a:rPr>
              <a:t>o</a:t>
            </a:r>
            <a:r>
              <a:rPr lang="en-US" altLang="zh-CN" sz="2000" dirty="0">
                <a:solidFill>
                  <a:srgbClr val="000099"/>
                </a:solidFill>
                <a:latin typeface="+mn-lt"/>
                <a:ea typeface="仿宋" panose="02010609060101010101" pitchFamily="49" charset="-122"/>
              </a:rPr>
              <a:t> /</a:t>
            </a:r>
            <a:r>
              <a:rPr lang="en-US" altLang="zh-CN" sz="2000" baseline="-25000" dirty="0">
                <a:solidFill>
                  <a:srgbClr val="000099"/>
                </a:solidFill>
                <a:latin typeface="+mn-lt"/>
                <a:ea typeface="仿宋" panose="02010609060101010101" pitchFamily="49" charset="-122"/>
              </a:rPr>
              <a:t> </a:t>
            </a:r>
            <a:r>
              <a:rPr lang="en-US" altLang="zh-CN" sz="2000" i="1" dirty="0">
                <a:solidFill>
                  <a:srgbClr val="000099"/>
                </a:solidFill>
                <a:latin typeface="+mn-lt"/>
                <a:ea typeface="仿宋" panose="02010609060101010101" pitchFamily="49" charset="-122"/>
              </a:rPr>
              <a:t>P</a:t>
            </a:r>
            <a:r>
              <a:rPr lang="en-US" altLang="zh-CN" sz="2000" baseline="-25000" dirty="0">
                <a:solidFill>
                  <a:srgbClr val="000099"/>
                </a:solidFill>
                <a:latin typeface="+mn-lt"/>
                <a:ea typeface="仿宋" panose="02010609060101010101" pitchFamily="49" charset="-122"/>
              </a:rPr>
              <a:t>=</a:t>
            </a:r>
            <a:endParaRPr lang="en-US" altLang="zh-CN" sz="2000" dirty="0">
              <a:solidFill>
                <a:srgbClr val="000099"/>
              </a:solidFill>
              <a:latin typeface="+mn-lt"/>
              <a:ea typeface="仿宋" panose="02010609060101010101" pitchFamily="49"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45059" name="Object 8">
            <a:extLst>
              <a:ext uri="{FF2B5EF4-FFF2-40B4-BE49-F238E27FC236}">
                <a16:creationId xmlns:a16="http://schemas.microsoft.com/office/drawing/2014/main" id="{7BE27162-ED10-40D2-AA03-0614EC4B4847}"/>
              </a:ext>
            </a:extLst>
          </p:cNvPr>
          <p:cNvGraphicFramePr>
            <a:graphicFrameLocks noChangeAspect="1"/>
          </p:cNvGraphicFramePr>
          <p:nvPr>
            <p:extLst>
              <p:ext uri="{D42A27DB-BD31-4B8C-83A1-F6EECF244321}">
                <p14:modId xmlns:p14="http://schemas.microsoft.com/office/powerpoint/2010/main" val="1274849356"/>
              </p:ext>
            </p:extLst>
          </p:nvPr>
        </p:nvGraphicFramePr>
        <p:xfrm>
          <a:off x="2717870" y="599441"/>
          <a:ext cx="1549400" cy="735012"/>
        </p:xfrm>
        <a:graphic>
          <a:graphicData uri="http://schemas.openxmlformats.org/presentationml/2006/ole">
            <mc:AlternateContent xmlns:mc="http://schemas.openxmlformats.org/markup-compatibility/2006">
              <mc:Choice xmlns:v="urn:schemas-microsoft-com:vml" Requires="v">
                <p:oleObj spid="_x0000_s89674" name="Equation" r:id="rId3" imgW="952200" imgH="444240" progId="Equation.DSMT4">
                  <p:embed/>
                </p:oleObj>
              </mc:Choice>
              <mc:Fallback>
                <p:oleObj name="Equation" r:id="rId3" imgW="952200" imgH="444240" progId="Equation.DSMT4">
                  <p:embed/>
                  <p:pic>
                    <p:nvPicPr>
                      <p:cNvPr id="0" name="Object 8"/>
                      <p:cNvPicPr>
                        <a:picLocks noChangeAspect="1" noChangeArrowheads="1"/>
                      </p:cNvPicPr>
                      <p:nvPr/>
                    </p:nvPicPr>
                    <p:blipFill>
                      <a:blip r:embed="rId4"/>
                      <a:srcRect/>
                      <a:stretch>
                        <a:fillRect/>
                      </a:stretch>
                    </p:blipFill>
                    <p:spPr bwMode="auto">
                      <a:xfrm>
                        <a:off x="2717870" y="599441"/>
                        <a:ext cx="1549400" cy="7350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5060" name="Object 10">
            <a:extLst>
              <a:ext uri="{FF2B5EF4-FFF2-40B4-BE49-F238E27FC236}">
                <a16:creationId xmlns:a16="http://schemas.microsoft.com/office/drawing/2014/main" id="{6035E3B9-D452-4FF5-ABED-29FE258FCEAF}"/>
              </a:ext>
            </a:extLst>
          </p:cNvPr>
          <p:cNvGraphicFramePr>
            <a:graphicFrameLocks noChangeAspect="1"/>
          </p:cNvGraphicFramePr>
          <p:nvPr>
            <p:extLst>
              <p:ext uri="{D42A27DB-BD31-4B8C-83A1-F6EECF244321}">
                <p14:modId xmlns:p14="http://schemas.microsoft.com/office/powerpoint/2010/main" val="872703355"/>
              </p:ext>
            </p:extLst>
          </p:nvPr>
        </p:nvGraphicFramePr>
        <p:xfrm>
          <a:off x="228600" y="2209843"/>
          <a:ext cx="3887787" cy="1265238"/>
        </p:xfrm>
        <a:graphic>
          <a:graphicData uri="http://schemas.openxmlformats.org/presentationml/2006/ole">
            <mc:AlternateContent xmlns:mc="http://schemas.openxmlformats.org/markup-compatibility/2006">
              <mc:Choice xmlns:v="urn:schemas-microsoft-com:vml" Requires="v">
                <p:oleObj spid="_x0000_s89675" name="Equation" r:id="rId5" imgW="2888202" imgH="929850" progId="Equation.DSMT4">
                  <p:embed/>
                </p:oleObj>
              </mc:Choice>
              <mc:Fallback>
                <p:oleObj name="Equation" r:id="rId5" imgW="2888202" imgH="929850" progId="Equation.DSMT4">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2209843"/>
                        <a:ext cx="3887787" cy="1265238"/>
                      </a:xfrm>
                      <a:prstGeom prst="rect">
                        <a:avLst/>
                      </a:prstGeom>
                      <a:solidFill>
                        <a:schemeClr val="bg1"/>
                      </a:solidFill>
                      <a:ln>
                        <a:noFill/>
                      </a:ln>
                    </p:spPr>
                  </p:pic>
                </p:oleObj>
              </mc:Fallback>
            </mc:AlternateContent>
          </a:graphicData>
        </a:graphic>
      </p:graphicFrame>
      <p:sp>
        <p:nvSpPr>
          <p:cNvPr id="24583" name="Rectangle 3">
            <a:extLst>
              <a:ext uri="{FF2B5EF4-FFF2-40B4-BE49-F238E27FC236}">
                <a16:creationId xmlns:a16="http://schemas.microsoft.com/office/drawing/2014/main" id="{F3D04D83-F2E0-4244-AF86-C071D043FECC}"/>
              </a:ext>
            </a:extLst>
          </p:cNvPr>
          <p:cNvSpPr>
            <a:spLocks noChangeArrowheads="1"/>
          </p:cNvSpPr>
          <p:nvPr/>
        </p:nvSpPr>
        <p:spPr bwMode="auto">
          <a:xfrm>
            <a:off x="107950" y="693738"/>
            <a:ext cx="2735263" cy="431800"/>
          </a:xfrm>
          <a:prstGeom prst="rect">
            <a:avLst/>
          </a:prstGeom>
          <a:noFill/>
          <a:ln w="9525">
            <a:noFill/>
            <a:miter lim="800000"/>
            <a:headEnd/>
            <a:tailEnd/>
          </a:ln>
        </p:spPr>
        <p:txBody>
          <a:bodyPr/>
          <a:lstStyle/>
          <a:p>
            <a:pPr marL="342900" indent="-342900" eaLnBrk="1" hangingPunct="1">
              <a:spcBef>
                <a:spcPct val="20000"/>
              </a:spcBef>
              <a:defRPr/>
            </a:pPr>
            <a:r>
              <a:rPr lang="zh-CN" altLang="en-US" sz="2400" dirty="0">
                <a:solidFill>
                  <a:srgbClr val="000099"/>
                </a:solidFill>
                <a:latin typeface="+mn-lt"/>
                <a:ea typeface="仿宋" panose="02010609060101010101" pitchFamily="49" charset="-122"/>
              </a:rPr>
              <a:t>⑼求谐振电阻</a:t>
            </a:r>
            <a:r>
              <a:rPr lang="en-US" altLang="zh-CN" sz="2400" i="1" dirty="0" err="1">
                <a:solidFill>
                  <a:srgbClr val="000099"/>
                </a:solidFill>
                <a:latin typeface="+mn-lt"/>
                <a:ea typeface="仿宋" panose="02010609060101010101" pitchFamily="49" charset="-122"/>
              </a:rPr>
              <a:t>R</a:t>
            </a:r>
            <a:r>
              <a:rPr lang="en-US" altLang="zh-CN" sz="2400" baseline="-25000" dirty="0" err="1">
                <a:solidFill>
                  <a:srgbClr val="000099"/>
                </a:solidFill>
                <a:latin typeface="+mn-lt"/>
                <a:ea typeface="仿宋" panose="02010609060101010101" pitchFamily="49" charset="-122"/>
              </a:rPr>
              <a:t>kp</a:t>
            </a:r>
            <a:r>
              <a:rPr lang="zh-CN" altLang="en-US" sz="2400" dirty="0">
                <a:solidFill>
                  <a:srgbClr val="000099"/>
                </a:solidFill>
                <a:latin typeface="+mn-lt"/>
                <a:ea typeface="仿宋" panose="02010609060101010101" pitchFamily="49" charset="-122"/>
              </a:rPr>
              <a:t>：</a:t>
            </a:r>
            <a:endParaRPr lang="zh-CN" altLang="en-US" sz="2400" b="0" dirty="0">
              <a:solidFill>
                <a:srgbClr val="000099"/>
              </a:solidFill>
              <a:latin typeface="+mn-lt"/>
              <a:ea typeface="仿宋" panose="02010609060101010101" pitchFamily="49" charset="-122"/>
            </a:endParaRPr>
          </a:p>
        </p:txBody>
      </p:sp>
      <p:sp>
        <p:nvSpPr>
          <p:cNvPr id="24584" name="Rectangle 3">
            <a:extLst>
              <a:ext uri="{FF2B5EF4-FFF2-40B4-BE49-F238E27FC236}">
                <a16:creationId xmlns:a16="http://schemas.microsoft.com/office/drawing/2014/main" id="{6B094135-2898-48FC-8C1D-50D7119BDEE0}"/>
              </a:ext>
            </a:extLst>
          </p:cNvPr>
          <p:cNvSpPr>
            <a:spLocks noChangeArrowheads="1"/>
          </p:cNvSpPr>
          <p:nvPr/>
        </p:nvSpPr>
        <p:spPr bwMode="auto">
          <a:xfrm>
            <a:off x="127001" y="1268413"/>
            <a:ext cx="4877047" cy="1052109"/>
          </a:xfrm>
          <a:prstGeom prst="rect">
            <a:avLst/>
          </a:prstGeom>
          <a:noFill/>
          <a:ln w="9525">
            <a:noFill/>
            <a:miter lim="800000"/>
            <a:headEnd/>
            <a:tailEnd/>
          </a:ln>
        </p:spPr>
        <p:txBody>
          <a:bodyPr/>
          <a:lstStyle/>
          <a:p>
            <a:pPr marL="342900" indent="-342900" eaLnBrk="1" hangingPunct="1">
              <a:spcBef>
                <a:spcPct val="20000"/>
              </a:spcBef>
              <a:defRPr/>
            </a:pPr>
            <a:r>
              <a:rPr lang="zh-CN" altLang="en-US" sz="2400" dirty="0">
                <a:solidFill>
                  <a:srgbClr val="000099"/>
                </a:solidFill>
                <a:latin typeface="+mn-lt"/>
                <a:ea typeface="仿宋" panose="02010609060101010101" pitchFamily="49" charset="-122"/>
              </a:rPr>
              <a:t>⑽求基极激励电压振幅</a:t>
            </a:r>
            <a:r>
              <a:rPr lang="en-US" altLang="zh-CN" sz="2400" i="1" dirty="0">
                <a:solidFill>
                  <a:srgbClr val="000099"/>
                </a:solidFill>
                <a:latin typeface="+mn-lt"/>
                <a:ea typeface="仿宋" panose="02010609060101010101" pitchFamily="49" charset="-122"/>
                <a:sym typeface="Symbol" pitchFamily="18" charset="2"/>
              </a:rPr>
              <a:t>V</a:t>
            </a:r>
            <a:r>
              <a:rPr lang="en-US" altLang="zh-CN" sz="2400" baseline="-25000" dirty="0">
                <a:solidFill>
                  <a:srgbClr val="000099"/>
                </a:solidFill>
                <a:latin typeface="+mn-lt"/>
                <a:ea typeface="仿宋" panose="02010609060101010101" pitchFamily="49" charset="-122"/>
              </a:rPr>
              <a:t>bm</a:t>
            </a:r>
            <a:r>
              <a:rPr lang="zh-CN" altLang="en-US" sz="2400" dirty="0">
                <a:solidFill>
                  <a:srgbClr val="000099"/>
                </a:solidFill>
                <a:latin typeface="+mn-lt"/>
                <a:ea typeface="仿宋" panose="02010609060101010101" pitchFamily="49" charset="-122"/>
              </a:rPr>
              <a:t> 由右图（旧教材 图</a:t>
            </a:r>
            <a:r>
              <a:rPr lang="en-US" altLang="zh-CN" sz="2400" dirty="0">
                <a:solidFill>
                  <a:srgbClr val="000099"/>
                </a:solidFill>
                <a:latin typeface="+mn-lt"/>
                <a:ea typeface="仿宋" panose="02010609060101010101" pitchFamily="49" charset="-122"/>
              </a:rPr>
              <a:t>2-33</a:t>
            </a:r>
            <a:r>
              <a:rPr lang="zh-CN" altLang="en-US" sz="2400" dirty="0">
                <a:solidFill>
                  <a:srgbClr val="000099"/>
                </a:solidFill>
                <a:latin typeface="+mn-lt"/>
                <a:ea typeface="仿宋" panose="02010609060101010101" pitchFamily="49" charset="-122"/>
              </a:rPr>
              <a:t>）：</a:t>
            </a:r>
          </a:p>
        </p:txBody>
      </p:sp>
      <p:sp>
        <p:nvSpPr>
          <p:cNvPr id="45063" name="Rectangle 3">
            <a:extLst>
              <a:ext uri="{FF2B5EF4-FFF2-40B4-BE49-F238E27FC236}">
                <a16:creationId xmlns:a16="http://schemas.microsoft.com/office/drawing/2014/main" id="{799568A5-3848-4893-A404-7C8255A485AC}"/>
              </a:ext>
            </a:extLst>
          </p:cNvPr>
          <p:cNvSpPr>
            <a:spLocks noChangeArrowheads="1"/>
          </p:cNvSpPr>
          <p:nvPr/>
        </p:nvSpPr>
        <p:spPr bwMode="auto">
          <a:xfrm>
            <a:off x="17021" y="4148541"/>
            <a:ext cx="58896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400" dirty="0">
                <a:solidFill>
                  <a:srgbClr val="000099"/>
                </a:solidFill>
                <a:latin typeface="+mn-lt"/>
                <a:ea typeface="仿宋" panose="02010609060101010101" pitchFamily="49" charset="-122"/>
              </a:rPr>
              <a:t>其中， </a:t>
            </a:r>
            <a:r>
              <a:rPr lang="en-US" altLang="zh-CN" sz="2400" i="1" dirty="0">
                <a:solidFill>
                  <a:srgbClr val="000099"/>
                </a:solidFill>
                <a:latin typeface="+mn-lt"/>
                <a:ea typeface="仿宋" panose="02010609060101010101" pitchFamily="49" charset="-122"/>
              </a:rPr>
              <a:t>g</a:t>
            </a:r>
            <a:r>
              <a:rPr lang="en-US" altLang="zh-CN" sz="2400" baseline="-25000" dirty="0">
                <a:solidFill>
                  <a:srgbClr val="000099"/>
                </a:solidFill>
                <a:latin typeface="+mn-lt"/>
                <a:ea typeface="仿宋" panose="02010609060101010101" pitchFamily="49" charset="-122"/>
              </a:rPr>
              <a:t>c</a:t>
            </a:r>
            <a:r>
              <a:rPr lang="zh-CN" altLang="en-US" sz="2400" dirty="0">
                <a:solidFill>
                  <a:srgbClr val="000099"/>
                </a:solidFill>
                <a:latin typeface="+mn-lt"/>
                <a:ea typeface="仿宋" panose="02010609060101010101" pitchFamily="49" charset="-122"/>
              </a:rPr>
              <a:t>为晶体管转移特性曲线的斜率</a:t>
            </a:r>
            <a:r>
              <a:rPr lang="en-US" altLang="zh-CN" sz="2400" dirty="0">
                <a:solidFill>
                  <a:srgbClr val="000099"/>
                </a:solidFill>
                <a:latin typeface="+mn-lt"/>
                <a:ea typeface="仿宋" panose="02010609060101010101" pitchFamily="49" charset="-122"/>
              </a:rPr>
              <a:t>:</a:t>
            </a:r>
            <a:r>
              <a:rPr lang="zh-CN" altLang="en-US" sz="2400" dirty="0">
                <a:solidFill>
                  <a:srgbClr val="000099"/>
                </a:solidFill>
                <a:latin typeface="+mn-lt"/>
                <a:ea typeface="仿宋" panose="02010609060101010101" pitchFamily="49" charset="-122"/>
              </a:rPr>
              <a:t>                                           </a:t>
            </a:r>
          </a:p>
        </p:txBody>
      </p:sp>
      <p:graphicFrame>
        <p:nvGraphicFramePr>
          <p:cNvPr id="45064" name="Object 5">
            <a:extLst>
              <a:ext uri="{FF2B5EF4-FFF2-40B4-BE49-F238E27FC236}">
                <a16:creationId xmlns:a16="http://schemas.microsoft.com/office/drawing/2014/main" id="{C0E8C0B2-BAEF-4D5E-A5A9-98C504A6082D}"/>
              </a:ext>
            </a:extLst>
          </p:cNvPr>
          <p:cNvGraphicFramePr>
            <a:graphicFrameLocks noChangeAspect="1"/>
          </p:cNvGraphicFramePr>
          <p:nvPr>
            <p:extLst>
              <p:ext uri="{D42A27DB-BD31-4B8C-83A1-F6EECF244321}">
                <p14:modId xmlns:p14="http://schemas.microsoft.com/office/powerpoint/2010/main" val="3075562685"/>
              </p:ext>
            </p:extLst>
          </p:nvPr>
        </p:nvGraphicFramePr>
        <p:xfrm>
          <a:off x="2717870" y="4573356"/>
          <a:ext cx="2665412" cy="869950"/>
        </p:xfrm>
        <a:graphic>
          <a:graphicData uri="http://schemas.openxmlformats.org/presentationml/2006/ole">
            <mc:AlternateContent xmlns:mc="http://schemas.openxmlformats.org/markup-compatibility/2006">
              <mc:Choice xmlns:v="urn:schemas-microsoft-com:vml" Requires="v">
                <p:oleObj spid="_x0000_s89676" name="Equation" r:id="rId7" imgW="1440313" imgH="464925" progId="Equation.DSMT4">
                  <p:embed/>
                </p:oleObj>
              </mc:Choice>
              <mc:Fallback>
                <p:oleObj name="Equation" r:id="rId7" imgW="1440313" imgH="464925"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17870" y="4573356"/>
                        <a:ext cx="2665412" cy="8699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065" name="Rectangle 3">
            <a:extLst>
              <a:ext uri="{FF2B5EF4-FFF2-40B4-BE49-F238E27FC236}">
                <a16:creationId xmlns:a16="http://schemas.microsoft.com/office/drawing/2014/main" id="{B1FFB5DE-A6FC-449F-8F4A-12A91C5A356D}"/>
              </a:ext>
            </a:extLst>
          </p:cNvPr>
          <p:cNvSpPr>
            <a:spLocks noChangeArrowheads="1"/>
          </p:cNvSpPr>
          <p:nvPr/>
        </p:nvSpPr>
        <p:spPr bwMode="auto">
          <a:xfrm>
            <a:off x="42351" y="5559425"/>
            <a:ext cx="5260975"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400" dirty="0">
                <a:solidFill>
                  <a:srgbClr val="000099"/>
                </a:solidFill>
                <a:latin typeface="+mn-lt"/>
                <a:ea typeface="仿宋" panose="02010609060101010101" pitchFamily="49" charset="-122"/>
              </a:rPr>
              <a:t>⑾求基极偏置</a:t>
            </a:r>
            <a:r>
              <a:rPr lang="en-US" altLang="zh-CN" sz="2400" i="1" dirty="0">
                <a:solidFill>
                  <a:srgbClr val="000099"/>
                </a:solidFill>
                <a:latin typeface="+mn-lt"/>
                <a:ea typeface="仿宋" panose="02010609060101010101" pitchFamily="49" charset="-122"/>
              </a:rPr>
              <a:t>V</a:t>
            </a:r>
            <a:r>
              <a:rPr lang="en-US" altLang="zh-CN" sz="2400" baseline="-25000" dirty="0">
                <a:solidFill>
                  <a:srgbClr val="000099"/>
                </a:solidFill>
                <a:latin typeface="+mn-lt"/>
                <a:ea typeface="仿宋" panose="02010609060101010101" pitchFamily="49" charset="-122"/>
              </a:rPr>
              <a:t>BB</a:t>
            </a:r>
            <a:r>
              <a:rPr lang="en-US" altLang="zh-CN" sz="2400" dirty="0">
                <a:solidFill>
                  <a:srgbClr val="000099"/>
                </a:solidFill>
                <a:latin typeface="+mn-lt"/>
                <a:ea typeface="仿宋" panose="02010609060101010101" pitchFamily="49" charset="-122"/>
              </a:rPr>
              <a:t>    </a:t>
            </a:r>
            <a:r>
              <a:rPr lang="zh-CN" altLang="en-US" sz="2400" dirty="0">
                <a:solidFill>
                  <a:srgbClr val="000099"/>
                </a:solidFill>
                <a:latin typeface="+mn-lt"/>
                <a:ea typeface="仿宋" panose="02010609060101010101" pitchFamily="49" charset="-122"/>
              </a:rPr>
              <a:t>：</a:t>
            </a:r>
          </a:p>
          <a:p>
            <a:pPr eaLnBrk="1" hangingPunct="1">
              <a:buFontTx/>
              <a:buNone/>
            </a:pPr>
            <a:r>
              <a:rPr lang="zh-CN" altLang="en-US" sz="2400" dirty="0">
                <a:solidFill>
                  <a:srgbClr val="000099"/>
                </a:solidFill>
                <a:latin typeface="+mn-lt"/>
                <a:ea typeface="仿宋" panose="02010609060101010101" pitchFamily="49" charset="-122"/>
              </a:rPr>
              <a:t>        由右图（图</a:t>
            </a:r>
            <a:r>
              <a:rPr lang="en-US" altLang="zh-CN" sz="2400" dirty="0">
                <a:solidFill>
                  <a:srgbClr val="000099"/>
                </a:solidFill>
                <a:latin typeface="+mn-lt"/>
                <a:ea typeface="仿宋" panose="02010609060101010101" pitchFamily="49" charset="-122"/>
              </a:rPr>
              <a:t>2-33</a:t>
            </a:r>
            <a:r>
              <a:rPr lang="zh-CN" altLang="en-US" sz="2400" dirty="0">
                <a:solidFill>
                  <a:srgbClr val="000099"/>
                </a:solidFill>
                <a:latin typeface="+mn-lt"/>
                <a:ea typeface="仿宋" panose="02010609060101010101" pitchFamily="49" charset="-122"/>
              </a:rPr>
              <a:t>）曲线可知：</a:t>
            </a:r>
          </a:p>
        </p:txBody>
      </p:sp>
      <p:graphicFrame>
        <p:nvGraphicFramePr>
          <p:cNvPr id="45066" name="Object 12">
            <a:extLst>
              <a:ext uri="{FF2B5EF4-FFF2-40B4-BE49-F238E27FC236}">
                <a16:creationId xmlns:a16="http://schemas.microsoft.com/office/drawing/2014/main" id="{FDD3BEB7-FB8E-4BA1-90D9-30BCF329E043}"/>
              </a:ext>
            </a:extLst>
          </p:cNvPr>
          <p:cNvGraphicFramePr>
            <a:graphicFrameLocks noChangeAspect="1"/>
          </p:cNvGraphicFramePr>
          <p:nvPr>
            <p:extLst>
              <p:ext uri="{D42A27DB-BD31-4B8C-83A1-F6EECF244321}">
                <p14:modId xmlns:p14="http://schemas.microsoft.com/office/powerpoint/2010/main" val="939061660"/>
              </p:ext>
            </p:extLst>
          </p:nvPr>
        </p:nvGraphicFramePr>
        <p:xfrm>
          <a:off x="4780296" y="5812507"/>
          <a:ext cx="2490787" cy="847725"/>
        </p:xfrm>
        <a:graphic>
          <a:graphicData uri="http://schemas.openxmlformats.org/presentationml/2006/ole">
            <mc:AlternateContent xmlns:mc="http://schemas.openxmlformats.org/markup-compatibility/2006">
              <mc:Choice xmlns:v="urn:schemas-microsoft-com:vml" Requires="v">
                <p:oleObj spid="_x0000_s89677" name="Equation" r:id="rId9" imgW="1500918" imgH="502762" progId="Equation.DSMT4">
                  <p:embed/>
                </p:oleObj>
              </mc:Choice>
              <mc:Fallback>
                <p:oleObj name="Equation" r:id="rId9" imgW="1500918" imgH="502762" progId="Equation.DSMT4">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80296" y="5812507"/>
                        <a:ext cx="2490787" cy="847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 name="组合 3">
            <a:extLst>
              <a:ext uri="{FF2B5EF4-FFF2-40B4-BE49-F238E27FC236}">
                <a16:creationId xmlns:a16="http://schemas.microsoft.com/office/drawing/2014/main" id="{732F9270-0D1E-47EB-B1CD-D76A861AF200}"/>
              </a:ext>
            </a:extLst>
          </p:cNvPr>
          <p:cNvGrpSpPr/>
          <p:nvPr/>
        </p:nvGrpSpPr>
        <p:grpSpPr>
          <a:xfrm>
            <a:off x="5532591" y="2550143"/>
            <a:ext cx="3592513" cy="2928938"/>
            <a:chOff x="5543550" y="1771650"/>
            <a:chExt cx="3592513" cy="2928938"/>
          </a:xfrm>
        </p:grpSpPr>
        <p:pic>
          <p:nvPicPr>
            <p:cNvPr id="45067" name="图片 11" descr="Image1.jpg">
              <a:extLst>
                <a:ext uri="{FF2B5EF4-FFF2-40B4-BE49-F238E27FC236}">
                  <a16:creationId xmlns:a16="http://schemas.microsoft.com/office/drawing/2014/main" id="{C98F4549-677C-4E7A-9743-2906B00B5E6A}"/>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543550" y="1771650"/>
              <a:ext cx="3592513" cy="292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8" name="Rectangle 2">
              <a:extLst>
                <a:ext uri="{FF2B5EF4-FFF2-40B4-BE49-F238E27FC236}">
                  <a16:creationId xmlns:a16="http://schemas.microsoft.com/office/drawing/2014/main" id="{BFA7ED5F-C435-498B-9D78-9B3DE8977D49}"/>
                </a:ext>
              </a:extLst>
            </p:cNvPr>
            <p:cNvSpPr>
              <a:spLocks noChangeArrowheads="1"/>
            </p:cNvSpPr>
            <p:nvPr/>
          </p:nvSpPr>
          <p:spPr bwMode="auto">
            <a:xfrm>
              <a:off x="7812088" y="4065588"/>
              <a:ext cx="1223962"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lvl="1" eaLnBrk="1" hangingPunct="1">
                <a:spcBef>
                  <a:spcPct val="0"/>
                </a:spcBef>
                <a:buFontTx/>
                <a:buNone/>
              </a:pPr>
              <a:r>
                <a:rPr lang="zh-CN" altLang="en-US" sz="2400">
                  <a:solidFill>
                    <a:srgbClr val="FF0000"/>
                  </a:solidFill>
                  <a:latin typeface="+mn-lt"/>
                  <a:ea typeface="仿宋" panose="02010609060101010101" pitchFamily="49" charset="-122"/>
                </a:rPr>
                <a:t>旧</a:t>
              </a:r>
              <a:r>
                <a:rPr lang="en-US" altLang="zh-CN" sz="2400">
                  <a:solidFill>
                    <a:srgbClr val="FF0000"/>
                  </a:solidFill>
                  <a:latin typeface="+mn-lt"/>
                  <a:ea typeface="仿宋" panose="02010609060101010101" pitchFamily="49" charset="-122"/>
                </a:rPr>
                <a:t>P109</a:t>
              </a:r>
              <a:endParaRPr lang="zh-CN" altLang="en-US" sz="2400">
                <a:solidFill>
                  <a:srgbClr val="FF0000"/>
                </a:solidFill>
                <a:latin typeface="+mn-lt"/>
                <a:ea typeface="仿宋" panose="02010609060101010101" pitchFamily="49" charset="-122"/>
              </a:endParaRPr>
            </a:p>
          </p:txBody>
        </p:sp>
        <p:sp>
          <p:nvSpPr>
            <p:cNvPr id="45069" name="Rectangle 2">
              <a:extLst>
                <a:ext uri="{FF2B5EF4-FFF2-40B4-BE49-F238E27FC236}">
                  <a16:creationId xmlns:a16="http://schemas.microsoft.com/office/drawing/2014/main" id="{71113AE1-21A5-4BED-8109-2615F943DD65}"/>
                </a:ext>
              </a:extLst>
            </p:cNvPr>
            <p:cNvSpPr>
              <a:spLocks noChangeArrowheads="1"/>
            </p:cNvSpPr>
            <p:nvPr/>
          </p:nvSpPr>
          <p:spPr bwMode="auto">
            <a:xfrm>
              <a:off x="6864350" y="3648075"/>
              <a:ext cx="647700" cy="3492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lvl="1" eaLnBrk="1" hangingPunct="1">
                <a:spcBef>
                  <a:spcPct val="0"/>
                </a:spcBef>
                <a:buFontTx/>
                <a:buNone/>
              </a:pPr>
              <a:r>
                <a:rPr lang="en-US" altLang="zh-CN" sz="2000" i="1" dirty="0">
                  <a:solidFill>
                    <a:srgbClr val="FF0000"/>
                  </a:solidFill>
                  <a:latin typeface="+mn-lt"/>
                  <a:ea typeface="仿宋" panose="02010609060101010101" pitchFamily="49" charset="-122"/>
                </a:rPr>
                <a:t>V</a:t>
              </a:r>
              <a:r>
                <a:rPr lang="en-US" altLang="zh-CN" sz="2000" baseline="-25000" dirty="0">
                  <a:solidFill>
                    <a:srgbClr val="FF0000"/>
                  </a:solidFill>
                  <a:latin typeface="+mn-lt"/>
                  <a:ea typeface="仿宋" panose="02010609060101010101" pitchFamily="49" charset="-122"/>
                </a:rPr>
                <a:t>bm</a:t>
              </a:r>
              <a:endParaRPr lang="zh-CN" altLang="en-US" sz="2000" baseline="-25000" dirty="0">
                <a:solidFill>
                  <a:srgbClr val="FF0000"/>
                </a:solidFill>
                <a:latin typeface="+mn-lt"/>
                <a:ea typeface="仿宋" panose="02010609060101010101" pitchFamily="49" charset="-122"/>
              </a:endParaRPr>
            </a:p>
          </p:txBody>
        </p:sp>
      </p:grpSp>
      <p:pic>
        <p:nvPicPr>
          <p:cNvPr id="3" name="图片 2">
            <a:extLst>
              <a:ext uri="{FF2B5EF4-FFF2-40B4-BE49-F238E27FC236}">
                <a16:creationId xmlns:a16="http://schemas.microsoft.com/office/drawing/2014/main" id="{51EC7C40-12A4-4725-9451-4D1E9922C99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630184" y="102498"/>
            <a:ext cx="2837304" cy="2387320"/>
          </a:xfrm>
          <a:prstGeom prst="rect">
            <a:avLst/>
          </a:prstGeom>
        </p:spPr>
      </p:pic>
      <p:sp>
        <p:nvSpPr>
          <p:cNvPr id="17" name="Rectangle 2">
            <a:extLst>
              <a:ext uri="{FF2B5EF4-FFF2-40B4-BE49-F238E27FC236}">
                <a16:creationId xmlns:a16="http://schemas.microsoft.com/office/drawing/2014/main" id="{94D7A9F8-B145-41AE-A254-BD7AE7EBE2CD}"/>
              </a:ext>
            </a:extLst>
          </p:cNvPr>
          <p:cNvSpPr>
            <a:spLocks noChangeArrowheads="1"/>
          </p:cNvSpPr>
          <p:nvPr/>
        </p:nvSpPr>
        <p:spPr bwMode="auto">
          <a:xfrm>
            <a:off x="7556166" y="1506336"/>
            <a:ext cx="1477641"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lvl="1" eaLnBrk="1" hangingPunct="1">
              <a:spcBef>
                <a:spcPct val="0"/>
              </a:spcBef>
              <a:buFontTx/>
              <a:buNone/>
            </a:pPr>
            <a:r>
              <a:rPr lang="en-US" altLang="zh-CN" sz="2400" dirty="0">
                <a:solidFill>
                  <a:srgbClr val="FF0000"/>
                </a:solidFill>
                <a:latin typeface="+mn-lt"/>
                <a:ea typeface="仿宋" panose="02010609060101010101" pitchFamily="49" charset="-122"/>
              </a:rPr>
              <a:t>P84   </a:t>
            </a:r>
            <a:r>
              <a:rPr lang="en-US" altLang="zh-CN" sz="2400" dirty="0">
                <a:solidFill>
                  <a:schemeClr val="accent2"/>
                </a:solidFill>
                <a:latin typeface="+mn-lt"/>
                <a:ea typeface="仿宋" panose="02010609060101010101" pitchFamily="49" charset="-122"/>
              </a:rPr>
              <a:t>P90</a:t>
            </a:r>
            <a:endParaRPr lang="zh-CN" altLang="en-US" sz="2400" dirty="0">
              <a:solidFill>
                <a:schemeClr val="accent2"/>
              </a:solidFill>
              <a:latin typeface="+mn-lt"/>
              <a:ea typeface="仿宋" panose="02010609060101010101" pitchFamily="49" charset="-122"/>
            </a:endParaRPr>
          </a:p>
        </p:txBody>
      </p:sp>
      <p:sp>
        <p:nvSpPr>
          <p:cNvPr id="2" name="矩形 1">
            <a:extLst>
              <a:ext uri="{FF2B5EF4-FFF2-40B4-BE49-F238E27FC236}">
                <a16:creationId xmlns:a16="http://schemas.microsoft.com/office/drawing/2014/main" id="{33DA6AB6-9DD2-4845-8CD4-94B39ED30B1F}"/>
              </a:ext>
            </a:extLst>
          </p:cNvPr>
          <p:cNvSpPr/>
          <p:nvPr/>
        </p:nvSpPr>
        <p:spPr>
          <a:xfrm>
            <a:off x="6568513" y="530252"/>
            <a:ext cx="335348" cy="307777"/>
          </a:xfrm>
          <a:prstGeom prst="rect">
            <a:avLst/>
          </a:prstGeom>
          <a:noFill/>
        </p:spPr>
        <p:txBody>
          <a:bodyPr wrap="none">
            <a:spAutoFit/>
          </a:bodyPr>
          <a:lstStyle/>
          <a:p>
            <a:r>
              <a:rPr lang="en-US" altLang="zh-CN" sz="1400" i="1" dirty="0">
                <a:solidFill>
                  <a:schemeClr val="tx1"/>
                </a:solidFill>
                <a:latin typeface="+mn-lt"/>
                <a:ea typeface="仿宋" panose="02010609060101010101" pitchFamily="49" charset="-122"/>
              </a:rPr>
              <a:t>g</a:t>
            </a:r>
            <a:r>
              <a:rPr lang="en-US" altLang="zh-CN" sz="1400" baseline="-25000" dirty="0">
                <a:solidFill>
                  <a:schemeClr val="tx1"/>
                </a:solidFill>
                <a:latin typeface="+mn-lt"/>
                <a:ea typeface="仿宋" panose="02010609060101010101" pitchFamily="49" charset="-122"/>
              </a:rPr>
              <a:t>c</a:t>
            </a:r>
            <a:endParaRPr lang="zh-CN" altLang="en-US" sz="1400" dirty="0">
              <a:solidFill>
                <a:schemeClr val="tx1"/>
              </a:solidFill>
              <a:latin typeface="+mn-lt"/>
              <a:ea typeface="仿宋" panose="02010609060101010101" pitchFamily="49" charset="-122"/>
            </a:endParaRPr>
          </a:p>
        </p:txBody>
      </p:sp>
      <p:sp>
        <p:nvSpPr>
          <p:cNvPr id="45058" name="Rectangle 2">
            <a:extLst>
              <a:ext uri="{FF2B5EF4-FFF2-40B4-BE49-F238E27FC236}">
                <a16:creationId xmlns:a16="http://schemas.microsoft.com/office/drawing/2014/main" id="{95247646-4E43-47A7-9265-77039A91223F}"/>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400" b="1" dirty="0">
                <a:solidFill>
                  <a:srgbClr val="0000FF"/>
                </a:solidFill>
                <a:latin typeface="+mn-lt"/>
                <a:ea typeface="仿宋" panose="02010609060101010101" pitchFamily="49" charset="-122"/>
              </a:rPr>
              <a:t>3.4</a:t>
            </a:r>
            <a:r>
              <a:rPr lang="zh-CN" altLang="en-US" sz="2400" b="1" dirty="0">
                <a:solidFill>
                  <a:srgbClr val="0000FF"/>
                </a:solidFill>
                <a:latin typeface="+mn-lt"/>
                <a:ea typeface="仿宋" panose="02010609060101010101" pitchFamily="49" charset="-122"/>
              </a:rPr>
              <a:t>  高频功放临界工作状态的计算 </a:t>
            </a:r>
            <a:r>
              <a:rPr lang="en-US" altLang="zh-CN" sz="2400" b="1" dirty="0">
                <a:solidFill>
                  <a:srgbClr val="00B050"/>
                </a:solidFill>
                <a:latin typeface="+mn-lt"/>
                <a:ea typeface="仿宋" panose="02010609060101010101" pitchFamily="49" charset="-122"/>
              </a:rPr>
              <a:t>P93   </a:t>
            </a:r>
            <a:r>
              <a:rPr lang="en-US" altLang="zh-CN" sz="2400" b="1" dirty="0">
                <a:solidFill>
                  <a:srgbClr val="FF0000"/>
                </a:solidFill>
                <a:latin typeface="+mn-lt"/>
                <a:ea typeface="仿宋" panose="02010609060101010101" pitchFamily="49" charset="-122"/>
              </a:rPr>
              <a:t>P95</a:t>
            </a:r>
            <a:endParaRPr lang="zh-CN" altLang="en-US" sz="2400" b="1" dirty="0">
              <a:solidFill>
                <a:srgbClr val="0000FF"/>
              </a:solidFill>
              <a:latin typeface="+mn-lt"/>
              <a:ea typeface="仿宋" panose="02010609060101010101" pitchFamily="49"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7" name="Rectangle 2">
            <a:extLst>
              <a:ext uri="{FF2B5EF4-FFF2-40B4-BE49-F238E27FC236}">
                <a16:creationId xmlns:a16="http://schemas.microsoft.com/office/drawing/2014/main" id="{A31D111E-D0B4-40DD-AFE7-2A5E491885C3}"/>
              </a:ext>
            </a:extLst>
          </p:cNvPr>
          <p:cNvSpPr>
            <a:spLocks noGrp="1" noChangeArrowheads="1"/>
          </p:cNvSpPr>
          <p:nvPr>
            <p:ph type="title" idx="4294967295"/>
          </p:nvPr>
        </p:nvSpPr>
        <p:spPr>
          <a:xfrm>
            <a:off x="228600" y="228600"/>
            <a:ext cx="5181600" cy="381000"/>
          </a:xfrm>
        </p:spPr>
        <p:txBody>
          <a:bodyPr/>
          <a:lstStyle/>
          <a:p>
            <a:pPr algn="l" eaLnBrk="1" hangingPunct="1"/>
            <a:r>
              <a:rPr lang="en-US" altLang="zh-CN" sz="2800" b="1" dirty="0">
                <a:solidFill>
                  <a:srgbClr val="0000FF"/>
                </a:solidFill>
                <a:latin typeface="+mn-lt"/>
                <a:ea typeface="仿宋" panose="02010609060101010101" pitchFamily="49" charset="-122"/>
              </a:rPr>
              <a:t>3.1.2 </a:t>
            </a:r>
            <a:r>
              <a:rPr lang="zh-CN" altLang="en-US" sz="2800" b="1" dirty="0">
                <a:solidFill>
                  <a:srgbClr val="0000FF"/>
                </a:solidFill>
                <a:latin typeface="+mn-lt"/>
                <a:ea typeface="仿宋" panose="02010609060101010101" pitchFamily="49" charset="-122"/>
              </a:rPr>
              <a:t>输入回路的电流波形</a:t>
            </a:r>
          </a:p>
        </p:txBody>
      </p:sp>
      <p:sp>
        <p:nvSpPr>
          <p:cNvPr id="2055" name="Rectangle 3">
            <a:extLst>
              <a:ext uri="{FF2B5EF4-FFF2-40B4-BE49-F238E27FC236}">
                <a16:creationId xmlns:a16="http://schemas.microsoft.com/office/drawing/2014/main" id="{DC039B7B-BEF1-4453-A01C-33080AE96555}"/>
              </a:ext>
            </a:extLst>
          </p:cNvPr>
          <p:cNvSpPr>
            <a:spLocks noChangeArrowheads="1"/>
          </p:cNvSpPr>
          <p:nvPr/>
        </p:nvSpPr>
        <p:spPr bwMode="auto">
          <a:xfrm>
            <a:off x="323850" y="571500"/>
            <a:ext cx="6105525" cy="431800"/>
          </a:xfrm>
          <a:prstGeom prst="rect">
            <a:avLst/>
          </a:prstGeom>
          <a:noFill/>
          <a:ln w="9525">
            <a:noFill/>
            <a:miter lim="800000"/>
            <a:headEnd/>
            <a:tailEnd/>
          </a:ln>
        </p:spPr>
        <p:txBody>
          <a:bodyPr/>
          <a:lstStyle/>
          <a:p>
            <a:pPr marL="342900" indent="-342900" eaLnBrk="1" hangingPunct="1">
              <a:spcBef>
                <a:spcPct val="20000"/>
              </a:spcBef>
              <a:defRPr/>
            </a:pPr>
            <a:r>
              <a:rPr lang="zh-CN" altLang="en-US" sz="2400" dirty="0">
                <a:solidFill>
                  <a:srgbClr val="CC3300"/>
                </a:solidFill>
                <a:latin typeface="+mn-lt"/>
                <a:ea typeface="仿宋" panose="02010609060101010101" pitchFamily="49" charset="-122"/>
              </a:rPr>
              <a:t>使用晶体管输入特性曲线  </a:t>
            </a:r>
            <a:r>
              <a:rPr lang="en-US" altLang="zh-CN" sz="2400" i="1" dirty="0">
                <a:solidFill>
                  <a:srgbClr val="CC3300"/>
                </a:solidFill>
                <a:latin typeface="+mn-lt"/>
                <a:ea typeface="仿宋" panose="02010609060101010101" pitchFamily="49" charset="-122"/>
              </a:rPr>
              <a:t>i</a:t>
            </a:r>
            <a:r>
              <a:rPr lang="en-US" altLang="zh-CN" sz="2400" baseline="-25000" dirty="0">
                <a:solidFill>
                  <a:srgbClr val="CC3300"/>
                </a:solidFill>
                <a:latin typeface="+mn-lt"/>
                <a:ea typeface="仿宋" panose="02010609060101010101" pitchFamily="49" charset="-122"/>
              </a:rPr>
              <a:t>b</a:t>
            </a:r>
            <a:r>
              <a:rPr lang="en-US" altLang="zh-CN" sz="2400" dirty="0">
                <a:solidFill>
                  <a:srgbClr val="CC3300"/>
                </a:solidFill>
                <a:latin typeface="+mn-lt"/>
                <a:ea typeface="仿宋" panose="02010609060101010101" pitchFamily="49" charset="-122"/>
              </a:rPr>
              <a:t>=</a:t>
            </a:r>
            <a:r>
              <a:rPr lang="en-US" altLang="zh-CN" sz="2400" i="1" dirty="0">
                <a:solidFill>
                  <a:srgbClr val="CC3300"/>
                </a:solidFill>
                <a:latin typeface="+mn-lt"/>
                <a:ea typeface="仿宋" panose="02010609060101010101" pitchFamily="49" charset="-122"/>
              </a:rPr>
              <a:t>f</a:t>
            </a:r>
            <a:r>
              <a:rPr lang="en-US" altLang="zh-CN" sz="2400" dirty="0">
                <a:solidFill>
                  <a:srgbClr val="CC3300"/>
                </a:solidFill>
                <a:latin typeface="+mn-lt"/>
                <a:ea typeface="仿宋" panose="02010609060101010101" pitchFamily="49" charset="-122"/>
              </a:rPr>
              <a:t>(</a:t>
            </a:r>
            <a:r>
              <a:rPr lang="en-US" altLang="zh-CN" sz="2400" i="1" dirty="0">
                <a:solidFill>
                  <a:srgbClr val="CC3300"/>
                </a:solidFill>
                <a:latin typeface="+mn-lt"/>
                <a:ea typeface="仿宋" panose="02010609060101010101" pitchFamily="49" charset="-122"/>
              </a:rPr>
              <a:t>e</a:t>
            </a:r>
            <a:r>
              <a:rPr lang="en-US" altLang="zh-CN" sz="2400" baseline="-25000" dirty="0">
                <a:solidFill>
                  <a:srgbClr val="CC3300"/>
                </a:solidFill>
                <a:latin typeface="+mn-lt"/>
                <a:ea typeface="仿宋" panose="02010609060101010101" pitchFamily="49" charset="-122"/>
              </a:rPr>
              <a:t>b</a:t>
            </a:r>
            <a:r>
              <a:rPr lang="en-US" altLang="zh-CN" sz="2400" dirty="0">
                <a:solidFill>
                  <a:srgbClr val="CC3300"/>
                </a:solidFill>
                <a:latin typeface="+mn-lt"/>
                <a:ea typeface="仿宋" panose="02010609060101010101" pitchFamily="49" charset="-122"/>
              </a:rPr>
              <a:t>)=</a:t>
            </a:r>
            <a:r>
              <a:rPr lang="en-US" altLang="zh-CN" sz="2400" i="1" dirty="0">
                <a:solidFill>
                  <a:srgbClr val="CC3300"/>
                </a:solidFill>
                <a:latin typeface="+mn-lt"/>
                <a:ea typeface="仿宋" panose="02010609060101010101" pitchFamily="49" charset="-122"/>
              </a:rPr>
              <a:t>f</a:t>
            </a:r>
            <a:r>
              <a:rPr lang="en-US" altLang="zh-CN" sz="2400" dirty="0">
                <a:solidFill>
                  <a:srgbClr val="CC3300"/>
                </a:solidFill>
                <a:latin typeface="+mn-lt"/>
                <a:ea typeface="仿宋" panose="02010609060101010101" pitchFamily="49" charset="-122"/>
              </a:rPr>
              <a:t>(</a:t>
            </a:r>
            <a:r>
              <a:rPr lang="en-US" altLang="zh-CN" sz="2400" i="1" dirty="0">
                <a:solidFill>
                  <a:srgbClr val="CC3300"/>
                </a:solidFill>
                <a:latin typeface="+mn-lt"/>
                <a:ea typeface="仿宋" panose="02010609060101010101" pitchFamily="49" charset="-122"/>
              </a:rPr>
              <a:t>v</a:t>
            </a:r>
            <a:r>
              <a:rPr lang="en-US" altLang="zh-CN" sz="2400" baseline="-25000" dirty="0">
                <a:solidFill>
                  <a:srgbClr val="CC3300"/>
                </a:solidFill>
                <a:latin typeface="+mn-lt"/>
                <a:ea typeface="仿宋" panose="02010609060101010101" pitchFamily="49" charset="-122"/>
              </a:rPr>
              <a:t>BE</a:t>
            </a:r>
            <a:r>
              <a:rPr lang="en-US" altLang="zh-CN" sz="2400" dirty="0">
                <a:solidFill>
                  <a:srgbClr val="CC3300"/>
                </a:solidFill>
                <a:latin typeface="+mn-lt"/>
                <a:ea typeface="仿宋" panose="02010609060101010101" pitchFamily="49" charset="-122"/>
              </a:rPr>
              <a:t>)</a:t>
            </a:r>
            <a:endParaRPr lang="zh-CN" altLang="en-US" sz="2400" dirty="0">
              <a:solidFill>
                <a:srgbClr val="CC3300"/>
              </a:solidFill>
              <a:latin typeface="+mn-lt"/>
              <a:ea typeface="仿宋" panose="02010609060101010101" pitchFamily="49" charset="-122"/>
            </a:endParaRPr>
          </a:p>
        </p:txBody>
      </p:sp>
      <p:sp>
        <p:nvSpPr>
          <p:cNvPr id="6149" name="Rectangle 3">
            <a:extLst>
              <a:ext uri="{FF2B5EF4-FFF2-40B4-BE49-F238E27FC236}">
                <a16:creationId xmlns:a16="http://schemas.microsoft.com/office/drawing/2014/main" id="{8898E61E-6B74-492D-AA25-92BDEB4A60A9}"/>
              </a:ext>
            </a:extLst>
          </p:cNvPr>
          <p:cNvSpPr>
            <a:spLocks noChangeArrowheads="1"/>
          </p:cNvSpPr>
          <p:nvPr/>
        </p:nvSpPr>
        <p:spPr bwMode="auto">
          <a:xfrm>
            <a:off x="34925" y="981075"/>
            <a:ext cx="90011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000" dirty="0">
                <a:solidFill>
                  <a:srgbClr val="002060"/>
                </a:solidFill>
                <a:latin typeface="+mn-lt"/>
                <a:ea typeface="仿宋" panose="02010609060101010101" pitchFamily="49" charset="-122"/>
              </a:rPr>
              <a:t>下图中，</a:t>
            </a:r>
            <a:r>
              <a:rPr lang="en-US" altLang="zh-CN" sz="2000" i="1" dirty="0">
                <a:solidFill>
                  <a:srgbClr val="002060"/>
                </a:solidFill>
                <a:latin typeface="+mn-lt"/>
                <a:ea typeface="仿宋" panose="02010609060101010101" pitchFamily="49" charset="-122"/>
              </a:rPr>
              <a:t>V</a:t>
            </a:r>
            <a:r>
              <a:rPr lang="en-US" altLang="zh-CN" sz="2000" baseline="-25000" dirty="0">
                <a:solidFill>
                  <a:srgbClr val="002060"/>
                </a:solidFill>
                <a:latin typeface="+mn-lt"/>
                <a:ea typeface="仿宋" panose="02010609060101010101" pitchFamily="49" charset="-122"/>
              </a:rPr>
              <a:t>BZ</a:t>
            </a:r>
            <a:r>
              <a:rPr lang="en-US" altLang="zh-CN" sz="2000" dirty="0">
                <a:solidFill>
                  <a:srgbClr val="002060"/>
                </a:solidFill>
                <a:latin typeface="+mn-lt"/>
                <a:ea typeface="仿宋" panose="02010609060101010101" pitchFamily="49" charset="-122"/>
              </a:rPr>
              <a:t>  </a:t>
            </a:r>
            <a:r>
              <a:rPr lang="zh-CN" altLang="en-US" sz="2000" dirty="0">
                <a:solidFill>
                  <a:srgbClr val="002060"/>
                </a:solidFill>
                <a:latin typeface="+mn-lt"/>
                <a:ea typeface="仿宋" panose="02010609060101010101" pitchFamily="49" charset="-122"/>
              </a:rPr>
              <a:t>为开启电压，对于硅管</a:t>
            </a:r>
            <a:r>
              <a:rPr lang="en-US" altLang="zh-CN" sz="2000" i="1" dirty="0">
                <a:solidFill>
                  <a:srgbClr val="002060"/>
                </a:solidFill>
                <a:latin typeface="+mn-lt"/>
                <a:ea typeface="仿宋" panose="02010609060101010101" pitchFamily="49" charset="-122"/>
              </a:rPr>
              <a:t>V</a:t>
            </a:r>
            <a:r>
              <a:rPr lang="en-US" altLang="zh-CN" sz="2000" baseline="-25000" dirty="0">
                <a:solidFill>
                  <a:srgbClr val="002060"/>
                </a:solidFill>
                <a:latin typeface="+mn-lt"/>
                <a:ea typeface="仿宋" panose="02010609060101010101" pitchFamily="49" charset="-122"/>
              </a:rPr>
              <a:t>BZ</a:t>
            </a:r>
            <a:r>
              <a:rPr lang="zh-CN" altLang="en-US" sz="2000" dirty="0">
                <a:solidFill>
                  <a:srgbClr val="002060"/>
                </a:solidFill>
                <a:latin typeface="+mn-lt"/>
                <a:ea typeface="仿宋" panose="02010609060101010101" pitchFamily="49" charset="-122"/>
              </a:rPr>
              <a:t> </a:t>
            </a:r>
            <a:r>
              <a:rPr lang="en-US" altLang="zh-CN" sz="2000" dirty="0">
                <a:solidFill>
                  <a:srgbClr val="002060"/>
                </a:solidFill>
                <a:latin typeface="+mn-lt"/>
                <a:ea typeface="仿宋" panose="02010609060101010101" pitchFamily="49" charset="-122"/>
              </a:rPr>
              <a:t>=0.5~0.7V       </a:t>
            </a:r>
            <a:r>
              <a:rPr lang="zh-CN" altLang="en-US" sz="2000" dirty="0">
                <a:solidFill>
                  <a:srgbClr val="002060"/>
                </a:solidFill>
                <a:latin typeface="+mn-lt"/>
                <a:ea typeface="仿宋" panose="02010609060101010101" pitchFamily="49" charset="-122"/>
              </a:rPr>
              <a:t>对于锗管</a:t>
            </a:r>
            <a:r>
              <a:rPr lang="en-US" altLang="zh-CN" sz="2000" i="1" dirty="0">
                <a:solidFill>
                  <a:srgbClr val="002060"/>
                </a:solidFill>
                <a:latin typeface="+mn-lt"/>
                <a:ea typeface="仿宋" panose="02010609060101010101" pitchFamily="49" charset="-122"/>
              </a:rPr>
              <a:t>V</a:t>
            </a:r>
            <a:r>
              <a:rPr lang="en-US" altLang="zh-CN" sz="2000" baseline="-25000" dirty="0">
                <a:solidFill>
                  <a:srgbClr val="002060"/>
                </a:solidFill>
                <a:latin typeface="+mn-lt"/>
                <a:ea typeface="仿宋" panose="02010609060101010101" pitchFamily="49" charset="-122"/>
              </a:rPr>
              <a:t>BZ</a:t>
            </a:r>
            <a:r>
              <a:rPr lang="zh-CN" altLang="en-US" sz="2000" dirty="0">
                <a:solidFill>
                  <a:srgbClr val="002060"/>
                </a:solidFill>
                <a:latin typeface="+mn-lt"/>
                <a:ea typeface="仿宋" panose="02010609060101010101" pitchFamily="49" charset="-122"/>
              </a:rPr>
              <a:t> </a:t>
            </a:r>
            <a:r>
              <a:rPr lang="en-US" altLang="zh-CN" sz="2000" dirty="0">
                <a:solidFill>
                  <a:srgbClr val="002060"/>
                </a:solidFill>
                <a:latin typeface="+mn-lt"/>
                <a:ea typeface="仿宋" panose="02010609060101010101" pitchFamily="49" charset="-122"/>
              </a:rPr>
              <a:t>=0.1~0.3V </a:t>
            </a:r>
            <a:endParaRPr lang="zh-CN" altLang="en-US" sz="2000" dirty="0">
              <a:solidFill>
                <a:srgbClr val="002060"/>
              </a:solidFill>
              <a:latin typeface="+mn-lt"/>
              <a:ea typeface="仿宋" panose="02010609060101010101" pitchFamily="49" charset="-122"/>
            </a:endParaRPr>
          </a:p>
        </p:txBody>
      </p:sp>
      <p:sp>
        <p:nvSpPr>
          <p:cNvPr id="6150" name="Rectangle 3">
            <a:extLst>
              <a:ext uri="{FF2B5EF4-FFF2-40B4-BE49-F238E27FC236}">
                <a16:creationId xmlns:a16="http://schemas.microsoft.com/office/drawing/2014/main" id="{0D016649-ED2C-470D-B466-FDA03B4EE34A}"/>
              </a:ext>
            </a:extLst>
          </p:cNvPr>
          <p:cNvSpPr>
            <a:spLocks noChangeArrowheads="1"/>
          </p:cNvSpPr>
          <p:nvPr/>
        </p:nvSpPr>
        <p:spPr bwMode="auto">
          <a:xfrm>
            <a:off x="228600" y="1341438"/>
            <a:ext cx="7092950" cy="80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000" dirty="0">
                <a:solidFill>
                  <a:srgbClr val="002060"/>
                </a:solidFill>
                <a:latin typeface="+mn-lt"/>
                <a:ea typeface="仿宋" panose="02010609060101010101" pitchFamily="49" charset="-122"/>
              </a:rPr>
              <a:t>晶体管导通的条件：</a:t>
            </a:r>
            <a:r>
              <a:rPr lang="en-US" altLang="zh-CN" sz="2000" i="1" dirty="0">
                <a:solidFill>
                  <a:srgbClr val="002060"/>
                </a:solidFill>
                <a:latin typeface="+mn-lt"/>
                <a:ea typeface="仿宋" panose="02010609060101010101" pitchFamily="49" charset="-122"/>
              </a:rPr>
              <a:t> v</a:t>
            </a:r>
            <a:r>
              <a:rPr lang="en-US" altLang="zh-CN" sz="2000" baseline="-25000" dirty="0">
                <a:solidFill>
                  <a:srgbClr val="002060"/>
                </a:solidFill>
                <a:latin typeface="+mn-lt"/>
                <a:ea typeface="仿宋" panose="02010609060101010101" pitchFamily="49" charset="-122"/>
              </a:rPr>
              <a:t>BE</a:t>
            </a:r>
            <a:r>
              <a:rPr lang="en-US" altLang="zh-CN" sz="2000" dirty="0">
                <a:solidFill>
                  <a:srgbClr val="002060"/>
                </a:solidFill>
                <a:latin typeface="+mn-lt"/>
                <a:ea typeface="仿宋" panose="02010609060101010101" pitchFamily="49" charset="-122"/>
              </a:rPr>
              <a:t>=</a:t>
            </a:r>
            <a:r>
              <a:rPr lang="en-US" altLang="zh-CN" sz="2000" dirty="0">
                <a:solidFill>
                  <a:srgbClr val="002060"/>
                </a:solidFill>
                <a:latin typeface="+mn-lt"/>
                <a:ea typeface="仿宋" panose="02010609060101010101" pitchFamily="49" charset="-122"/>
                <a:sym typeface="Symbol" panose="05050102010706020507" pitchFamily="18" charset="2"/>
              </a:rPr>
              <a:t> </a:t>
            </a:r>
            <a:r>
              <a:rPr lang="en-US" altLang="zh-CN" sz="2000" i="1" dirty="0">
                <a:solidFill>
                  <a:srgbClr val="002060"/>
                </a:solidFill>
                <a:latin typeface="+mn-lt"/>
                <a:ea typeface="仿宋" panose="02010609060101010101" pitchFamily="49" charset="-122"/>
              </a:rPr>
              <a:t>V</a:t>
            </a:r>
            <a:r>
              <a:rPr lang="en-US" altLang="zh-CN" sz="2000" baseline="-25000" dirty="0">
                <a:solidFill>
                  <a:srgbClr val="002060"/>
                </a:solidFill>
                <a:latin typeface="+mn-lt"/>
                <a:ea typeface="仿宋" panose="02010609060101010101" pitchFamily="49" charset="-122"/>
              </a:rPr>
              <a:t>BB</a:t>
            </a:r>
            <a:r>
              <a:rPr lang="en-US" altLang="zh-CN" sz="2000" dirty="0">
                <a:solidFill>
                  <a:srgbClr val="002060"/>
                </a:solidFill>
                <a:latin typeface="+mn-lt"/>
                <a:ea typeface="仿宋" panose="02010609060101010101" pitchFamily="49" charset="-122"/>
              </a:rPr>
              <a:t>+</a:t>
            </a:r>
            <a:r>
              <a:rPr lang="en-US" altLang="zh-CN" sz="2000" i="1" dirty="0">
                <a:solidFill>
                  <a:srgbClr val="002060"/>
                </a:solidFill>
                <a:latin typeface="+mn-lt"/>
                <a:ea typeface="仿宋" panose="02010609060101010101" pitchFamily="49" charset="-122"/>
              </a:rPr>
              <a:t>V</a:t>
            </a:r>
            <a:r>
              <a:rPr lang="en-US" altLang="zh-CN" sz="2000" baseline="-25000" dirty="0">
                <a:solidFill>
                  <a:srgbClr val="002060"/>
                </a:solidFill>
                <a:latin typeface="+mn-lt"/>
                <a:ea typeface="仿宋" panose="02010609060101010101" pitchFamily="49" charset="-122"/>
              </a:rPr>
              <a:t>bm</a:t>
            </a:r>
            <a:r>
              <a:rPr lang="en-US" altLang="zh-CN" sz="2000" dirty="0">
                <a:solidFill>
                  <a:srgbClr val="002060"/>
                </a:solidFill>
                <a:latin typeface="+mn-lt"/>
                <a:ea typeface="仿宋" panose="02010609060101010101" pitchFamily="49" charset="-122"/>
                <a:sym typeface="Symbol" panose="05050102010706020507" pitchFamily="18" charset="2"/>
              </a:rPr>
              <a:t>cos(</a:t>
            </a:r>
            <a:r>
              <a:rPr lang="en-US" altLang="zh-CN" sz="2000" i="1" dirty="0">
                <a:solidFill>
                  <a:srgbClr val="002060"/>
                </a:solidFill>
                <a:latin typeface="+mn-lt"/>
                <a:ea typeface="仿宋" panose="02010609060101010101" pitchFamily="49" charset="-122"/>
                <a:sym typeface="Symbol" panose="05050102010706020507" pitchFamily="18" charset="2"/>
              </a:rPr>
              <a:t>t</a:t>
            </a:r>
            <a:r>
              <a:rPr lang="en-US" altLang="zh-CN" sz="2000" dirty="0">
                <a:solidFill>
                  <a:srgbClr val="002060"/>
                </a:solidFill>
                <a:latin typeface="+mn-lt"/>
                <a:ea typeface="仿宋" panose="02010609060101010101" pitchFamily="49" charset="-122"/>
                <a:sym typeface="Symbol" panose="05050102010706020507" pitchFamily="18" charset="2"/>
              </a:rPr>
              <a:t>) &gt; </a:t>
            </a:r>
            <a:r>
              <a:rPr lang="en-US" altLang="zh-CN" sz="2000" i="1" dirty="0">
                <a:solidFill>
                  <a:srgbClr val="002060"/>
                </a:solidFill>
                <a:latin typeface="+mn-lt"/>
                <a:ea typeface="仿宋" panose="02010609060101010101" pitchFamily="49" charset="-122"/>
              </a:rPr>
              <a:t>V</a:t>
            </a:r>
            <a:r>
              <a:rPr lang="en-US" altLang="zh-CN" sz="2000" baseline="-25000" dirty="0">
                <a:solidFill>
                  <a:srgbClr val="002060"/>
                </a:solidFill>
                <a:latin typeface="+mn-lt"/>
                <a:ea typeface="仿宋" panose="02010609060101010101" pitchFamily="49" charset="-122"/>
              </a:rPr>
              <a:t>BZ</a:t>
            </a:r>
            <a:r>
              <a:rPr lang="zh-CN" altLang="en-US" sz="2000" dirty="0">
                <a:solidFill>
                  <a:srgbClr val="002060"/>
                </a:solidFill>
                <a:latin typeface="+mn-lt"/>
                <a:ea typeface="仿宋" panose="02010609060101010101" pitchFamily="49" charset="-122"/>
              </a:rPr>
              <a:t> </a:t>
            </a:r>
            <a:r>
              <a:rPr lang="en-US" altLang="zh-CN" sz="2000" dirty="0">
                <a:solidFill>
                  <a:srgbClr val="002060"/>
                </a:solidFill>
                <a:latin typeface="+mn-lt"/>
                <a:ea typeface="仿宋" panose="02010609060101010101" pitchFamily="49" charset="-122"/>
              </a:rPr>
              <a:t>, </a:t>
            </a:r>
            <a:r>
              <a:rPr lang="zh-CN" altLang="en-US" sz="2000" dirty="0">
                <a:solidFill>
                  <a:srgbClr val="002060"/>
                </a:solidFill>
                <a:latin typeface="+mn-lt"/>
                <a:ea typeface="仿宋" panose="02010609060101010101" pitchFamily="49" charset="-122"/>
              </a:rPr>
              <a:t>此时 </a:t>
            </a:r>
            <a:r>
              <a:rPr lang="en-US" altLang="zh-CN" sz="2000" i="1" dirty="0">
                <a:solidFill>
                  <a:srgbClr val="002060"/>
                </a:solidFill>
                <a:latin typeface="+mn-lt"/>
                <a:ea typeface="仿宋" panose="02010609060101010101" pitchFamily="49" charset="-122"/>
              </a:rPr>
              <a:t>i</a:t>
            </a:r>
            <a:r>
              <a:rPr lang="en-US" altLang="zh-CN" sz="2000" baseline="-25000" dirty="0">
                <a:solidFill>
                  <a:srgbClr val="002060"/>
                </a:solidFill>
                <a:latin typeface="+mn-lt"/>
                <a:ea typeface="仿宋" panose="02010609060101010101" pitchFamily="49" charset="-122"/>
              </a:rPr>
              <a:t>b</a:t>
            </a:r>
            <a:r>
              <a:rPr lang="en-US" altLang="zh-CN" sz="2000" dirty="0">
                <a:solidFill>
                  <a:srgbClr val="002060"/>
                </a:solidFill>
                <a:latin typeface="+mn-lt"/>
                <a:ea typeface="仿宋" panose="02010609060101010101" pitchFamily="49" charset="-122"/>
                <a:sym typeface="Symbol" panose="05050102010706020507" pitchFamily="18" charset="2"/>
              </a:rPr>
              <a:t>0</a:t>
            </a:r>
            <a:endParaRPr lang="zh-CN" altLang="en-US" sz="2000" dirty="0">
              <a:solidFill>
                <a:srgbClr val="002060"/>
              </a:solidFill>
              <a:latin typeface="+mn-lt"/>
              <a:ea typeface="仿宋" panose="02010609060101010101" pitchFamily="49" charset="-122"/>
            </a:endParaRPr>
          </a:p>
          <a:p>
            <a:pPr eaLnBrk="1" hangingPunct="1">
              <a:buFontTx/>
              <a:buNone/>
            </a:pPr>
            <a:r>
              <a:rPr lang="zh-CN" altLang="en-US" sz="2000" dirty="0">
                <a:solidFill>
                  <a:srgbClr val="002060"/>
                </a:solidFill>
                <a:latin typeface="+mn-lt"/>
                <a:ea typeface="仿宋" panose="02010609060101010101" pitchFamily="49" charset="-122"/>
              </a:rPr>
              <a:t>            截止的条件：</a:t>
            </a:r>
            <a:r>
              <a:rPr lang="en-US" altLang="zh-CN" sz="2000" i="1" dirty="0">
                <a:solidFill>
                  <a:srgbClr val="002060"/>
                </a:solidFill>
                <a:latin typeface="+mn-lt"/>
                <a:ea typeface="仿宋" panose="02010609060101010101" pitchFamily="49" charset="-122"/>
              </a:rPr>
              <a:t> v</a:t>
            </a:r>
            <a:r>
              <a:rPr lang="en-US" altLang="zh-CN" sz="2000" baseline="-25000" dirty="0">
                <a:solidFill>
                  <a:srgbClr val="002060"/>
                </a:solidFill>
                <a:latin typeface="+mn-lt"/>
                <a:ea typeface="仿宋" panose="02010609060101010101" pitchFamily="49" charset="-122"/>
              </a:rPr>
              <a:t>BE</a:t>
            </a:r>
            <a:r>
              <a:rPr lang="en-US" altLang="zh-CN" sz="2000" dirty="0">
                <a:solidFill>
                  <a:srgbClr val="002060"/>
                </a:solidFill>
                <a:latin typeface="+mn-lt"/>
                <a:ea typeface="仿宋" panose="02010609060101010101" pitchFamily="49" charset="-122"/>
              </a:rPr>
              <a:t>=</a:t>
            </a:r>
            <a:r>
              <a:rPr lang="en-US" altLang="zh-CN" sz="2000" dirty="0">
                <a:solidFill>
                  <a:srgbClr val="002060"/>
                </a:solidFill>
                <a:latin typeface="+mn-lt"/>
                <a:ea typeface="仿宋" panose="02010609060101010101" pitchFamily="49" charset="-122"/>
                <a:sym typeface="Symbol" panose="05050102010706020507" pitchFamily="18" charset="2"/>
              </a:rPr>
              <a:t> </a:t>
            </a:r>
            <a:r>
              <a:rPr lang="en-US" altLang="zh-CN" sz="2000" i="1" dirty="0">
                <a:solidFill>
                  <a:srgbClr val="002060"/>
                </a:solidFill>
                <a:latin typeface="+mn-lt"/>
                <a:ea typeface="仿宋" panose="02010609060101010101" pitchFamily="49" charset="-122"/>
              </a:rPr>
              <a:t>V</a:t>
            </a:r>
            <a:r>
              <a:rPr lang="en-US" altLang="zh-CN" sz="2000" baseline="-25000" dirty="0">
                <a:solidFill>
                  <a:srgbClr val="002060"/>
                </a:solidFill>
                <a:latin typeface="+mn-lt"/>
                <a:ea typeface="仿宋" panose="02010609060101010101" pitchFamily="49" charset="-122"/>
              </a:rPr>
              <a:t>BB</a:t>
            </a:r>
            <a:r>
              <a:rPr lang="en-US" altLang="zh-CN" sz="2000" dirty="0">
                <a:solidFill>
                  <a:srgbClr val="002060"/>
                </a:solidFill>
                <a:latin typeface="+mn-lt"/>
                <a:ea typeface="仿宋" panose="02010609060101010101" pitchFamily="49" charset="-122"/>
              </a:rPr>
              <a:t>+</a:t>
            </a:r>
            <a:r>
              <a:rPr lang="en-US" altLang="zh-CN" sz="2000" i="1" dirty="0">
                <a:solidFill>
                  <a:srgbClr val="002060"/>
                </a:solidFill>
                <a:latin typeface="+mn-lt"/>
                <a:ea typeface="仿宋" panose="02010609060101010101" pitchFamily="49" charset="-122"/>
              </a:rPr>
              <a:t>V</a:t>
            </a:r>
            <a:r>
              <a:rPr lang="en-US" altLang="zh-CN" sz="2000" baseline="-25000" dirty="0">
                <a:solidFill>
                  <a:srgbClr val="002060"/>
                </a:solidFill>
                <a:latin typeface="+mn-lt"/>
                <a:ea typeface="仿宋" panose="02010609060101010101" pitchFamily="49" charset="-122"/>
              </a:rPr>
              <a:t>bm</a:t>
            </a:r>
            <a:r>
              <a:rPr lang="en-US" altLang="zh-CN" sz="2000" dirty="0">
                <a:solidFill>
                  <a:srgbClr val="002060"/>
                </a:solidFill>
                <a:latin typeface="+mn-lt"/>
                <a:ea typeface="仿宋" panose="02010609060101010101" pitchFamily="49" charset="-122"/>
                <a:sym typeface="Symbol" panose="05050102010706020507" pitchFamily="18" charset="2"/>
              </a:rPr>
              <a:t>cos(</a:t>
            </a:r>
            <a:r>
              <a:rPr lang="en-US" altLang="zh-CN" sz="2000" i="1" dirty="0">
                <a:solidFill>
                  <a:srgbClr val="002060"/>
                </a:solidFill>
                <a:latin typeface="+mn-lt"/>
                <a:ea typeface="仿宋" panose="02010609060101010101" pitchFamily="49" charset="-122"/>
                <a:sym typeface="Symbol" panose="05050102010706020507" pitchFamily="18" charset="2"/>
              </a:rPr>
              <a:t>t</a:t>
            </a:r>
            <a:r>
              <a:rPr lang="en-US" altLang="zh-CN" sz="2000" dirty="0">
                <a:solidFill>
                  <a:srgbClr val="002060"/>
                </a:solidFill>
                <a:latin typeface="+mn-lt"/>
                <a:ea typeface="仿宋" panose="02010609060101010101" pitchFamily="49" charset="-122"/>
                <a:sym typeface="Symbol" panose="05050102010706020507" pitchFamily="18" charset="2"/>
              </a:rPr>
              <a:t>)  </a:t>
            </a:r>
            <a:r>
              <a:rPr lang="en-US" altLang="zh-CN" sz="2000" i="1" dirty="0">
                <a:solidFill>
                  <a:srgbClr val="002060"/>
                </a:solidFill>
                <a:latin typeface="+mn-lt"/>
                <a:ea typeface="仿宋" panose="02010609060101010101" pitchFamily="49" charset="-122"/>
              </a:rPr>
              <a:t>V</a:t>
            </a:r>
            <a:r>
              <a:rPr lang="en-US" altLang="zh-CN" sz="2000" baseline="-25000" dirty="0">
                <a:solidFill>
                  <a:srgbClr val="002060"/>
                </a:solidFill>
                <a:latin typeface="+mn-lt"/>
                <a:ea typeface="仿宋" panose="02010609060101010101" pitchFamily="49" charset="-122"/>
              </a:rPr>
              <a:t>BZ  </a:t>
            </a:r>
            <a:r>
              <a:rPr lang="en-US" altLang="zh-CN" sz="2000" dirty="0">
                <a:solidFill>
                  <a:srgbClr val="002060"/>
                </a:solidFill>
                <a:latin typeface="+mn-lt"/>
                <a:ea typeface="仿宋" panose="02010609060101010101" pitchFamily="49" charset="-122"/>
              </a:rPr>
              <a:t>, </a:t>
            </a:r>
            <a:r>
              <a:rPr lang="zh-CN" altLang="en-US" sz="2000" dirty="0">
                <a:solidFill>
                  <a:srgbClr val="002060"/>
                </a:solidFill>
                <a:latin typeface="+mn-lt"/>
                <a:ea typeface="仿宋" panose="02010609060101010101" pitchFamily="49" charset="-122"/>
              </a:rPr>
              <a:t>此时 </a:t>
            </a:r>
            <a:r>
              <a:rPr lang="en-US" altLang="zh-CN" sz="2000" i="1" dirty="0">
                <a:solidFill>
                  <a:srgbClr val="002060"/>
                </a:solidFill>
                <a:latin typeface="+mn-lt"/>
                <a:ea typeface="仿宋" panose="02010609060101010101" pitchFamily="49" charset="-122"/>
              </a:rPr>
              <a:t>i</a:t>
            </a:r>
            <a:r>
              <a:rPr lang="en-US" altLang="zh-CN" sz="2000" baseline="-25000" dirty="0">
                <a:solidFill>
                  <a:srgbClr val="002060"/>
                </a:solidFill>
                <a:latin typeface="+mn-lt"/>
                <a:ea typeface="仿宋" panose="02010609060101010101" pitchFamily="49" charset="-122"/>
              </a:rPr>
              <a:t>b</a:t>
            </a:r>
            <a:r>
              <a:rPr lang="en-US" altLang="zh-CN" sz="2000" dirty="0">
                <a:solidFill>
                  <a:srgbClr val="002060"/>
                </a:solidFill>
                <a:latin typeface="+mn-lt"/>
                <a:ea typeface="仿宋" panose="02010609060101010101" pitchFamily="49" charset="-122"/>
                <a:sym typeface="Symbol" panose="05050102010706020507" pitchFamily="18" charset="2"/>
              </a:rPr>
              <a:t>=0</a:t>
            </a:r>
            <a:endParaRPr lang="zh-CN" altLang="en-US" sz="2000" dirty="0">
              <a:solidFill>
                <a:srgbClr val="002060"/>
              </a:solidFill>
              <a:latin typeface="+mn-lt"/>
              <a:ea typeface="仿宋" panose="02010609060101010101" pitchFamily="49" charset="-122"/>
            </a:endParaRPr>
          </a:p>
          <a:p>
            <a:pPr eaLnBrk="1" hangingPunct="1">
              <a:buFontTx/>
              <a:buNone/>
            </a:pPr>
            <a:endParaRPr lang="zh-CN" altLang="en-US" sz="2000" dirty="0">
              <a:solidFill>
                <a:srgbClr val="002060"/>
              </a:solidFill>
              <a:latin typeface="+mn-lt"/>
              <a:ea typeface="仿宋" panose="02010609060101010101" pitchFamily="49" charset="-122"/>
            </a:endParaRPr>
          </a:p>
        </p:txBody>
      </p:sp>
      <p:sp>
        <p:nvSpPr>
          <p:cNvPr id="6152" name="Rectangle 2">
            <a:extLst>
              <a:ext uri="{FF2B5EF4-FFF2-40B4-BE49-F238E27FC236}">
                <a16:creationId xmlns:a16="http://schemas.microsoft.com/office/drawing/2014/main" id="{9A7C0180-9B6E-4B34-A86D-BBF34344E4F6}"/>
              </a:ext>
            </a:extLst>
          </p:cNvPr>
          <p:cNvSpPr>
            <a:spLocks noChangeArrowheads="1"/>
          </p:cNvSpPr>
          <p:nvPr/>
        </p:nvSpPr>
        <p:spPr bwMode="auto">
          <a:xfrm>
            <a:off x="2655888" y="5732463"/>
            <a:ext cx="184467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lvl="1" eaLnBrk="1" hangingPunct="1">
              <a:spcBef>
                <a:spcPct val="0"/>
              </a:spcBef>
              <a:buFontTx/>
              <a:buNone/>
            </a:pPr>
            <a:r>
              <a:rPr lang="zh-CN" altLang="en-US" sz="2400">
                <a:solidFill>
                  <a:srgbClr val="FF0000"/>
                </a:solidFill>
                <a:latin typeface="+mn-lt"/>
                <a:ea typeface="仿宋" panose="02010609060101010101" pitchFamily="49" charset="-122"/>
              </a:rPr>
              <a:t>旧教材</a:t>
            </a:r>
            <a:r>
              <a:rPr lang="en-US" altLang="zh-CN" sz="2400">
                <a:solidFill>
                  <a:srgbClr val="FF0000"/>
                </a:solidFill>
                <a:latin typeface="+mn-lt"/>
                <a:ea typeface="仿宋" panose="02010609060101010101" pitchFamily="49" charset="-122"/>
              </a:rPr>
              <a:t>P83</a:t>
            </a:r>
            <a:endParaRPr lang="zh-CN" altLang="en-US" sz="2400">
              <a:solidFill>
                <a:srgbClr val="FF0000"/>
              </a:solidFill>
              <a:latin typeface="+mn-lt"/>
              <a:ea typeface="仿宋" panose="02010609060101010101" pitchFamily="49" charset="-122"/>
            </a:endParaRPr>
          </a:p>
        </p:txBody>
      </p:sp>
      <p:grpSp>
        <p:nvGrpSpPr>
          <p:cNvPr id="22" name="组合 21">
            <a:extLst>
              <a:ext uri="{FF2B5EF4-FFF2-40B4-BE49-F238E27FC236}">
                <a16:creationId xmlns:a16="http://schemas.microsoft.com/office/drawing/2014/main" id="{A9512735-E4E7-4566-8D05-A198FC024B01}"/>
              </a:ext>
            </a:extLst>
          </p:cNvPr>
          <p:cNvGrpSpPr/>
          <p:nvPr/>
        </p:nvGrpSpPr>
        <p:grpSpPr>
          <a:xfrm>
            <a:off x="75362" y="2143125"/>
            <a:ext cx="5302250" cy="4429125"/>
            <a:chOff x="75362" y="2143125"/>
            <a:chExt cx="5302250" cy="4429125"/>
          </a:xfrm>
        </p:grpSpPr>
        <p:pic>
          <p:nvPicPr>
            <p:cNvPr id="6146" name="图片 15" descr="Image1.jpg">
              <a:extLst>
                <a:ext uri="{FF2B5EF4-FFF2-40B4-BE49-F238E27FC236}">
                  <a16:creationId xmlns:a16="http://schemas.microsoft.com/office/drawing/2014/main" id="{7CC634A0-2211-4AC7-9118-B6E15970CF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362" y="2143125"/>
              <a:ext cx="5302250" cy="442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32574885-6EA3-4A89-BB87-CD075F225A22}"/>
                </a:ext>
              </a:extLst>
            </p:cNvPr>
            <p:cNvSpPr/>
            <p:nvPr/>
          </p:nvSpPr>
          <p:spPr>
            <a:xfrm>
              <a:off x="2884448" y="3205237"/>
              <a:ext cx="262018" cy="122598"/>
            </a:xfrm>
            <a:prstGeom prst="rect">
              <a:avLst/>
            </a:prstGeom>
            <a:solidFill>
              <a:schemeClr val="bg1"/>
            </a:solidFill>
          </p:spPr>
          <p:txBody>
            <a:bodyPr wrap="square" lIns="0" tIns="0" rIns="0" bIns="0">
              <a:spAutoFit/>
            </a:bodyPr>
            <a:lstStyle/>
            <a:p>
              <a:pPr>
                <a:lnSpc>
                  <a:spcPts val="900"/>
                </a:lnSpc>
              </a:pPr>
              <a:r>
                <a:rPr lang="en-US" altLang="zh-CN" sz="1200" i="1" dirty="0">
                  <a:solidFill>
                    <a:srgbClr val="FF0000"/>
                  </a:solidFill>
                  <a:latin typeface="+mn-lt"/>
                  <a:ea typeface="仿宋" panose="02010609060101010101" pitchFamily="49" charset="-122"/>
                </a:rPr>
                <a:t>v</a:t>
              </a:r>
              <a:r>
                <a:rPr lang="en-US" altLang="zh-CN" sz="1200" baseline="-25000" dirty="0">
                  <a:solidFill>
                    <a:srgbClr val="FF0000"/>
                  </a:solidFill>
                  <a:latin typeface="+mn-lt"/>
                  <a:ea typeface="仿宋" panose="02010609060101010101" pitchFamily="49" charset="-122"/>
                </a:rPr>
                <a:t>BE</a:t>
              </a:r>
              <a:endParaRPr lang="zh-CN" altLang="en-US" sz="1200" dirty="0">
                <a:solidFill>
                  <a:srgbClr val="FF0000"/>
                </a:solidFill>
                <a:latin typeface="+mn-lt"/>
                <a:ea typeface="仿宋" panose="02010609060101010101" pitchFamily="49" charset="-122"/>
              </a:endParaRPr>
            </a:p>
          </p:txBody>
        </p:sp>
        <p:sp>
          <p:nvSpPr>
            <p:cNvPr id="19" name="矩形 18">
              <a:extLst>
                <a:ext uri="{FF2B5EF4-FFF2-40B4-BE49-F238E27FC236}">
                  <a16:creationId xmlns:a16="http://schemas.microsoft.com/office/drawing/2014/main" id="{036AC306-72CE-4E0A-8153-5ECC88B265C2}"/>
                </a:ext>
              </a:extLst>
            </p:cNvPr>
            <p:cNvSpPr/>
            <p:nvPr/>
          </p:nvSpPr>
          <p:spPr>
            <a:xfrm>
              <a:off x="1547664" y="3068757"/>
              <a:ext cx="240450" cy="141834"/>
            </a:xfrm>
            <a:prstGeom prst="rect">
              <a:avLst/>
            </a:prstGeom>
            <a:solidFill>
              <a:schemeClr val="bg1"/>
            </a:solidFill>
          </p:spPr>
          <p:txBody>
            <a:bodyPr wrap="none" lIns="0" tIns="0" rIns="0" bIns="0">
              <a:spAutoFit/>
            </a:bodyPr>
            <a:lstStyle/>
            <a:p>
              <a:pPr>
                <a:lnSpc>
                  <a:spcPts val="1100"/>
                </a:lnSpc>
              </a:pPr>
              <a:r>
                <a:rPr lang="en-US" altLang="zh-CN" sz="1200" i="1" dirty="0">
                  <a:solidFill>
                    <a:srgbClr val="FF0000"/>
                  </a:solidFill>
                  <a:latin typeface="+mn-lt"/>
                  <a:ea typeface="仿宋" panose="02010609060101010101" pitchFamily="49" charset="-122"/>
                </a:rPr>
                <a:t>V</a:t>
              </a:r>
              <a:r>
                <a:rPr lang="en-US" altLang="zh-CN" sz="1200" baseline="-25000" dirty="0">
                  <a:solidFill>
                    <a:srgbClr val="FF0000"/>
                  </a:solidFill>
                  <a:latin typeface="+mn-lt"/>
                  <a:ea typeface="仿宋" panose="02010609060101010101" pitchFamily="49" charset="-122"/>
                </a:rPr>
                <a:t>BB</a:t>
              </a:r>
              <a:endParaRPr lang="zh-CN" altLang="en-US" sz="1200" dirty="0">
                <a:solidFill>
                  <a:srgbClr val="FF0000"/>
                </a:solidFill>
                <a:latin typeface="+mn-lt"/>
                <a:ea typeface="仿宋" panose="02010609060101010101" pitchFamily="49" charset="-122"/>
              </a:endParaRPr>
            </a:p>
          </p:txBody>
        </p:sp>
        <p:sp>
          <p:nvSpPr>
            <p:cNvPr id="27" name="矩形 26">
              <a:extLst>
                <a:ext uri="{FF2B5EF4-FFF2-40B4-BE49-F238E27FC236}">
                  <a16:creationId xmlns:a16="http://schemas.microsoft.com/office/drawing/2014/main" id="{CBA67928-B677-47E5-8F4C-DEACACBF125D}"/>
                </a:ext>
              </a:extLst>
            </p:cNvPr>
            <p:cNvSpPr/>
            <p:nvPr/>
          </p:nvSpPr>
          <p:spPr>
            <a:xfrm>
              <a:off x="2076126" y="3095481"/>
              <a:ext cx="240450" cy="153888"/>
            </a:xfrm>
            <a:prstGeom prst="rect">
              <a:avLst/>
            </a:prstGeom>
            <a:solidFill>
              <a:schemeClr val="bg1"/>
            </a:solidFill>
          </p:spPr>
          <p:txBody>
            <a:bodyPr wrap="square" lIns="0" tIns="0" rIns="0" bIns="0">
              <a:spAutoFit/>
            </a:bodyPr>
            <a:lstStyle/>
            <a:p>
              <a:pPr>
                <a:lnSpc>
                  <a:spcPts val="1200"/>
                </a:lnSpc>
              </a:pPr>
              <a:r>
                <a:rPr lang="en-US" altLang="zh-CN" sz="1200" i="1" dirty="0">
                  <a:solidFill>
                    <a:srgbClr val="FF0000"/>
                  </a:solidFill>
                  <a:latin typeface="+mn-lt"/>
                  <a:ea typeface="仿宋" panose="02010609060101010101" pitchFamily="49" charset="-122"/>
                </a:rPr>
                <a:t>V</a:t>
              </a:r>
              <a:r>
                <a:rPr lang="en-US" altLang="zh-CN" sz="1200" baseline="-25000" dirty="0">
                  <a:solidFill>
                    <a:srgbClr val="FF0000"/>
                  </a:solidFill>
                  <a:latin typeface="+mn-lt"/>
                  <a:ea typeface="仿宋" panose="02010609060101010101" pitchFamily="49" charset="-122"/>
                </a:rPr>
                <a:t>BZ</a:t>
              </a:r>
              <a:endParaRPr lang="zh-CN" altLang="en-US" sz="1200" dirty="0">
                <a:solidFill>
                  <a:srgbClr val="FF0000"/>
                </a:solidFill>
                <a:latin typeface="+mn-lt"/>
                <a:ea typeface="仿宋" panose="02010609060101010101" pitchFamily="49" charset="-122"/>
              </a:endParaRPr>
            </a:p>
          </p:txBody>
        </p:sp>
        <p:sp>
          <p:nvSpPr>
            <p:cNvPr id="28" name="矩形 27">
              <a:extLst>
                <a:ext uri="{FF2B5EF4-FFF2-40B4-BE49-F238E27FC236}">
                  <a16:creationId xmlns:a16="http://schemas.microsoft.com/office/drawing/2014/main" id="{C8581C05-3A7E-49DA-8A31-5B34226C603D}"/>
                </a:ext>
              </a:extLst>
            </p:cNvPr>
            <p:cNvSpPr/>
            <p:nvPr/>
          </p:nvSpPr>
          <p:spPr>
            <a:xfrm>
              <a:off x="2079944" y="4509120"/>
              <a:ext cx="259808" cy="153888"/>
            </a:xfrm>
            <a:prstGeom prst="rect">
              <a:avLst/>
            </a:prstGeom>
            <a:solidFill>
              <a:schemeClr val="bg1"/>
            </a:solidFill>
          </p:spPr>
          <p:txBody>
            <a:bodyPr wrap="square" lIns="0" tIns="0" rIns="0" bIns="0">
              <a:spAutoFit/>
            </a:bodyPr>
            <a:lstStyle/>
            <a:p>
              <a:pPr>
                <a:lnSpc>
                  <a:spcPts val="1200"/>
                </a:lnSpc>
              </a:pPr>
              <a:r>
                <a:rPr lang="en-US" altLang="zh-CN" sz="1200" i="1" dirty="0" err="1">
                  <a:solidFill>
                    <a:srgbClr val="FF0000"/>
                  </a:solidFill>
                  <a:latin typeface="+mn-lt"/>
                  <a:ea typeface="仿宋" panose="02010609060101010101" pitchFamily="49" charset="-122"/>
                </a:rPr>
                <a:t>V</a:t>
              </a:r>
              <a:r>
                <a:rPr lang="en-US" altLang="zh-CN" sz="1200" baseline="-25000" dirty="0" err="1">
                  <a:solidFill>
                    <a:srgbClr val="FF0000"/>
                  </a:solidFill>
                  <a:latin typeface="+mn-lt"/>
                  <a:ea typeface="仿宋" panose="02010609060101010101" pitchFamily="49" charset="-122"/>
                </a:rPr>
                <a:t>bM</a:t>
              </a:r>
              <a:endParaRPr lang="zh-CN" altLang="en-US" sz="1200" dirty="0">
                <a:solidFill>
                  <a:srgbClr val="FF0000"/>
                </a:solidFill>
                <a:latin typeface="+mn-lt"/>
                <a:ea typeface="仿宋" panose="02010609060101010101" pitchFamily="49" charset="-122"/>
              </a:endParaRPr>
            </a:p>
          </p:txBody>
        </p:sp>
        <p:sp>
          <p:nvSpPr>
            <p:cNvPr id="29" name="矩形 28">
              <a:extLst>
                <a:ext uri="{FF2B5EF4-FFF2-40B4-BE49-F238E27FC236}">
                  <a16:creationId xmlns:a16="http://schemas.microsoft.com/office/drawing/2014/main" id="{144FDB37-AE23-4F4E-9BA3-FADBEEEF4148}"/>
                </a:ext>
              </a:extLst>
            </p:cNvPr>
            <p:cNvSpPr/>
            <p:nvPr/>
          </p:nvSpPr>
          <p:spPr>
            <a:xfrm>
              <a:off x="4572000" y="2936975"/>
              <a:ext cx="240450" cy="153888"/>
            </a:xfrm>
            <a:prstGeom prst="rect">
              <a:avLst/>
            </a:prstGeom>
            <a:solidFill>
              <a:schemeClr val="bg1"/>
            </a:solidFill>
          </p:spPr>
          <p:txBody>
            <a:bodyPr wrap="square" lIns="0" tIns="0" rIns="0" bIns="0">
              <a:spAutoFit/>
            </a:bodyPr>
            <a:lstStyle/>
            <a:p>
              <a:pPr>
                <a:lnSpc>
                  <a:spcPts val="1200"/>
                </a:lnSpc>
              </a:pPr>
              <a:r>
                <a:rPr lang="en-US" altLang="zh-CN" sz="1200" i="1" dirty="0" err="1">
                  <a:solidFill>
                    <a:srgbClr val="FF0000"/>
                  </a:solidFill>
                  <a:latin typeface="+mn-lt"/>
                  <a:ea typeface="仿宋" panose="02010609060101010101" pitchFamily="49" charset="-122"/>
                </a:rPr>
                <a:t>i</a:t>
              </a:r>
              <a:r>
                <a:rPr lang="en-US" altLang="zh-CN" sz="1200" baseline="-25000" dirty="0" err="1">
                  <a:solidFill>
                    <a:srgbClr val="FF0000"/>
                  </a:solidFill>
                  <a:latin typeface="+mn-lt"/>
                  <a:ea typeface="仿宋" panose="02010609060101010101" pitchFamily="49" charset="-122"/>
                </a:rPr>
                <a:t>bM</a:t>
              </a:r>
              <a:endParaRPr lang="zh-CN" altLang="en-US" sz="1200" dirty="0">
                <a:solidFill>
                  <a:srgbClr val="FF0000"/>
                </a:solidFill>
                <a:latin typeface="+mn-lt"/>
                <a:ea typeface="仿宋" panose="02010609060101010101" pitchFamily="49" charset="-122"/>
              </a:endParaRPr>
            </a:p>
          </p:txBody>
        </p:sp>
        <p:sp>
          <p:nvSpPr>
            <p:cNvPr id="30" name="矩形 29">
              <a:extLst>
                <a:ext uri="{FF2B5EF4-FFF2-40B4-BE49-F238E27FC236}">
                  <a16:creationId xmlns:a16="http://schemas.microsoft.com/office/drawing/2014/main" id="{C1E447DD-A3E8-4746-9CF7-3EC8D47F18AF}"/>
                </a:ext>
              </a:extLst>
            </p:cNvPr>
            <p:cNvSpPr/>
            <p:nvPr/>
          </p:nvSpPr>
          <p:spPr>
            <a:xfrm>
              <a:off x="2921954" y="3876340"/>
              <a:ext cx="262018" cy="122598"/>
            </a:xfrm>
            <a:prstGeom prst="rect">
              <a:avLst/>
            </a:prstGeom>
            <a:solidFill>
              <a:schemeClr val="bg1"/>
            </a:solidFill>
          </p:spPr>
          <p:txBody>
            <a:bodyPr wrap="square" lIns="0" tIns="0" rIns="0" bIns="0">
              <a:spAutoFit/>
            </a:bodyPr>
            <a:lstStyle/>
            <a:p>
              <a:pPr>
                <a:lnSpc>
                  <a:spcPts val="900"/>
                </a:lnSpc>
              </a:pPr>
              <a:r>
                <a:rPr lang="en-US" altLang="zh-CN" sz="1200" i="1" dirty="0" err="1">
                  <a:solidFill>
                    <a:srgbClr val="FF0000"/>
                  </a:solidFill>
                  <a:latin typeface="+mn-lt"/>
                  <a:ea typeface="仿宋" panose="02010609060101010101" pitchFamily="49" charset="-122"/>
                </a:rPr>
                <a:t>v</a:t>
              </a:r>
              <a:r>
                <a:rPr lang="en-US" altLang="zh-CN" sz="1200" baseline="-25000" dirty="0" err="1">
                  <a:solidFill>
                    <a:srgbClr val="FF0000"/>
                  </a:solidFill>
                  <a:latin typeface="+mn-lt"/>
                  <a:ea typeface="仿宋" panose="02010609060101010101" pitchFamily="49" charset="-122"/>
                </a:rPr>
                <a:t>b</a:t>
              </a:r>
              <a:endParaRPr lang="zh-CN" altLang="en-US" sz="1200" dirty="0">
                <a:solidFill>
                  <a:srgbClr val="FF0000"/>
                </a:solidFill>
                <a:latin typeface="+mn-lt"/>
                <a:ea typeface="仿宋" panose="02010609060101010101" pitchFamily="49" charset="-122"/>
              </a:endParaRPr>
            </a:p>
          </p:txBody>
        </p:sp>
        <p:sp>
          <p:nvSpPr>
            <p:cNvPr id="21" name="矩形 20">
              <a:extLst>
                <a:ext uri="{FF2B5EF4-FFF2-40B4-BE49-F238E27FC236}">
                  <a16:creationId xmlns:a16="http://schemas.microsoft.com/office/drawing/2014/main" id="{A2393E12-D861-466D-8AB1-CFC51FBBE90C}"/>
                </a:ext>
              </a:extLst>
            </p:cNvPr>
            <p:cNvSpPr/>
            <p:nvPr/>
          </p:nvSpPr>
          <p:spPr>
            <a:xfrm>
              <a:off x="3500539" y="4446453"/>
              <a:ext cx="1016710" cy="184666"/>
            </a:xfrm>
            <a:prstGeom prst="rect">
              <a:avLst/>
            </a:prstGeom>
            <a:solidFill>
              <a:schemeClr val="bg1"/>
            </a:solidFill>
          </p:spPr>
          <p:txBody>
            <a:bodyPr wrap="square" lIns="0" tIns="0" rIns="0" bIns="0">
              <a:spAutoFit/>
            </a:bodyPr>
            <a:lstStyle/>
            <a:p>
              <a:r>
                <a:rPr lang="en-US" altLang="zh-CN" sz="1200" i="1" dirty="0">
                  <a:solidFill>
                    <a:srgbClr val="0000FF"/>
                  </a:solidFill>
                  <a:latin typeface="+mn-lt"/>
                  <a:ea typeface="仿宋" panose="02010609060101010101" pitchFamily="49" charset="-122"/>
                </a:rPr>
                <a:t> </a:t>
              </a:r>
              <a:r>
                <a:rPr lang="en-US" altLang="zh-CN" sz="1200" i="1" dirty="0" err="1">
                  <a:solidFill>
                    <a:srgbClr val="0000FF"/>
                  </a:solidFill>
                  <a:latin typeface="+mn-lt"/>
                  <a:ea typeface="仿宋" panose="02010609060101010101" pitchFamily="49" charset="-122"/>
                </a:rPr>
                <a:t>v</a:t>
              </a:r>
              <a:r>
                <a:rPr lang="en-US" altLang="zh-CN" sz="1200" baseline="-25000" dirty="0" err="1">
                  <a:solidFill>
                    <a:srgbClr val="0000FF"/>
                  </a:solidFill>
                  <a:latin typeface="+mn-lt"/>
                  <a:ea typeface="仿宋" panose="02010609060101010101" pitchFamily="49" charset="-122"/>
                </a:rPr>
                <a:t>b</a:t>
              </a:r>
              <a:r>
                <a:rPr lang="en-US" altLang="zh-CN" sz="1200" dirty="0">
                  <a:solidFill>
                    <a:srgbClr val="0000FF"/>
                  </a:solidFill>
                  <a:latin typeface="+mn-lt"/>
                  <a:ea typeface="仿宋" panose="02010609060101010101" pitchFamily="49" charset="-122"/>
                </a:rPr>
                <a:t>=</a:t>
              </a:r>
              <a:r>
                <a:rPr lang="en-US" altLang="zh-CN" sz="1200" i="1" dirty="0" err="1">
                  <a:solidFill>
                    <a:srgbClr val="0000FF"/>
                  </a:solidFill>
                  <a:latin typeface="+mn-lt"/>
                  <a:ea typeface="仿宋" panose="02010609060101010101" pitchFamily="49" charset="-122"/>
                </a:rPr>
                <a:t>V</a:t>
              </a:r>
              <a:r>
                <a:rPr lang="en-US" altLang="zh-CN" sz="1200" baseline="-25000" dirty="0" err="1">
                  <a:solidFill>
                    <a:srgbClr val="0000FF"/>
                  </a:solidFill>
                  <a:latin typeface="+mn-lt"/>
                  <a:ea typeface="仿宋" panose="02010609060101010101" pitchFamily="49" charset="-122"/>
                </a:rPr>
                <a:t>bm</a:t>
              </a:r>
              <a:r>
                <a:rPr lang="en-US" altLang="zh-CN" sz="1200" dirty="0" err="1">
                  <a:solidFill>
                    <a:srgbClr val="0000FF"/>
                  </a:solidFill>
                  <a:latin typeface="+mn-lt"/>
                  <a:ea typeface="仿宋" panose="02010609060101010101" pitchFamily="49" charset="-122"/>
                  <a:sym typeface="Symbol" panose="05050102010706020507" pitchFamily="18" charset="2"/>
                </a:rPr>
                <a:t>cos</a:t>
              </a:r>
              <a:r>
                <a:rPr lang="en-US" altLang="zh-CN" sz="1200" dirty="0">
                  <a:solidFill>
                    <a:srgbClr val="0000FF"/>
                  </a:solidFill>
                  <a:latin typeface="+mn-lt"/>
                  <a:ea typeface="仿宋" panose="02010609060101010101" pitchFamily="49" charset="-122"/>
                  <a:sym typeface="Symbol" panose="05050102010706020507" pitchFamily="18" charset="2"/>
                </a:rPr>
                <a:t>(</a:t>
              </a:r>
              <a:r>
                <a:rPr lang="en-US" altLang="zh-CN" sz="1200" i="1" dirty="0">
                  <a:solidFill>
                    <a:srgbClr val="0000FF"/>
                  </a:solidFill>
                  <a:latin typeface="+mn-lt"/>
                  <a:ea typeface="仿宋" panose="02010609060101010101" pitchFamily="49" charset="-122"/>
                  <a:sym typeface="Symbol" panose="05050102010706020507" pitchFamily="18" charset="2"/>
                </a:rPr>
                <a:t>t</a:t>
              </a:r>
              <a:r>
                <a:rPr lang="en-US" altLang="zh-CN" sz="1200" dirty="0">
                  <a:solidFill>
                    <a:srgbClr val="0000FF"/>
                  </a:solidFill>
                  <a:latin typeface="+mn-lt"/>
                  <a:ea typeface="仿宋" panose="02010609060101010101" pitchFamily="49" charset="-122"/>
                  <a:sym typeface="Symbol" panose="05050102010706020507" pitchFamily="18" charset="2"/>
                </a:rPr>
                <a:t>) </a:t>
              </a:r>
              <a:endParaRPr lang="zh-CN" altLang="en-US" sz="1200" dirty="0">
                <a:solidFill>
                  <a:srgbClr val="0000FF"/>
                </a:solidFill>
                <a:latin typeface="+mn-lt"/>
                <a:ea typeface="仿宋" panose="02010609060101010101" pitchFamily="49" charset="-122"/>
              </a:endParaRPr>
            </a:p>
          </p:txBody>
        </p:sp>
      </p:grpSp>
      <p:sp>
        <p:nvSpPr>
          <p:cNvPr id="6151" name="Rectangle 3">
            <a:extLst>
              <a:ext uri="{FF2B5EF4-FFF2-40B4-BE49-F238E27FC236}">
                <a16:creationId xmlns:a16="http://schemas.microsoft.com/office/drawing/2014/main" id="{0DA1C1F0-B1C9-4091-B9FE-1FB88EA494A5}"/>
              </a:ext>
            </a:extLst>
          </p:cNvPr>
          <p:cNvSpPr>
            <a:spLocks noChangeArrowheads="1"/>
          </p:cNvSpPr>
          <p:nvPr/>
        </p:nvSpPr>
        <p:spPr bwMode="auto">
          <a:xfrm>
            <a:off x="4692225" y="3429000"/>
            <a:ext cx="4356546" cy="2987012"/>
          </a:xfrm>
          <a:prstGeom prst="rect">
            <a:avLst/>
          </a:prstGeom>
          <a:noFill/>
          <a:ln>
            <a:noFill/>
          </a:ln>
        </p:spPr>
        <p:txBody>
          <a:bodyPr/>
          <a:lstStyle>
            <a:lvl1pPr indent="4445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1800" dirty="0">
                <a:solidFill>
                  <a:srgbClr val="000099"/>
                </a:solidFill>
                <a:latin typeface="+mn-lt"/>
                <a:ea typeface="仿宋" panose="02010609060101010101" pitchFamily="49" charset="-122"/>
              </a:rPr>
              <a:t>一个周期中，只有</a:t>
            </a:r>
            <a:r>
              <a:rPr lang="zh-CN" altLang="en-US" sz="1800" dirty="0">
                <a:solidFill>
                  <a:srgbClr val="000099"/>
                </a:solidFill>
                <a:latin typeface="+mn-lt"/>
                <a:ea typeface="仿宋" panose="02010609060101010101" pitchFamily="49" charset="-122"/>
                <a:sym typeface="Symbol" panose="05050102010706020507" pitchFamily="18" charset="2"/>
              </a:rPr>
              <a:t></a:t>
            </a:r>
            <a:r>
              <a:rPr lang="zh-CN" altLang="en-US" sz="1800" i="1" dirty="0">
                <a:solidFill>
                  <a:srgbClr val="000099"/>
                </a:solidFill>
                <a:latin typeface="+mn-lt"/>
                <a:ea typeface="仿宋" panose="02010609060101010101" pitchFamily="49" charset="-122"/>
                <a:sym typeface="Symbol" panose="05050102010706020507" pitchFamily="18" charset="2"/>
              </a:rPr>
              <a:t></a:t>
            </a:r>
            <a:r>
              <a:rPr lang="zh-CN" altLang="en-US" sz="1800" dirty="0">
                <a:solidFill>
                  <a:srgbClr val="000099"/>
                </a:solidFill>
                <a:latin typeface="+mn-lt"/>
                <a:ea typeface="仿宋" panose="02010609060101010101" pitchFamily="49" charset="-122"/>
                <a:sym typeface="Symbol" panose="05050102010706020507" pitchFamily="18" charset="2"/>
              </a:rPr>
              <a:t>～</a:t>
            </a:r>
            <a:r>
              <a:rPr lang="zh-CN" altLang="en-US" sz="1800" i="1" dirty="0">
                <a:solidFill>
                  <a:srgbClr val="000099"/>
                </a:solidFill>
                <a:latin typeface="+mn-lt"/>
                <a:ea typeface="仿宋" panose="02010609060101010101" pitchFamily="49" charset="-122"/>
                <a:sym typeface="Symbol" panose="05050102010706020507" pitchFamily="18" charset="2"/>
              </a:rPr>
              <a:t></a:t>
            </a:r>
            <a:r>
              <a:rPr lang="zh-CN" altLang="en-US" sz="1800" dirty="0">
                <a:solidFill>
                  <a:srgbClr val="000099"/>
                </a:solidFill>
                <a:latin typeface="+mn-lt"/>
                <a:ea typeface="仿宋" panose="02010609060101010101" pitchFamily="49" charset="-122"/>
              </a:rPr>
              <a:t> 是导通的，所以</a:t>
            </a:r>
            <a:r>
              <a:rPr lang="en-US" altLang="zh-CN" sz="1800" i="1" dirty="0">
                <a:solidFill>
                  <a:srgbClr val="000099"/>
                </a:solidFill>
                <a:latin typeface="+mn-lt"/>
                <a:ea typeface="仿宋" panose="02010609060101010101" pitchFamily="49" charset="-122"/>
              </a:rPr>
              <a:t>i</a:t>
            </a:r>
            <a:r>
              <a:rPr lang="en-US" altLang="zh-CN" sz="1800" baseline="-25000" dirty="0">
                <a:solidFill>
                  <a:srgbClr val="000099"/>
                </a:solidFill>
                <a:latin typeface="+mn-lt"/>
                <a:ea typeface="仿宋" panose="02010609060101010101" pitchFamily="49" charset="-122"/>
              </a:rPr>
              <a:t>b</a:t>
            </a:r>
            <a:r>
              <a:rPr lang="zh-CN" altLang="en-US" sz="1800" dirty="0">
                <a:solidFill>
                  <a:srgbClr val="000099"/>
                </a:solidFill>
                <a:latin typeface="+mn-lt"/>
                <a:ea typeface="仿宋" panose="02010609060101010101" pitchFamily="49" charset="-122"/>
              </a:rPr>
              <a:t>是一串尖顶余弦脉冲，以</a:t>
            </a:r>
            <a:r>
              <a:rPr lang="en-US" altLang="zh-CN" sz="1800" i="1" dirty="0" err="1">
                <a:solidFill>
                  <a:srgbClr val="000099"/>
                </a:solidFill>
                <a:latin typeface="+mn-lt"/>
                <a:ea typeface="仿宋" panose="02010609060101010101" pitchFamily="49" charset="-122"/>
              </a:rPr>
              <a:t>i</a:t>
            </a:r>
            <a:r>
              <a:rPr lang="en-US" altLang="zh-CN" sz="1800" baseline="-25000" dirty="0" err="1">
                <a:solidFill>
                  <a:srgbClr val="000099"/>
                </a:solidFill>
                <a:latin typeface="+mn-lt"/>
                <a:ea typeface="仿宋" panose="02010609060101010101" pitchFamily="49" charset="-122"/>
              </a:rPr>
              <a:t>bM</a:t>
            </a:r>
            <a:r>
              <a:rPr lang="zh-CN" altLang="en-US" sz="1800" dirty="0">
                <a:solidFill>
                  <a:srgbClr val="000099"/>
                </a:solidFill>
                <a:latin typeface="+mn-lt"/>
                <a:ea typeface="仿宋" panose="02010609060101010101" pitchFamily="49" charset="-122"/>
              </a:rPr>
              <a:t> 为高度，以</a:t>
            </a:r>
            <a:r>
              <a:rPr lang="en-US" altLang="zh-CN" sz="1800" dirty="0">
                <a:solidFill>
                  <a:srgbClr val="000099"/>
                </a:solidFill>
                <a:latin typeface="+mn-lt"/>
                <a:ea typeface="仿宋" panose="02010609060101010101" pitchFamily="49" charset="-122"/>
              </a:rPr>
              <a:t>2</a:t>
            </a:r>
            <a:r>
              <a:rPr lang="zh-CN" altLang="en-US" sz="1800" i="1" dirty="0">
                <a:solidFill>
                  <a:srgbClr val="000099"/>
                </a:solidFill>
                <a:latin typeface="+mn-lt"/>
                <a:ea typeface="仿宋" panose="02010609060101010101" pitchFamily="49" charset="-122"/>
                <a:sym typeface="Symbol" panose="05050102010706020507" pitchFamily="18" charset="2"/>
              </a:rPr>
              <a:t></a:t>
            </a:r>
            <a:r>
              <a:rPr lang="en-US" altLang="zh-CN" sz="1800" dirty="0">
                <a:solidFill>
                  <a:srgbClr val="000099"/>
                </a:solidFill>
                <a:latin typeface="+mn-lt"/>
                <a:ea typeface="仿宋" panose="02010609060101010101" pitchFamily="49" charset="-122"/>
              </a:rPr>
              <a:t> </a:t>
            </a:r>
            <a:r>
              <a:rPr lang="zh-CN" altLang="en-US" sz="1800" dirty="0">
                <a:solidFill>
                  <a:srgbClr val="000099"/>
                </a:solidFill>
                <a:latin typeface="+mn-lt"/>
                <a:ea typeface="仿宋" panose="02010609060101010101" pitchFamily="49" charset="-122"/>
              </a:rPr>
              <a:t>为宽度，以</a:t>
            </a:r>
            <a:r>
              <a:rPr lang="en-US" altLang="zh-CN" sz="1800" i="1" dirty="0">
                <a:solidFill>
                  <a:srgbClr val="000099"/>
                </a:solidFill>
                <a:latin typeface="+mn-lt"/>
                <a:ea typeface="仿宋" panose="02010609060101010101" pitchFamily="49" charset="-122"/>
              </a:rPr>
              <a:t>T</a:t>
            </a:r>
            <a:r>
              <a:rPr lang="zh-CN" altLang="en-US" sz="1800" dirty="0">
                <a:solidFill>
                  <a:srgbClr val="000099"/>
                </a:solidFill>
                <a:latin typeface="+mn-lt"/>
                <a:ea typeface="仿宋" panose="02010609060101010101" pitchFamily="49" charset="-122"/>
              </a:rPr>
              <a:t>为周期。</a:t>
            </a:r>
            <a:r>
              <a:rPr lang="en-US" altLang="zh-CN" sz="1800" dirty="0">
                <a:solidFill>
                  <a:srgbClr val="000099"/>
                </a:solidFill>
                <a:latin typeface="+mn-lt"/>
                <a:ea typeface="仿宋" panose="02010609060101010101" pitchFamily="49" charset="-122"/>
              </a:rPr>
              <a:t>2</a:t>
            </a:r>
            <a:r>
              <a:rPr lang="zh-CN" altLang="en-US" sz="1800" i="1" dirty="0">
                <a:solidFill>
                  <a:srgbClr val="000099"/>
                </a:solidFill>
                <a:latin typeface="+mn-lt"/>
                <a:ea typeface="仿宋" panose="02010609060101010101" pitchFamily="49" charset="-122"/>
                <a:sym typeface="Symbol" panose="05050102010706020507" pitchFamily="18" charset="2"/>
              </a:rPr>
              <a:t></a:t>
            </a:r>
            <a:r>
              <a:rPr lang="en-US" altLang="zh-CN" sz="1800" dirty="0">
                <a:solidFill>
                  <a:srgbClr val="000099"/>
                </a:solidFill>
                <a:latin typeface="+mn-lt"/>
                <a:ea typeface="仿宋" panose="02010609060101010101" pitchFamily="49" charset="-122"/>
              </a:rPr>
              <a:t> </a:t>
            </a:r>
            <a:r>
              <a:rPr lang="zh-CN" altLang="en-US" sz="1800" dirty="0">
                <a:solidFill>
                  <a:srgbClr val="000099"/>
                </a:solidFill>
                <a:latin typeface="+mn-lt"/>
                <a:ea typeface="仿宋" panose="02010609060101010101" pitchFamily="49" charset="-122"/>
              </a:rPr>
              <a:t>称为</a:t>
            </a:r>
            <a:r>
              <a:rPr lang="zh-CN" altLang="en-US" sz="1800" dirty="0">
                <a:solidFill>
                  <a:srgbClr val="FF0000"/>
                </a:solidFill>
                <a:latin typeface="+mn-lt"/>
                <a:ea typeface="仿宋" panose="02010609060101010101" pitchFamily="49" charset="-122"/>
              </a:rPr>
              <a:t>导通角或</a:t>
            </a:r>
            <a:r>
              <a:rPr lang="zh-CN" altLang="en-US" sz="1800" dirty="0">
                <a:solidFill>
                  <a:srgbClr val="0000FF"/>
                </a:solidFill>
                <a:latin typeface="+mn-lt"/>
                <a:ea typeface="仿宋" panose="02010609060101010101" pitchFamily="49" charset="-122"/>
              </a:rPr>
              <a:t>电流流通角</a:t>
            </a:r>
            <a:r>
              <a:rPr lang="zh-CN" altLang="en-US" sz="1800" dirty="0">
                <a:latin typeface="+mn-lt"/>
                <a:ea typeface="仿宋" panose="02010609060101010101" pitchFamily="49" charset="-122"/>
              </a:rPr>
              <a:t>，</a:t>
            </a:r>
            <a:r>
              <a:rPr lang="zh-CN" altLang="en-US" sz="1800" i="1" dirty="0">
                <a:solidFill>
                  <a:srgbClr val="000099"/>
                </a:solidFill>
                <a:latin typeface="+mn-lt"/>
                <a:ea typeface="仿宋" panose="02010609060101010101" pitchFamily="49" charset="-122"/>
                <a:sym typeface="Symbol" panose="05050102010706020507" pitchFamily="18" charset="2"/>
              </a:rPr>
              <a:t></a:t>
            </a:r>
            <a:r>
              <a:rPr lang="zh-CN" altLang="en-US" sz="1800" dirty="0">
                <a:solidFill>
                  <a:srgbClr val="000099"/>
                </a:solidFill>
                <a:latin typeface="+mn-lt"/>
                <a:ea typeface="仿宋" panose="02010609060101010101" pitchFamily="49" charset="-122"/>
              </a:rPr>
              <a:t> 称为</a:t>
            </a:r>
            <a:r>
              <a:rPr lang="zh-CN" altLang="en-US" sz="1800" dirty="0">
                <a:solidFill>
                  <a:srgbClr val="FF0000"/>
                </a:solidFill>
                <a:latin typeface="+mn-lt"/>
                <a:ea typeface="仿宋" panose="02010609060101010101" pitchFamily="49" charset="-122"/>
              </a:rPr>
              <a:t>截止角或</a:t>
            </a:r>
            <a:r>
              <a:rPr lang="zh-CN" altLang="en-US" sz="1800" dirty="0">
                <a:solidFill>
                  <a:srgbClr val="0000FF"/>
                </a:solidFill>
                <a:latin typeface="+mn-lt"/>
                <a:ea typeface="仿宋" panose="02010609060101010101" pitchFamily="49" charset="-122"/>
              </a:rPr>
              <a:t>半流通角</a:t>
            </a:r>
            <a:r>
              <a:rPr lang="zh-CN" altLang="en-US" sz="1800" dirty="0">
                <a:solidFill>
                  <a:srgbClr val="000099"/>
                </a:solidFill>
                <a:latin typeface="+mn-lt"/>
                <a:ea typeface="仿宋" panose="02010609060101010101" pitchFamily="49" charset="-122"/>
              </a:rPr>
              <a:t>（截止起点）。新教材称为</a:t>
            </a:r>
            <a:r>
              <a:rPr lang="zh-CN" altLang="en-US" sz="1800" dirty="0">
                <a:solidFill>
                  <a:srgbClr val="FF0000"/>
                </a:solidFill>
                <a:latin typeface="+mn-lt"/>
                <a:ea typeface="仿宋" panose="02010609060101010101" pitchFamily="49" charset="-122"/>
              </a:rPr>
              <a:t>半导通角    </a:t>
            </a:r>
            <a:r>
              <a:rPr lang="en-US" altLang="zh-CN" sz="1800" dirty="0">
                <a:solidFill>
                  <a:srgbClr val="FF0000"/>
                </a:solidFill>
                <a:latin typeface="+mn-lt"/>
                <a:ea typeface="仿宋" panose="02010609060101010101" pitchFamily="49" charset="-122"/>
              </a:rPr>
              <a:t>P83  </a:t>
            </a:r>
            <a:r>
              <a:rPr lang="en-US" altLang="zh-CN" sz="1800" dirty="0">
                <a:solidFill>
                  <a:srgbClr val="000099"/>
                </a:solidFill>
                <a:latin typeface="+mn-lt"/>
                <a:ea typeface="仿宋" panose="02010609060101010101" pitchFamily="49" charset="-122"/>
              </a:rPr>
              <a:t>P89</a:t>
            </a:r>
            <a:r>
              <a:rPr lang="zh-CN" altLang="en-US" sz="1800" dirty="0">
                <a:solidFill>
                  <a:srgbClr val="000099"/>
                </a:solidFill>
                <a:latin typeface="+mn-lt"/>
                <a:ea typeface="仿宋" panose="02010609060101010101" pitchFamily="49" charset="-122"/>
              </a:rPr>
              <a:t>表</a:t>
            </a:r>
            <a:endParaRPr lang="en-US" altLang="zh-CN" sz="1800" dirty="0">
              <a:solidFill>
                <a:srgbClr val="000099"/>
              </a:solidFill>
              <a:latin typeface="+mn-lt"/>
              <a:ea typeface="仿宋" panose="02010609060101010101" pitchFamily="49" charset="-122"/>
            </a:endParaRPr>
          </a:p>
          <a:p>
            <a:pPr eaLnBrk="1" hangingPunct="1">
              <a:buFontTx/>
              <a:buNone/>
            </a:pPr>
            <a:r>
              <a:rPr lang="zh-CN" altLang="en-US" sz="1800" dirty="0">
                <a:solidFill>
                  <a:srgbClr val="000099"/>
                </a:solidFill>
                <a:latin typeface="+mn-lt"/>
                <a:ea typeface="仿宋" panose="02010609060101010101" pitchFamily="49" charset="-122"/>
              </a:rPr>
              <a:t>由于</a:t>
            </a:r>
            <a:r>
              <a:rPr lang="en-US" altLang="zh-CN" sz="1800" dirty="0">
                <a:latin typeface="+mn-lt"/>
                <a:ea typeface="仿宋" panose="02010609060101010101" pitchFamily="49" charset="-122"/>
              </a:rPr>
              <a:t>2</a:t>
            </a:r>
            <a:r>
              <a:rPr lang="zh-CN" altLang="en-US" sz="1800" i="1" dirty="0">
                <a:latin typeface="+mn-lt"/>
                <a:ea typeface="仿宋" panose="02010609060101010101" pitchFamily="49" charset="-122"/>
                <a:sym typeface="Symbol" panose="05050102010706020507" pitchFamily="18" charset="2"/>
              </a:rPr>
              <a:t></a:t>
            </a:r>
            <a:r>
              <a:rPr lang="en-US" altLang="zh-CN" sz="1800" dirty="0">
                <a:latin typeface="+mn-lt"/>
                <a:ea typeface="仿宋" panose="02010609060101010101" pitchFamily="49" charset="-122"/>
              </a:rPr>
              <a:t> </a:t>
            </a:r>
            <a:r>
              <a:rPr lang="en-US" altLang="zh-CN" sz="1800" dirty="0">
                <a:solidFill>
                  <a:srgbClr val="000099"/>
                </a:solidFill>
                <a:latin typeface="+mn-lt"/>
                <a:ea typeface="仿宋" panose="02010609060101010101" pitchFamily="49" charset="-122"/>
              </a:rPr>
              <a:t>&lt;</a:t>
            </a:r>
            <a:r>
              <a:rPr lang="en-US" altLang="zh-CN" sz="1800" dirty="0">
                <a:solidFill>
                  <a:srgbClr val="000099"/>
                </a:solidFill>
                <a:latin typeface="+mn-lt"/>
                <a:ea typeface="仿宋" panose="02010609060101010101" pitchFamily="49" charset="-122"/>
                <a:sym typeface="Symbol" panose="05050102010706020507" pitchFamily="18" charset="2"/>
              </a:rPr>
              <a:t></a:t>
            </a:r>
            <a:r>
              <a:rPr lang="en-US" altLang="zh-CN" sz="1800" dirty="0">
                <a:solidFill>
                  <a:srgbClr val="000099"/>
                </a:solidFill>
                <a:latin typeface="+mn-lt"/>
                <a:ea typeface="仿宋" panose="02010609060101010101" pitchFamily="49" charset="-122"/>
              </a:rPr>
              <a:t>  ,  </a:t>
            </a:r>
            <a:r>
              <a:rPr lang="zh-CN" altLang="en-US" sz="1800" i="1" dirty="0">
                <a:solidFill>
                  <a:srgbClr val="000099"/>
                </a:solidFill>
                <a:latin typeface="+mn-lt"/>
                <a:ea typeface="仿宋" panose="02010609060101010101" pitchFamily="49" charset="-122"/>
                <a:sym typeface="Symbol" panose="05050102010706020507" pitchFamily="18" charset="2"/>
              </a:rPr>
              <a:t></a:t>
            </a:r>
            <a:r>
              <a:rPr lang="en-US" altLang="zh-CN" sz="1800" dirty="0">
                <a:solidFill>
                  <a:srgbClr val="000099"/>
                </a:solidFill>
                <a:latin typeface="+mn-lt"/>
                <a:ea typeface="仿宋" panose="02010609060101010101" pitchFamily="49" charset="-122"/>
              </a:rPr>
              <a:t> &lt;</a:t>
            </a:r>
            <a:r>
              <a:rPr lang="en-US" altLang="zh-CN" sz="1800" dirty="0">
                <a:solidFill>
                  <a:srgbClr val="000099"/>
                </a:solidFill>
                <a:latin typeface="+mn-lt"/>
                <a:ea typeface="仿宋" panose="02010609060101010101" pitchFamily="49" charset="-122"/>
                <a:sym typeface="Symbol" panose="05050102010706020507" pitchFamily="18" charset="2"/>
              </a:rPr>
              <a:t></a:t>
            </a:r>
            <a:r>
              <a:rPr lang="en-US" altLang="zh-CN" sz="1800" dirty="0">
                <a:solidFill>
                  <a:srgbClr val="000099"/>
                </a:solidFill>
                <a:latin typeface="+mn-lt"/>
                <a:ea typeface="仿宋" panose="02010609060101010101" pitchFamily="49" charset="-122"/>
              </a:rPr>
              <a:t> /2</a:t>
            </a:r>
            <a:r>
              <a:rPr lang="zh-CN" altLang="en-US" sz="1800" dirty="0">
                <a:solidFill>
                  <a:srgbClr val="000099"/>
                </a:solidFill>
                <a:latin typeface="+mn-lt"/>
                <a:ea typeface="仿宋" panose="02010609060101010101" pitchFamily="49" charset="-122"/>
              </a:rPr>
              <a:t>，认为是工作在</a:t>
            </a:r>
            <a:r>
              <a:rPr lang="zh-CN" altLang="en-US" sz="1800" dirty="0">
                <a:solidFill>
                  <a:srgbClr val="FF0000"/>
                </a:solidFill>
                <a:latin typeface="+mn-lt"/>
                <a:ea typeface="仿宋" panose="02010609060101010101" pitchFamily="49" charset="-122"/>
              </a:rPr>
              <a:t>丙类状态</a:t>
            </a:r>
            <a:r>
              <a:rPr lang="en-US" altLang="zh-CN" sz="1800" dirty="0">
                <a:solidFill>
                  <a:srgbClr val="FF0000"/>
                </a:solidFill>
                <a:latin typeface="+mn-lt"/>
                <a:ea typeface="仿宋" panose="02010609060101010101" pitchFamily="49" charset="-122"/>
              </a:rPr>
              <a:t>(Class C)</a:t>
            </a:r>
            <a:r>
              <a:rPr lang="zh-CN" altLang="en-US" sz="1800" dirty="0">
                <a:solidFill>
                  <a:srgbClr val="FF0000"/>
                </a:solidFill>
                <a:latin typeface="+mn-lt"/>
                <a:ea typeface="仿宋" panose="02010609060101010101" pitchFamily="49" charset="-122"/>
              </a:rPr>
              <a:t>。  </a:t>
            </a:r>
            <a:r>
              <a:rPr lang="zh-CN" altLang="en-US" sz="1800" dirty="0">
                <a:solidFill>
                  <a:srgbClr val="CC3300"/>
                </a:solidFill>
                <a:latin typeface="+mn-lt"/>
                <a:ea typeface="仿宋" panose="02010609060101010101" pitchFamily="49" charset="-122"/>
                <a:hlinkClick r:id="rId3" action="ppaction://hlinksldjump">
                  <a:extLst>
                    <a:ext uri="{A12FA001-AC4F-418D-AE19-62706E023703}">
                      <ahyp:hlinkClr xmlns:ahyp="http://schemas.microsoft.com/office/drawing/2018/hyperlinkcolor" val="tx"/>
                    </a:ext>
                  </a:extLst>
                </a:hlinkClick>
              </a:rPr>
              <a:t>几种典型的工作状态</a:t>
            </a:r>
            <a:r>
              <a:rPr lang="en-US" altLang="zh-CN" sz="1800" dirty="0">
                <a:solidFill>
                  <a:srgbClr val="FF0000"/>
                </a:solidFill>
                <a:latin typeface="+mn-lt"/>
                <a:ea typeface="仿宋" panose="02010609060101010101" pitchFamily="49" charset="-122"/>
              </a:rPr>
              <a:t>(</a:t>
            </a:r>
            <a:r>
              <a:rPr lang="zh-CN" altLang="en-US" sz="1800" dirty="0">
                <a:solidFill>
                  <a:srgbClr val="0000FF"/>
                </a:solidFill>
                <a:latin typeface="+mn-lt"/>
                <a:ea typeface="仿宋" panose="02010609060101010101" pitchFamily="49" charset="-122"/>
              </a:rPr>
              <a:t>本章课件最后一页</a:t>
            </a:r>
            <a:r>
              <a:rPr lang="en-US" altLang="zh-CN" sz="1800" dirty="0">
                <a:solidFill>
                  <a:srgbClr val="FF0000"/>
                </a:solidFill>
                <a:latin typeface="+mn-lt"/>
                <a:ea typeface="仿宋" panose="02010609060101010101" pitchFamily="49" charset="-122"/>
              </a:rPr>
              <a:t>)  </a:t>
            </a:r>
            <a:r>
              <a:rPr lang="zh-CN" altLang="en-US" sz="1800" dirty="0">
                <a:solidFill>
                  <a:srgbClr val="FF0000"/>
                </a:solidFill>
                <a:latin typeface="+mn-lt"/>
                <a:ea typeface="仿宋" panose="02010609060101010101" pitchFamily="49" charset="-122"/>
              </a:rPr>
              <a:t>以及</a:t>
            </a:r>
            <a:r>
              <a:rPr lang="en-US" altLang="zh-CN" sz="1800" dirty="0">
                <a:solidFill>
                  <a:srgbClr val="FF0000"/>
                </a:solidFill>
                <a:latin typeface="+mn-lt"/>
                <a:ea typeface="仿宋" panose="02010609060101010101" pitchFamily="49" charset="-122"/>
              </a:rPr>
              <a:t>P83</a:t>
            </a:r>
            <a:r>
              <a:rPr lang="zh-CN" altLang="en-US" sz="1800" dirty="0">
                <a:solidFill>
                  <a:srgbClr val="FF0000"/>
                </a:solidFill>
                <a:latin typeface="+mn-lt"/>
                <a:ea typeface="仿宋" panose="02010609060101010101" pitchFamily="49" charset="-122"/>
              </a:rPr>
              <a:t>表</a:t>
            </a:r>
            <a:r>
              <a:rPr lang="en-US" altLang="zh-CN" sz="1800" dirty="0">
                <a:solidFill>
                  <a:srgbClr val="FF0000"/>
                </a:solidFill>
                <a:latin typeface="+mn-lt"/>
                <a:ea typeface="仿宋" panose="02010609060101010101" pitchFamily="49" charset="-122"/>
              </a:rPr>
              <a:t>4-1</a:t>
            </a:r>
            <a:endParaRPr lang="zh-CN" altLang="en-US" sz="1800" dirty="0">
              <a:solidFill>
                <a:srgbClr val="FF0000"/>
              </a:solidFill>
              <a:latin typeface="+mn-lt"/>
              <a:ea typeface="仿宋" panose="02010609060101010101" pitchFamily="49" charset="-122"/>
            </a:endParaRPr>
          </a:p>
        </p:txBody>
      </p:sp>
      <p:sp>
        <p:nvSpPr>
          <p:cNvPr id="17" name="Rectangle 2">
            <a:extLst>
              <a:ext uri="{FF2B5EF4-FFF2-40B4-BE49-F238E27FC236}">
                <a16:creationId xmlns:a16="http://schemas.microsoft.com/office/drawing/2014/main" id="{40F9796A-8919-4072-A20C-BB405E68623C}"/>
              </a:ext>
            </a:extLst>
          </p:cNvPr>
          <p:cNvSpPr>
            <a:spLocks noChangeArrowheads="1"/>
          </p:cNvSpPr>
          <p:nvPr/>
        </p:nvSpPr>
        <p:spPr bwMode="auto">
          <a:xfrm>
            <a:off x="6948264" y="1491043"/>
            <a:ext cx="1296569" cy="54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lvl="1" eaLnBrk="1" hangingPunct="1">
              <a:spcBef>
                <a:spcPct val="0"/>
              </a:spcBef>
              <a:buFontTx/>
              <a:buNone/>
            </a:pPr>
            <a:r>
              <a:rPr lang="zh-CN" altLang="en-US" sz="2400" dirty="0">
                <a:solidFill>
                  <a:srgbClr val="FF0000"/>
                </a:solidFill>
                <a:latin typeface="+mn-lt"/>
                <a:ea typeface="仿宋" panose="02010609060101010101" pitchFamily="49" charset="-122"/>
              </a:rPr>
              <a:t>（</a:t>
            </a:r>
            <a:r>
              <a:rPr lang="en-US" altLang="zh-CN" sz="2400" dirty="0">
                <a:solidFill>
                  <a:srgbClr val="FF0000"/>
                </a:solidFill>
                <a:latin typeface="+mn-lt"/>
                <a:ea typeface="仿宋" panose="02010609060101010101" pitchFamily="49" charset="-122"/>
              </a:rPr>
              <a:t>4-1</a:t>
            </a:r>
            <a:r>
              <a:rPr lang="zh-CN" altLang="en-US" sz="2400" dirty="0">
                <a:solidFill>
                  <a:srgbClr val="FF0000"/>
                </a:solidFill>
                <a:latin typeface="+mn-lt"/>
                <a:ea typeface="仿宋" panose="02010609060101010101" pitchFamily="49" charset="-122"/>
              </a:rPr>
              <a:t>）</a:t>
            </a:r>
            <a:endParaRPr lang="zh-CN" altLang="en-US" sz="2400" dirty="0">
              <a:solidFill>
                <a:schemeClr val="accent2"/>
              </a:solidFill>
              <a:latin typeface="+mn-lt"/>
              <a:ea typeface="仿宋" panose="02010609060101010101" pitchFamily="49"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41FEA090-58FD-4030-BA3F-DE011C093AB3}"/>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400" b="1" dirty="0">
                <a:solidFill>
                  <a:srgbClr val="0000FF"/>
                </a:solidFill>
                <a:latin typeface="+mn-lt"/>
                <a:ea typeface="仿宋" panose="02010609060101010101" pitchFamily="49" charset="-122"/>
              </a:rPr>
              <a:t>3.4</a:t>
            </a:r>
            <a:r>
              <a:rPr lang="zh-CN" altLang="en-US" sz="2400" b="1" dirty="0">
                <a:solidFill>
                  <a:srgbClr val="0000FF"/>
                </a:solidFill>
                <a:latin typeface="+mn-lt"/>
                <a:ea typeface="仿宋" panose="02010609060101010101" pitchFamily="49" charset="-122"/>
              </a:rPr>
              <a:t>  高频功放临界工作状态的计算 </a:t>
            </a:r>
            <a:r>
              <a:rPr lang="en-US" altLang="zh-CN" sz="2400" b="1" dirty="0">
                <a:solidFill>
                  <a:srgbClr val="00B050"/>
                </a:solidFill>
                <a:latin typeface="+mn-lt"/>
                <a:ea typeface="仿宋" panose="02010609060101010101" pitchFamily="49" charset="-122"/>
              </a:rPr>
              <a:t>P93      </a:t>
            </a:r>
            <a:r>
              <a:rPr lang="en-US" altLang="zh-CN" sz="2400" b="1" dirty="0">
                <a:solidFill>
                  <a:srgbClr val="FF0000"/>
                </a:solidFill>
                <a:latin typeface="+mn-lt"/>
                <a:ea typeface="仿宋" panose="02010609060101010101" pitchFamily="49" charset="-122"/>
              </a:rPr>
              <a:t>P95</a:t>
            </a:r>
            <a:endParaRPr lang="zh-CN" altLang="en-US" sz="2400" b="1" dirty="0">
              <a:solidFill>
                <a:srgbClr val="0000FF"/>
              </a:solidFill>
              <a:latin typeface="+mn-lt"/>
              <a:ea typeface="仿宋" panose="02010609060101010101" pitchFamily="49" charset="-122"/>
            </a:endParaRPr>
          </a:p>
        </p:txBody>
      </p:sp>
      <p:sp>
        <p:nvSpPr>
          <p:cNvPr id="46083" name="Rectangle 3">
            <a:extLst>
              <a:ext uri="{FF2B5EF4-FFF2-40B4-BE49-F238E27FC236}">
                <a16:creationId xmlns:a16="http://schemas.microsoft.com/office/drawing/2014/main" id="{430407E8-EB62-4C5F-B1A5-D347838AE9A9}"/>
              </a:ext>
            </a:extLst>
          </p:cNvPr>
          <p:cNvSpPr>
            <a:spLocks noChangeArrowheads="1"/>
          </p:cNvSpPr>
          <p:nvPr/>
        </p:nvSpPr>
        <p:spPr bwMode="auto">
          <a:xfrm>
            <a:off x="395288" y="765175"/>
            <a:ext cx="4032250"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en-US" altLang="zh-CN" sz="2400" dirty="0">
                <a:solidFill>
                  <a:srgbClr val="660066"/>
                </a:solidFill>
                <a:latin typeface="+mn-lt"/>
                <a:ea typeface="仿宋" panose="02010609060101010101" pitchFamily="49" charset="-122"/>
              </a:rPr>
              <a:t>⑿ </a:t>
            </a:r>
            <a:r>
              <a:rPr lang="zh-CN" altLang="en-US" sz="2400" dirty="0">
                <a:solidFill>
                  <a:srgbClr val="660066"/>
                </a:solidFill>
                <a:latin typeface="+mn-lt"/>
                <a:ea typeface="仿宋" panose="02010609060101010101" pitchFamily="49" charset="-122"/>
              </a:rPr>
              <a:t>求基极电流最大值</a:t>
            </a:r>
            <a:r>
              <a:rPr lang="en-US" altLang="zh-CN" sz="2400" i="1" dirty="0" err="1">
                <a:solidFill>
                  <a:srgbClr val="660066"/>
                </a:solidFill>
                <a:latin typeface="+mn-lt"/>
                <a:ea typeface="仿宋" panose="02010609060101010101" pitchFamily="49" charset="-122"/>
              </a:rPr>
              <a:t>i</a:t>
            </a:r>
            <a:r>
              <a:rPr lang="en-US" altLang="zh-CN" sz="2400" baseline="-25000" dirty="0" err="1">
                <a:solidFill>
                  <a:srgbClr val="660066"/>
                </a:solidFill>
                <a:latin typeface="+mn-lt"/>
                <a:ea typeface="仿宋" panose="02010609060101010101" pitchFamily="49" charset="-122"/>
              </a:rPr>
              <a:t>bmax</a:t>
            </a:r>
            <a:r>
              <a:rPr lang="zh-CN" altLang="en-US" sz="2400" dirty="0">
                <a:solidFill>
                  <a:srgbClr val="660066"/>
                </a:solidFill>
                <a:latin typeface="+mn-lt"/>
                <a:ea typeface="仿宋" panose="02010609060101010101" pitchFamily="49" charset="-122"/>
              </a:rPr>
              <a:t>：</a:t>
            </a:r>
          </a:p>
          <a:p>
            <a:pPr eaLnBrk="1" hangingPunct="1">
              <a:buFontTx/>
              <a:buNone/>
            </a:pPr>
            <a:r>
              <a:rPr lang="zh-CN" altLang="en-US" sz="2400" dirty="0">
                <a:solidFill>
                  <a:srgbClr val="660066"/>
                </a:solidFill>
                <a:latin typeface="+mn-lt"/>
                <a:ea typeface="仿宋" panose="02010609060101010101" pitchFamily="49" charset="-122"/>
              </a:rPr>
              <a:t>由输入特性曲线斜率</a:t>
            </a:r>
            <a:r>
              <a:rPr lang="en-US" altLang="zh-CN" sz="2400" i="1" dirty="0" err="1">
                <a:solidFill>
                  <a:srgbClr val="660066"/>
                </a:solidFill>
                <a:latin typeface="+mn-lt"/>
                <a:ea typeface="仿宋" panose="02010609060101010101" pitchFamily="49" charset="-122"/>
              </a:rPr>
              <a:t>g</a:t>
            </a:r>
            <a:r>
              <a:rPr lang="en-US" altLang="zh-CN" sz="2400" baseline="-25000" dirty="0" err="1">
                <a:solidFill>
                  <a:srgbClr val="660066"/>
                </a:solidFill>
                <a:latin typeface="+mn-lt"/>
                <a:ea typeface="仿宋" panose="02010609060101010101" pitchFamily="49" charset="-122"/>
              </a:rPr>
              <a:t>b</a:t>
            </a:r>
            <a:r>
              <a:rPr lang="zh-CN" altLang="en-US" sz="2400" dirty="0">
                <a:solidFill>
                  <a:srgbClr val="660066"/>
                </a:solidFill>
                <a:latin typeface="+mn-lt"/>
                <a:ea typeface="仿宋" panose="02010609060101010101" pitchFamily="49" charset="-122"/>
              </a:rPr>
              <a:t>：</a:t>
            </a:r>
            <a:endParaRPr lang="zh-CN" altLang="en-US" sz="2400" b="0" dirty="0">
              <a:solidFill>
                <a:srgbClr val="660066"/>
              </a:solidFill>
              <a:latin typeface="+mn-lt"/>
              <a:ea typeface="仿宋" panose="02010609060101010101" pitchFamily="49" charset="-122"/>
            </a:endParaRPr>
          </a:p>
        </p:txBody>
      </p:sp>
      <p:graphicFrame>
        <p:nvGraphicFramePr>
          <p:cNvPr id="46084" name="Object 4">
            <a:extLst>
              <a:ext uri="{FF2B5EF4-FFF2-40B4-BE49-F238E27FC236}">
                <a16:creationId xmlns:a16="http://schemas.microsoft.com/office/drawing/2014/main" id="{7231675E-ACF8-49A4-876D-441927A1EA52}"/>
              </a:ext>
            </a:extLst>
          </p:cNvPr>
          <p:cNvGraphicFramePr>
            <a:graphicFrameLocks noChangeAspect="1"/>
          </p:cNvGraphicFramePr>
          <p:nvPr>
            <p:extLst>
              <p:ext uri="{D42A27DB-BD31-4B8C-83A1-F6EECF244321}">
                <p14:modId xmlns:p14="http://schemas.microsoft.com/office/powerpoint/2010/main" val="1081839781"/>
              </p:ext>
            </p:extLst>
          </p:nvPr>
        </p:nvGraphicFramePr>
        <p:xfrm>
          <a:off x="1066800" y="1660525"/>
          <a:ext cx="2773363" cy="949325"/>
        </p:xfrm>
        <a:graphic>
          <a:graphicData uri="http://schemas.openxmlformats.org/presentationml/2006/ole">
            <mc:AlternateContent xmlns:mc="http://schemas.openxmlformats.org/markup-compatibility/2006">
              <mc:Choice xmlns:v="urn:schemas-microsoft-com:vml" Requires="v">
                <p:oleObj spid="_x0000_s85958" name="Equation" r:id="rId3" imgW="1493342" imgH="464925" progId="Equation.DSMT4">
                  <p:embed/>
                </p:oleObj>
              </mc:Choice>
              <mc:Fallback>
                <p:oleObj name="Equation" r:id="rId3" imgW="1493342" imgH="464925"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660525"/>
                        <a:ext cx="2773363" cy="949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46085" name="Object 15">
                <a:extLst>
                  <a:ext uri="{FF2B5EF4-FFF2-40B4-BE49-F238E27FC236}">
                    <a16:creationId xmlns:a16="http://schemas.microsoft.com/office/drawing/2014/main" id="{594CFFEF-E891-4640-85A9-FA1AB65011AF}"/>
                  </a:ext>
                </a:extLst>
              </p:cNvPr>
              <p:cNvSpPr txBox="1"/>
              <p:nvPr/>
            </p:nvSpPr>
            <p:spPr bwMode="auto">
              <a:xfrm>
                <a:off x="1331913" y="3089275"/>
                <a:ext cx="2874962" cy="442913"/>
              </a:xfrm>
              <a:prstGeom prst="rect">
                <a:avLst/>
              </a:prstGeom>
              <a:solidFill>
                <a:schemeClr val="bg1"/>
              </a:solidFill>
              <a:ln>
                <a:noFill/>
              </a:ln>
            </p:spPr>
            <p:txBody>
              <a:bodyPr>
                <a:normAutofit fontScale="55000" lnSpcReduction="20000"/>
              </a:bodyPr>
              <a:lstStyle/>
              <a:p>
                <a:pPr/>
                <a14:m>
                  <m:oMathPara xmlns:m="http://schemas.openxmlformats.org/officeDocument/2006/math">
                    <m:oMathParaPr>
                      <m:jc m:val="left"/>
                    </m:oMathParaPr>
                    <m:oMath xmlns:m="http://schemas.openxmlformats.org/officeDocument/2006/math">
                      <m:r>
                        <m:rPr>
                          <m:nor/>
                        </m:rPr>
                        <a:rPr lang="en-US" altLang="zh-CN" i="1" dirty="0">
                          <a:solidFill>
                            <a:srgbClr val="660066"/>
                          </a:solidFill>
                          <a:ea typeface="仿宋" panose="02010609060101010101" pitchFamily="49" charset="-122"/>
                        </a:rPr>
                        <m:t>i</m:t>
                      </m:r>
                      <m:r>
                        <m:rPr>
                          <m:nor/>
                        </m:rPr>
                        <a:rPr lang="en-US" altLang="zh-CN" baseline="-25000" dirty="0">
                          <a:solidFill>
                            <a:srgbClr val="660066"/>
                          </a:solidFill>
                          <a:ea typeface="仿宋" panose="02010609060101010101" pitchFamily="49" charset="-122"/>
                        </a:rPr>
                        <m:t>bmax</m:t>
                      </m:r>
                      <m:r>
                        <a:rPr lang="zh-CN" altLang="en-US" i="1">
                          <a:solidFill>
                            <a:srgbClr val="000000"/>
                          </a:solidFill>
                          <a:latin typeface="Cambria Math" panose="02040503050406030204" pitchFamily="18" charset="0"/>
                        </a:rPr>
                        <m:t>＝</m:t>
                      </m:r>
                      <m:r>
                        <m:rPr>
                          <m:nor/>
                        </m:rPr>
                        <a:rPr lang="en-US" altLang="zh-CN" i="1" dirty="0">
                          <a:solidFill>
                            <a:srgbClr val="660066"/>
                          </a:solidFill>
                          <a:ea typeface="仿宋" panose="02010609060101010101" pitchFamily="49" charset="-122"/>
                        </a:rPr>
                        <m:t>g</m:t>
                      </m:r>
                      <m:r>
                        <m:rPr>
                          <m:nor/>
                        </m:rPr>
                        <a:rPr lang="en-US" altLang="zh-CN" baseline="-25000" dirty="0">
                          <a:solidFill>
                            <a:srgbClr val="660066"/>
                          </a:solidFill>
                          <a:ea typeface="仿宋" panose="02010609060101010101" pitchFamily="49" charset="-122"/>
                        </a:rPr>
                        <m:t>b</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𝑉</m:t>
                          </m:r>
                        </m:e>
                        <m:sub>
                          <m:r>
                            <m:rPr>
                              <m:nor/>
                            </m:rPr>
                            <a:rPr lang="zh-CN" altLang="en-US" i="0">
                              <a:solidFill>
                                <a:srgbClr val="000000"/>
                              </a:solidFill>
                              <a:latin typeface="Cambria Math" panose="02040503050406030204" pitchFamily="18" charset="0"/>
                            </a:rPr>
                            <m:t>bm</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1−</m:t>
                      </m:r>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cos</m:t>
                          </m:r>
                        </m:fName>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𝜃</m:t>
                              </m:r>
                            </m:e>
                            <m:sub>
                              <m:r>
                                <m:rPr>
                                  <m:sty m:val="p"/>
                                </m:rPr>
                                <a:rPr lang="zh-CN" altLang="en-US" i="0">
                                  <a:solidFill>
                                    <a:srgbClr val="000000"/>
                                  </a:solidFill>
                                  <a:latin typeface="Cambria Math" panose="02040503050406030204" pitchFamily="18" charset="0"/>
                                </a:rPr>
                                <m:t>c</m:t>
                              </m:r>
                            </m:sub>
                          </m:sSub>
                        </m:e>
                      </m:func>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46085" name="Object 15">
                <a:extLst>
                  <a:ext uri="{FF2B5EF4-FFF2-40B4-BE49-F238E27FC236}">
                    <a16:creationId xmlns:a16="http://schemas.microsoft.com/office/drawing/2014/main" id="{594CFFEF-E891-4640-85A9-FA1AB65011AF}"/>
                  </a:ext>
                </a:extLst>
              </p:cNvPr>
              <p:cNvSpPr txBox="1">
                <a:spLocks noRot="1" noChangeAspect="1" noMove="1" noResize="1" noEditPoints="1" noAdjustHandles="1" noChangeArrowheads="1" noChangeShapeType="1" noTextEdit="1"/>
              </p:cNvSpPr>
              <p:nvPr/>
            </p:nvSpPr>
            <p:spPr bwMode="auto">
              <a:xfrm>
                <a:off x="1331913" y="3089275"/>
                <a:ext cx="2874962" cy="442913"/>
              </a:xfrm>
              <a:prstGeom prst="rect">
                <a:avLst/>
              </a:prstGeom>
              <a:blipFill>
                <a:blip r:embed="rId5"/>
                <a:stretch>
                  <a:fillRect/>
                </a:stretch>
              </a:blipFill>
              <a:ln>
                <a:noFill/>
              </a:ln>
            </p:spPr>
            <p:txBody>
              <a:bodyPr/>
              <a:lstStyle/>
              <a:p>
                <a:r>
                  <a:rPr lang="zh-CN" altLang="en-US">
                    <a:noFill/>
                  </a:rPr>
                  <a:t> </a:t>
                </a:r>
              </a:p>
            </p:txBody>
          </p:sp>
        </mc:Fallback>
      </mc:AlternateContent>
      <p:sp>
        <p:nvSpPr>
          <p:cNvPr id="46086" name="Rectangle 3">
            <a:extLst>
              <a:ext uri="{FF2B5EF4-FFF2-40B4-BE49-F238E27FC236}">
                <a16:creationId xmlns:a16="http://schemas.microsoft.com/office/drawing/2014/main" id="{E3B45CDB-1974-4340-B20C-E91D9BC81C39}"/>
              </a:ext>
            </a:extLst>
          </p:cNvPr>
          <p:cNvSpPr>
            <a:spLocks noChangeArrowheads="1"/>
          </p:cNvSpPr>
          <p:nvPr/>
        </p:nvSpPr>
        <p:spPr bwMode="auto">
          <a:xfrm>
            <a:off x="468313" y="3105150"/>
            <a:ext cx="143986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400" dirty="0">
                <a:solidFill>
                  <a:srgbClr val="660066"/>
                </a:solidFill>
                <a:latin typeface="+mn-lt"/>
                <a:ea typeface="仿宋" panose="02010609060101010101" pitchFamily="49" charset="-122"/>
              </a:rPr>
              <a:t>可得：</a:t>
            </a:r>
            <a:endParaRPr lang="zh-CN" altLang="en-US" sz="2400" b="0" dirty="0">
              <a:solidFill>
                <a:srgbClr val="660066"/>
              </a:solidFill>
              <a:latin typeface="+mn-lt"/>
              <a:ea typeface="仿宋" panose="02010609060101010101" pitchFamily="49" charset="-122"/>
            </a:endParaRPr>
          </a:p>
        </p:txBody>
      </p:sp>
      <p:sp>
        <p:nvSpPr>
          <p:cNvPr id="46087" name="Rectangle 3">
            <a:extLst>
              <a:ext uri="{FF2B5EF4-FFF2-40B4-BE49-F238E27FC236}">
                <a16:creationId xmlns:a16="http://schemas.microsoft.com/office/drawing/2014/main" id="{12803FCC-5119-4288-838A-A439C610F0EE}"/>
              </a:ext>
            </a:extLst>
          </p:cNvPr>
          <p:cNvSpPr>
            <a:spLocks noChangeArrowheads="1"/>
          </p:cNvSpPr>
          <p:nvPr/>
        </p:nvSpPr>
        <p:spPr bwMode="auto">
          <a:xfrm>
            <a:off x="395288" y="3971925"/>
            <a:ext cx="41767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en-US" altLang="zh-CN" sz="2400" dirty="0">
                <a:solidFill>
                  <a:srgbClr val="660066"/>
                </a:solidFill>
                <a:latin typeface="+mn-lt"/>
                <a:ea typeface="仿宋" panose="02010609060101010101" pitchFamily="49" charset="-122"/>
              </a:rPr>
              <a:t>⒀</a:t>
            </a:r>
            <a:r>
              <a:rPr lang="zh-CN" altLang="en-US" sz="2400" dirty="0">
                <a:solidFill>
                  <a:srgbClr val="660066"/>
                </a:solidFill>
                <a:latin typeface="+mn-lt"/>
                <a:ea typeface="仿宋" panose="02010609060101010101" pitchFamily="49" charset="-122"/>
              </a:rPr>
              <a:t>求基极电流基波分量</a:t>
            </a:r>
            <a:r>
              <a:rPr lang="en-US" altLang="zh-CN" sz="2400" i="1" dirty="0">
                <a:solidFill>
                  <a:srgbClr val="660066"/>
                </a:solidFill>
                <a:latin typeface="+mn-lt"/>
                <a:ea typeface="仿宋" panose="02010609060101010101" pitchFamily="49" charset="-122"/>
              </a:rPr>
              <a:t>I</a:t>
            </a:r>
            <a:r>
              <a:rPr lang="en-US" altLang="zh-CN" sz="2400" baseline="-25000" dirty="0">
                <a:solidFill>
                  <a:srgbClr val="660066"/>
                </a:solidFill>
                <a:latin typeface="+mn-lt"/>
                <a:ea typeface="仿宋" panose="02010609060101010101" pitchFamily="49" charset="-122"/>
              </a:rPr>
              <a:t>b1</a:t>
            </a:r>
          </a:p>
        </p:txBody>
      </p:sp>
      <mc:AlternateContent xmlns:mc="http://schemas.openxmlformats.org/markup-compatibility/2006" xmlns:a14="http://schemas.microsoft.com/office/drawing/2010/main">
        <mc:Choice Requires="a14">
          <p:sp>
            <p:nvSpPr>
              <p:cNvPr id="46088" name="Object 18">
                <a:extLst>
                  <a:ext uri="{FF2B5EF4-FFF2-40B4-BE49-F238E27FC236}">
                    <a16:creationId xmlns:a16="http://schemas.microsoft.com/office/drawing/2014/main" id="{8A8E4F68-AD09-4A12-9E1F-CD2BC512B2AA}"/>
                  </a:ext>
                </a:extLst>
              </p:cNvPr>
              <p:cNvSpPr txBox="1"/>
              <p:nvPr/>
            </p:nvSpPr>
            <p:spPr bwMode="auto">
              <a:xfrm>
                <a:off x="4172402" y="4034363"/>
                <a:ext cx="1872977" cy="507509"/>
              </a:xfrm>
              <a:prstGeom prst="rect">
                <a:avLst/>
              </a:prstGeom>
              <a:solidFill>
                <a:schemeClr val="bg1"/>
              </a:solidFill>
              <a:ln>
                <a:noFill/>
              </a:ln>
            </p:spPr>
            <p:txBody>
              <a:bodyPr>
                <a:normAutofit fontScale="55000" lnSpcReduction="20000"/>
              </a:bodyPr>
              <a:lstStyle/>
              <a:p>
                <a:pPr/>
                <a14:m>
                  <m:oMathPara xmlns:m="http://schemas.openxmlformats.org/officeDocument/2006/math">
                    <m:oMathParaPr>
                      <m:jc m:val="left"/>
                    </m:oMathParaPr>
                    <m:oMath xmlns:m="http://schemas.openxmlformats.org/officeDocument/2006/math">
                      <m:r>
                        <m:rPr>
                          <m:nor/>
                        </m:rPr>
                        <a:rPr lang="en-US" altLang="zh-CN" i="1" dirty="0">
                          <a:solidFill>
                            <a:srgbClr val="660066"/>
                          </a:solidFill>
                          <a:ea typeface="仿宋" panose="02010609060101010101" pitchFamily="49" charset="-122"/>
                        </a:rPr>
                        <m:t>I</m:t>
                      </m:r>
                      <m:r>
                        <m:rPr>
                          <m:nor/>
                        </m:rPr>
                        <a:rPr lang="en-US" altLang="zh-CN" baseline="-25000" dirty="0">
                          <a:solidFill>
                            <a:srgbClr val="660066"/>
                          </a:solidFill>
                          <a:ea typeface="仿宋" panose="02010609060101010101" pitchFamily="49" charset="-122"/>
                        </a:rPr>
                        <m:t>b</m:t>
                      </m:r>
                      <m:r>
                        <m:rPr>
                          <m:nor/>
                        </m:rPr>
                        <a:rPr lang="en-US" altLang="zh-CN" baseline="-25000" dirty="0">
                          <a:solidFill>
                            <a:srgbClr val="660066"/>
                          </a:solidFill>
                          <a:ea typeface="仿宋" panose="02010609060101010101" pitchFamily="49" charset="-122"/>
                        </a:rPr>
                        <m:t>1</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𝛼</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𝜃</m:t>
                      </m:r>
                      <m:r>
                        <a:rPr lang="zh-CN" altLang="en-US" i="1">
                          <a:solidFill>
                            <a:srgbClr val="000000"/>
                          </a:solidFill>
                          <a:latin typeface="Cambria Math" panose="02040503050406030204" pitchFamily="18" charset="0"/>
                        </a:rPr>
                        <m:t>)⋅</m:t>
                      </m:r>
                      <m:r>
                        <m:rPr>
                          <m:nor/>
                        </m:rPr>
                        <a:rPr lang="en-US" altLang="zh-CN" i="1" dirty="0">
                          <a:solidFill>
                            <a:srgbClr val="660066"/>
                          </a:solidFill>
                          <a:ea typeface="仿宋" panose="02010609060101010101" pitchFamily="49" charset="-122"/>
                        </a:rPr>
                        <m:t>i</m:t>
                      </m:r>
                      <m:r>
                        <m:rPr>
                          <m:nor/>
                        </m:rPr>
                        <a:rPr lang="en-US" altLang="zh-CN" baseline="-25000" dirty="0">
                          <a:solidFill>
                            <a:srgbClr val="660066"/>
                          </a:solidFill>
                          <a:ea typeface="仿宋" panose="02010609060101010101" pitchFamily="49" charset="-122"/>
                        </a:rPr>
                        <m:t>bmax</m:t>
                      </m:r>
                    </m:oMath>
                  </m:oMathPara>
                </a14:m>
                <a:endParaRPr lang="zh-CN" altLang="en-US" dirty="0"/>
              </a:p>
            </p:txBody>
          </p:sp>
        </mc:Choice>
        <mc:Fallback xmlns="">
          <p:sp>
            <p:nvSpPr>
              <p:cNvPr id="46088" name="Object 18">
                <a:extLst>
                  <a:ext uri="{FF2B5EF4-FFF2-40B4-BE49-F238E27FC236}">
                    <a16:creationId xmlns:a16="http://schemas.microsoft.com/office/drawing/2014/main" id="{8A8E4F68-AD09-4A12-9E1F-CD2BC512B2AA}"/>
                  </a:ext>
                </a:extLst>
              </p:cNvPr>
              <p:cNvSpPr txBox="1">
                <a:spLocks noRot="1" noChangeAspect="1" noMove="1" noResize="1" noEditPoints="1" noAdjustHandles="1" noChangeArrowheads="1" noChangeShapeType="1" noTextEdit="1"/>
              </p:cNvSpPr>
              <p:nvPr/>
            </p:nvSpPr>
            <p:spPr bwMode="auto">
              <a:xfrm>
                <a:off x="4172402" y="4034363"/>
                <a:ext cx="1872977" cy="507509"/>
              </a:xfrm>
              <a:prstGeom prst="rect">
                <a:avLst/>
              </a:prstGeom>
              <a:blipFill>
                <a:blip r:embed="rId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089" name="Object 5">
                <a:extLst>
                  <a:ext uri="{FF2B5EF4-FFF2-40B4-BE49-F238E27FC236}">
                    <a16:creationId xmlns:a16="http://schemas.microsoft.com/office/drawing/2014/main" id="{23FD3CA7-A4AC-41C2-9F1C-20B4A5BD70B7}"/>
                  </a:ext>
                </a:extLst>
              </p:cNvPr>
              <p:cNvSpPr txBox="1"/>
              <p:nvPr/>
            </p:nvSpPr>
            <p:spPr bwMode="auto">
              <a:xfrm>
                <a:off x="4089400" y="4618038"/>
                <a:ext cx="2179638" cy="809625"/>
              </a:xfrm>
              <a:prstGeom prst="rect">
                <a:avLst/>
              </a:prstGeom>
              <a:solidFill>
                <a:schemeClr val="bg1"/>
              </a:solidFill>
              <a:ln>
                <a:noFill/>
              </a:ln>
              <a:effectLst/>
            </p:spPr>
            <p:txBody>
              <a:bodyPr>
                <a:normAutofit fontScale="775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m:rPr>
                              <m:sty m:val="p"/>
                            </m:rPr>
                            <a:rPr lang="zh-CN" altLang="en-US" i="0">
                              <a:solidFill>
                                <a:srgbClr val="000000"/>
                              </a:solidFill>
                              <a:latin typeface="Cambria Math" panose="02040503050406030204" pitchFamily="18" charset="0"/>
                            </a:rPr>
                            <m:t>i</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m:rPr>
                              <m:nor/>
                            </m:rPr>
                            <a:rPr lang="zh-CN" altLang="en-US" i="0">
                              <a:solidFill>
                                <a:srgbClr val="000000"/>
                              </a:solidFill>
                              <a:latin typeface="Cambria Math" panose="02040503050406030204" pitchFamily="18" charset="0"/>
                            </a:rPr>
                            <m:t>b</m:t>
                          </m:r>
                          <m:r>
                            <m:rPr>
                              <m:nor/>
                            </m:rPr>
                            <a:rPr lang="zh-CN" altLang="en-US" i="0">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𝑉</m:t>
                          </m:r>
                        </m:e>
                        <m:sub>
                          <m:r>
                            <m:rPr>
                              <m:nor/>
                            </m:rPr>
                            <a:rPr lang="zh-CN" altLang="en-US" i="0">
                              <a:solidFill>
                                <a:srgbClr val="000000"/>
                              </a:solidFill>
                              <a:latin typeface="Cambria Math" panose="02040503050406030204" pitchFamily="18" charset="0"/>
                            </a:rPr>
                            <m:t>bm</m:t>
                          </m:r>
                        </m:sub>
                      </m:sSub>
                    </m:oMath>
                  </m:oMathPara>
                </a14:m>
                <a:endParaRPr lang="zh-CN" altLang="en-US" dirty="0"/>
              </a:p>
            </p:txBody>
          </p:sp>
        </mc:Choice>
        <mc:Fallback xmlns="">
          <p:sp>
            <p:nvSpPr>
              <p:cNvPr id="46089" name="Object 5">
                <a:extLst>
                  <a:ext uri="{FF2B5EF4-FFF2-40B4-BE49-F238E27FC236}">
                    <a16:creationId xmlns:a16="http://schemas.microsoft.com/office/drawing/2014/main" id="{23FD3CA7-A4AC-41C2-9F1C-20B4A5BD70B7}"/>
                  </a:ext>
                </a:extLst>
              </p:cNvPr>
              <p:cNvSpPr txBox="1">
                <a:spLocks noRot="1" noChangeAspect="1" noMove="1" noResize="1" noEditPoints="1" noAdjustHandles="1" noChangeArrowheads="1" noChangeShapeType="1" noTextEdit="1"/>
              </p:cNvSpPr>
              <p:nvPr/>
            </p:nvSpPr>
            <p:spPr bwMode="auto">
              <a:xfrm>
                <a:off x="4089400" y="4618038"/>
                <a:ext cx="2179638" cy="809625"/>
              </a:xfrm>
              <a:prstGeom prst="rect">
                <a:avLst/>
              </a:prstGeom>
              <a:blipFill>
                <a:blip r:embed="rId7"/>
                <a:stretch>
                  <a:fillRect/>
                </a:stretch>
              </a:blipFill>
              <a:ln>
                <a:noFill/>
              </a:ln>
              <a:effectLst/>
            </p:spPr>
            <p:txBody>
              <a:bodyPr/>
              <a:lstStyle/>
              <a:p>
                <a:r>
                  <a:rPr lang="zh-CN" altLang="en-US">
                    <a:noFill/>
                  </a:rPr>
                  <a:t> </a:t>
                </a:r>
              </a:p>
            </p:txBody>
          </p:sp>
        </mc:Fallback>
      </mc:AlternateContent>
      <p:graphicFrame>
        <p:nvGraphicFramePr>
          <p:cNvPr id="46090" name="Object 7">
            <a:extLst>
              <a:ext uri="{FF2B5EF4-FFF2-40B4-BE49-F238E27FC236}">
                <a16:creationId xmlns:a16="http://schemas.microsoft.com/office/drawing/2014/main" id="{9235554C-23A7-4217-8CD0-89D54E32BB63}"/>
              </a:ext>
            </a:extLst>
          </p:cNvPr>
          <p:cNvGraphicFramePr>
            <a:graphicFrameLocks noChangeAspect="1"/>
          </p:cNvGraphicFramePr>
          <p:nvPr>
            <p:extLst>
              <p:ext uri="{D42A27DB-BD31-4B8C-83A1-F6EECF244321}">
                <p14:modId xmlns:p14="http://schemas.microsoft.com/office/powerpoint/2010/main" val="3240803483"/>
              </p:ext>
            </p:extLst>
          </p:nvPr>
        </p:nvGraphicFramePr>
        <p:xfrm>
          <a:off x="2916238" y="5362575"/>
          <a:ext cx="1084262" cy="892175"/>
        </p:xfrm>
        <a:graphic>
          <a:graphicData uri="http://schemas.openxmlformats.org/presentationml/2006/ole">
            <mc:AlternateContent xmlns:mc="http://schemas.openxmlformats.org/markup-compatibility/2006">
              <mc:Choice xmlns:v="urn:schemas-microsoft-com:vml" Requires="v">
                <p:oleObj spid="_x0000_s85959" name="Equation" r:id="rId8" imgW="563910" imgH="464925" progId="Equation.DSMT4">
                  <p:embed/>
                </p:oleObj>
              </mc:Choice>
              <mc:Fallback>
                <p:oleObj name="Equation" r:id="rId8" imgW="563910" imgH="464925" progId="Equation.DSMT4">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6238" y="5362575"/>
                        <a:ext cx="1084262" cy="8921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091" name="Rectangle 3">
            <a:extLst>
              <a:ext uri="{FF2B5EF4-FFF2-40B4-BE49-F238E27FC236}">
                <a16:creationId xmlns:a16="http://schemas.microsoft.com/office/drawing/2014/main" id="{7C827462-73A7-4CF5-B7F9-F64519A74CCA}"/>
              </a:ext>
            </a:extLst>
          </p:cNvPr>
          <p:cNvSpPr>
            <a:spLocks noChangeArrowheads="1"/>
          </p:cNvSpPr>
          <p:nvPr/>
        </p:nvSpPr>
        <p:spPr bwMode="auto">
          <a:xfrm>
            <a:off x="395288" y="5518150"/>
            <a:ext cx="302418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400" dirty="0">
                <a:solidFill>
                  <a:srgbClr val="660066"/>
                </a:solidFill>
                <a:latin typeface="+mn-lt"/>
                <a:ea typeface="仿宋" panose="02010609060101010101" pitchFamily="49" charset="-122"/>
              </a:rPr>
              <a:t>⒂求功率增益</a:t>
            </a:r>
            <a:r>
              <a:rPr lang="en-US" altLang="zh-CN" sz="2400" i="1" dirty="0">
                <a:solidFill>
                  <a:srgbClr val="660066"/>
                </a:solidFill>
                <a:latin typeface="+mn-lt"/>
                <a:ea typeface="仿宋" panose="02010609060101010101" pitchFamily="49" charset="-122"/>
              </a:rPr>
              <a:t>k</a:t>
            </a:r>
            <a:r>
              <a:rPr lang="en-US" altLang="zh-CN" sz="2400" baseline="-25000" dirty="0">
                <a:solidFill>
                  <a:srgbClr val="660066"/>
                </a:solidFill>
                <a:latin typeface="+mn-lt"/>
                <a:ea typeface="仿宋" panose="02010609060101010101" pitchFamily="49" charset="-122"/>
              </a:rPr>
              <a:t>p</a:t>
            </a:r>
            <a:r>
              <a:rPr lang="en-US" altLang="zh-CN" sz="2400" dirty="0">
                <a:solidFill>
                  <a:srgbClr val="660066"/>
                </a:solidFill>
                <a:latin typeface="+mn-lt"/>
                <a:ea typeface="仿宋" panose="02010609060101010101" pitchFamily="49" charset="-122"/>
              </a:rPr>
              <a:t>    </a:t>
            </a:r>
            <a:endParaRPr lang="en-US" altLang="zh-CN" sz="2400" b="0" dirty="0">
              <a:solidFill>
                <a:srgbClr val="660066"/>
              </a:solidFill>
              <a:latin typeface="+mn-lt"/>
              <a:ea typeface="仿宋" panose="02010609060101010101" pitchFamily="49" charset="-122"/>
            </a:endParaRPr>
          </a:p>
        </p:txBody>
      </p:sp>
      <p:sp>
        <p:nvSpPr>
          <p:cNvPr id="46092" name="Rectangle 3">
            <a:extLst>
              <a:ext uri="{FF2B5EF4-FFF2-40B4-BE49-F238E27FC236}">
                <a16:creationId xmlns:a16="http://schemas.microsoft.com/office/drawing/2014/main" id="{7A59131E-466D-4A1E-94BB-3AC5F74993C5}"/>
              </a:ext>
            </a:extLst>
          </p:cNvPr>
          <p:cNvSpPr>
            <a:spLocks noChangeArrowheads="1"/>
          </p:cNvSpPr>
          <p:nvPr/>
        </p:nvSpPr>
        <p:spPr bwMode="auto">
          <a:xfrm>
            <a:off x="395288" y="4770438"/>
            <a:ext cx="4392612"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400">
                <a:solidFill>
                  <a:srgbClr val="660066"/>
                </a:solidFill>
                <a:latin typeface="+mn-lt"/>
                <a:ea typeface="仿宋" panose="02010609060101010101" pitchFamily="49" charset="-122"/>
              </a:rPr>
              <a:t>⒁ 求高频信号输入功率</a:t>
            </a:r>
            <a:r>
              <a:rPr lang="en-US" altLang="zh-CN" sz="2400" i="1">
                <a:solidFill>
                  <a:srgbClr val="660066"/>
                </a:solidFill>
                <a:latin typeface="+mn-lt"/>
                <a:ea typeface="仿宋" panose="02010609060101010101" pitchFamily="49" charset="-122"/>
              </a:rPr>
              <a:t>P</a:t>
            </a:r>
            <a:r>
              <a:rPr lang="en-US" altLang="zh-CN" sz="2400" baseline="-25000">
                <a:solidFill>
                  <a:srgbClr val="660066"/>
                </a:solidFill>
                <a:latin typeface="+mn-lt"/>
                <a:ea typeface="仿宋" panose="02010609060101010101" pitchFamily="49" charset="-122"/>
              </a:rPr>
              <a:t>i</a:t>
            </a:r>
            <a:r>
              <a:rPr lang="en-US" altLang="zh-CN" sz="2400">
                <a:solidFill>
                  <a:srgbClr val="660066"/>
                </a:solidFill>
                <a:latin typeface="+mn-lt"/>
                <a:ea typeface="仿宋" panose="02010609060101010101" pitchFamily="49" charset="-122"/>
              </a:rPr>
              <a:t>    </a:t>
            </a:r>
            <a:endParaRPr lang="zh-CN" altLang="en-US" sz="2400" b="0">
              <a:solidFill>
                <a:srgbClr val="660066"/>
              </a:solidFill>
              <a:latin typeface="+mn-lt"/>
              <a:ea typeface="仿宋" panose="02010609060101010101" pitchFamily="49" charset="-122"/>
            </a:endParaRPr>
          </a:p>
        </p:txBody>
      </p:sp>
      <p:pic>
        <p:nvPicPr>
          <p:cNvPr id="46093" name="图片 14" descr="Image2.jpg">
            <a:extLst>
              <a:ext uri="{FF2B5EF4-FFF2-40B4-BE49-F238E27FC236}">
                <a16:creationId xmlns:a16="http://schemas.microsoft.com/office/drawing/2014/main" id="{EDB0C55E-5911-44B9-9693-0DAF6731F6AB}"/>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854575" y="571500"/>
            <a:ext cx="4119563"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94" name="Rectangle 2">
            <a:extLst>
              <a:ext uri="{FF2B5EF4-FFF2-40B4-BE49-F238E27FC236}">
                <a16:creationId xmlns:a16="http://schemas.microsoft.com/office/drawing/2014/main" id="{B37D7E80-4CFC-4147-B082-AC05CD4F1869}"/>
              </a:ext>
            </a:extLst>
          </p:cNvPr>
          <p:cNvSpPr>
            <a:spLocks noChangeArrowheads="1"/>
          </p:cNvSpPr>
          <p:nvPr/>
        </p:nvSpPr>
        <p:spPr bwMode="auto">
          <a:xfrm>
            <a:off x="7500938" y="2928938"/>
            <a:ext cx="1331912"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lvl="1" eaLnBrk="1" hangingPunct="1">
              <a:spcBef>
                <a:spcPct val="0"/>
              </a:spcBef>
              <a:buFontTx/>
              <a:buNone/>
            </a:pPr>
            <a:r>
              <a:rPr lang="zh-CN" altLang="en-US" sz="2400" dirty="0">
                <a:solidFill>
                  <a:srgbClr val="FF0000"/>
                </a:solidFill>
                <a:latin typeface="+mn-lt"/>
                <a:ea typeface="仿宋" panose="02010609060101010101" pitchFamily="49" charset="-122"/>
              </a:rPr>
              <a:t>旧</a:t>
            </a:r>
            <a:r>
              <a:rPr lang="en-US" altLang="zh-CN" sz="2400" dirty="0">
                <a:solidFill>
                  <a:srgbClr val="FF0000"/>
                </a:solidFill>
                <a:latin typeface="+mn-lt"/>
                <a:ea typeface="仿宋" panose="02010609060101010101" pitchFamily="49" charset="-122"/>
              </a:rPr>
              <a:t>P110</a:t>
            </a:r>
            <a:endParaRPr lang="zh-CN" altLang="en-US" sz="2400" dirty="0">
              <a:solidFill>
                <a:srgbClr val="FF0000"/>
              </a:solidFill>
              <a:latin typeface="+mn-lt"/>
              <a:ea typeface="仿宋" panose="02010609060101010101" pitchFamily="49" charset="-122"/>
            </a:endParaRPr>
          </a:p>
        </p:txBody>
      </p:sp>
      <p:sp>
        <p:nvSpPr>
          <p:cNvPr id="46095" name="Rectangle 2">
            <a:extLst>
              <a:ext uri="{FF2B5EF4-FFF2-40B4-BE49-F238E27FC236}">
                <a16:creationId xmlns:a16="http://schemas.microsoft.com/office/drawing/2014/main" id="{678F0F51-14D6-4DDA-83CD-819A92910424}"/>
              </a:ext>
            </a:extLst>
          </p:cNvPr>
          <p:cNvSpPr>
            <a:spLocks noChangeArrowheads="1"/>
          </p:cNvSpPr>
          <p:nvPr/>
        </p:nvSpPr>
        <p:spPr bwMode="auto">
          <a:xfrm>
            <a:off x="6462713" y="2609850"/>
            <a:ext cx="647700" cy="3476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lvl="1" eaLnBrk="1" hangingPunct="1">
              <a:spcBef>
                <a:spcPct val="0"/>
              </a:spcBef>
              <a:buFontTx/>
              <a:buNone/>
            </a:pPr>
            <a:r>
              <a:rPr lang="en-US" altLang="zh-CN" sz="2000" i="1" dirty="0">
                <a:solidFill>
                  <a:srgbClr val="FF0000"/>
                </a:solidFill>
                <a:latin typeface="+mn-lt"/>
                <a:ea typeface="仿宋" panose="02010609060101010101" pitchFamily="49" charset="-122"/>
              </a:rPr>
              <a:t>V</a:t>
            </a:r>
            <a:r>
              <a:rPr lang="en-US" altLang="zh-CN" sz="2000" baseline="-25000" dirty="0">
                <a:solidFill>
                  <a:srgbClr val="FF0000"/>
                </a:solidFill>
                <a:latin typeface="+mn-lt"/>
                <a:ea typeface="仿宋" panose="02010609060101010101" pitchFamily="49" charset="-122"/>
              </a:rPr>
              <a:t>bm</a:t>
            </a:r>
            <a:endParaRPr lang="zh-CN" altLang="en-US" sz="2000" baseline="-25000" dirty="0">
              <a:solidFill>
                <a:srgbClr val="FF0000"/>
              </a:solidFill>
              <a:latin typeface="+mn-lt"/>
              <a:ea typeface="仿宋" panose="02010609060101010101" pitchFamily="49" charset="-122"/>
            </a:endParaRPr>
          </a:p>
        </p:txBody>
      </p:sp>
      <p:pic>
        <p:nvPicPr>
          <p:cNvPr id="2" name="图片 1">
            <a:extLst>
              <a:ext uri="{FF2B5EF4-FFF2-40B4-BE49-F238E27FC236}">
                <a16:creationId xmlns:a16="http://schemas.microsoft.com/office/drawing/2014/main" id="{E8396E84-27D7-482F-9592-37456E0E2644}"/>
              </a:ext>
            </a:extLst>
          </p:cNvPr>
          <p:cNvPicPr>
            <a:picLocks noChangeAspect="1"/>
          </p:cNvPicPr>
          <p:nvPr/>
        </p:nvPicPr>
        <p:blipFill>
          <a:blip r:embed="rId11"/>
          <a:stretch>
            <a:fillRect/>
          </a:stretch>
        </p:blipFill>
        <p:spPr>
          <a:xfrm>
            <a:off x="6269518" y="3908916"/>
            <a:ext cx="2815761" cy="2720779"/>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92AADB9F-7033-49D2-BCFF-85B917042236}"/>
              </a:ext>
            </a:extLst>
          </p:cNvPr>
          <p:cNvSpPr>
            <a:spLocks noGrp="1" noChangeArrowheads="1"/>
          </p:cNvSpPr>
          <p:nvPr>
            <p:ph type="title" idx="4294967295"/>
          </p:nvPr>
        </p:nvSpPr>
        <p:spPr>
          <a:xfrm>
            <a:off x="297099" y="90062"/>
            <a:ext cx="8562701" cy="877370"/>
          </a:xfrm>
        </p:spPr>
        <p:txBody>
          <a:bodyPr/>
          <a:lstStyle/>
          <a:p>
            <a:pPr algn="l" eaLnBrk="1" hangingPunct="1"/>
            <a:r>
              <a:rPr lang="en-US" altLang="zh-CN" sz="2800" b="1" dirty="0">
                <a:solidFill>
                  <a:srgbClr val="0000FF"/>
                </a:solidFill>
                <a:latin typeface="+mn-lt"/>
                <a:ea typeface="仿宋" panose="02010609060101010101" pitchFamily="49" charset="-122"/>
              </a:rPr>
              <a:t>3.5</a:t>
            </a:r>
            <a:r>
              <a:rPr lang="zh-CN" altLang="en-US" sz="2800" b="1" dirty="0">
                <a:solidFill>
                  <a:srgbClr val="0000FF"/>
                </a:solidFill>
                <a:latin typeface="+mn-lt"/>
                <a:ea typeface="仿宋" panose="02010609060101010101" pitchFamily="49" charset="-122"/>
              </a:rPr>
              <a:t>  输出回路</a:t>
            </a:r>
            <a:r>
              <a:rPr lang="en-US" altLang="zh-CN" sz="2800" b="1" dirty="0">
                <a:solidFill>
                  <a:srgbClr val="0000FF"/>
                </a:solidFill>
                <a:latin typeface="+mn-lt"/>
                <a:ea typeface="仿宋" panose="02010609060101010101" pitchFamily="49" charset="-122"/>
              </a:rPr>
              <a:t>——</a:t>
            </a:r>
            <a:r>
              <a:rPr lang="zh-CN" altLang="en-US" sz="2800" b="1" dirty="0">
                <a:solidFill>
                  <a:srgbClr val="0000FF"/>
                </a:solidFill>
                <a:latin typeface="+mn-lt"/>
                <a:ea typeface="仿宋" panose="02010609060101010101" pitchFamily="49" charset="-122"/>
              </a:rPr>
              <a:t>匹配网络 </a:t>
            </a:r>
            <a:r>
              <a:rPr lang="en-US" altLang="zh-CN" sz="2800" b="1" dirty="0">
                <a:solidFill>
                  <a:srgbClr val="0000FF"/>
                </a:solidFill>
                <a:latin typeface="+mn-lt"/>
                <a:ea typeface="仿宋" panose="02010609060101010101" pitchFamily="49" charset="-122"/>
              </a:rPr>
              <a:t>Impedance matching  </a:t>
            </a:r>
            <a:br>
              <a:rPr lang="en-US" altLang="zh-CN" sz="2800" b="1" dirty="0">
                <a:solidFill>
                  <a:srgbClr val="0000FF"/>
                </a:solidFill>
                <a:latin typeface="+mn-lt"/>
                <a:ea typeface="仿宋" panose="02010609060101010101" pitchFamily="49" charset="-122"/>
              </a:rPr>
            </a:br>
            <a:r>
              <a:rPr lang="en-US" altLang="zh-CN" sz="2800" b="1" dirty="0">
                <a:solidFill>
                  <a:srgbClr val="00B050"/>
                </a:solidFill>
                <a:latin typeface="+mn-lt"/>
                <a:ea typeface="仿宋" panose="02010609060101010101" pitchFamily="49" charset="-122"/>
              </a:rPr>
              <a:t>P96   </a:t>
            </a:r>
            <a:r>
              <a:rPr lang="en-US" altLang="zh-CN" sz="2800" b="1" dirty="0">
                <a:solidFill>
                  <a:srgbClr val="FF0000"/>
                </a:solidFill>
                <a:latin typeface="+mn-lt"/>
                <a:ea typeface="仿宋" panose="02010609060101010101" pitchFamily="49" charset="-122"/>
              </a:rPr>
              <a:t>P98 </a:t>
            </a:r>
            <a:r>
              <a:rPr lang="en-US" altLang="zh-CN" sz="2800" b="1" dirty="0">
                <a:solidFill>
                  <a:srgbClr val="0000FF"/>
                </a:solidFill>
                <a:latin typeface="+mn-lt"/>
                <a:ea typeface="仿宋" panose="02010609060101010101" pitchFamily="49" charset="-122"/>
              </a:rPr>
              <a:t>     P104  </a:t>
            </a:r>
            <a:endParaRPr lang="zh-CN" altLang="en-US" sz="2800" b="1" dirty="0">
              <a:solidFill>
                <a:srgbClr val="0000FF"/>
              </a:solidFill>
              <a:latin typeface="+mn-lt"/>
              <a:ea typeface="仿宋" panose="02010609060101010101" pitchFamily="49" charset="-122"/>
            </a:endParaRPr>
          </a:p>
        </p:txBody>
      </p:sp>
      <p:sp>
        <p:nvSpPr>
          <p:cNvPr id="47107" name="Rectangle 3">
            <a:extLst>
              <a:ext uri="{FF2B5EF4-FFF2-40B4-BE49-F238E27FC236}">
                <a16:creationId xmlns:a16="http://schemas.microsoft.com/office/drawing/2014/main" id="{48326A25-C8AF-4F84-8090-2F914FADA8F6}"/>
              </a:ext>
            </a:extLst>
          </p:cNvPr>
          <p:cNvSpPr>
            <a:spLocks noChangeArrowheads="1"/>
          </p:cNvSpPr>
          <p:nvPr/>
        </p:nvSpPr>
        <p:spPr bwMode="auto">
          <a:xfrm>
            <a:off x="316200" y="1070798"/>
            <a:ext cx="82296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5334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400" dirty="0">
                <a:solidFill>
                  <a:srgbClr val="660033"/>
                </a:solidFill>
                <a:latin typeface="+mn-lt"/>
                <a:ea typeface="仿宋" panose="02010609060101010101" pitchFamily="49" charset="-122"/>
              </a:rPr>
              <a:t>每级高频功放之间的匹配分为输入匹配电路（简称输入回路）和输出匹配电路（输出回路）。</a:t>
            </a:r>
          </a:p>
        </p:txBody>
      </p:sp>
      <p:graphicFrame>
        <p:nvGraphicFramePr>
          <p:cNvPr id="47108" name="Object 4">
            <a:extLst>
              <a:ext uri="{FF2B5EF4-FFF2-40B4-BE49-F238E27FC236}">
                <a16:creationId xmlns:a16="http://schemas.microsoft.com/office/drawing/2014/main" id="{B687EAF6-F5EC-4319-AF06-C4DBD2CD74AD}"/>
              </a:ext>
            </a:extLst>
          </p:cNvPr>
          <p:cNvGraphicFramePr>
            <a:graphicFrameLocks noChangeAspect="1"/>
          </p:cNvGraphicFramePr>
          <p:nvPr>
            <p:extLst>
              <p:ext uri="{D42A27DB-BD31-4B8C-83A1-F6EECF244321}">
                <p14:modId xmlns:p14="http://schemas.microsoft.com/office/powerpoint/2010/main" val="1028247559"/>
              </p:ext>
            </p:extLst>
          </p:nvPr>
        </p:nvGraphicFramePr>
        <p:xfrm>
          <a:off x="214637" y="2595827"/>
          <a:ext cx="4033068" cy="1268433"/>
        </p:xfrm>
        <a:graphic>
          <a:graphicData uri="http://schemas.openxmlformats.org/presentationml/2006/ole">
            <mc:AlternateContent xmlns:mc="http://schemas.openxmlformats.org/markup-compatibility/2006">
              <mc:Choice xmlns:v="urn:schemas-microsoft-com:vml" Requires="v">
                <p:oleObj spid="_x0000_s47509" name="SmartDraw" r:id="rId3" imgW="3912108" imgH="1229868" progId="">
                  <p:embed/>
                </p:oleObj>
              </mc:Choice>
              <mc:Fallback>
                <p:oleObj name="SmartDraw" r:id="rId3" imgW="3912108" imgH="1229868"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637" y="2595827"/>
                        <a:ext cx="4033068" cy="1268433"/>
                      </a:xfrm>
                      <a:prstGeom prst="rect">
                        <a:avLst/>
                      </a:prstGeom>
                      <a:solidFill>
                        <a:schemeClr val="bg1"/>
                      </a:solidFill>
                      <a:ln>
                        <a:noFill/>
                      </a:ln>
                      <a:effectLst/>
                    </p:spPr>
                  </p:pic>
                </p:oleObj>
              </mc:Fallback>
            </mc:AlternateContent>
          </a:graphicData>
        </a:graphic>
      </p:graphicFrame>
      <p:sp>
        <p:nvSpPr>
          <p:cNvPr id="47109" name="Text Box 5">
            <a:extLst>
              <a:ext uri="{FF2B5EF4-FFF2-40B4-BE49-F238E27FC236}">
                <a16:creationId xmlns:a16="http://schemas.microsoft.com/office/drawing/2014/main" id="{5B30FD00-25C0-48D7-83E8-923D32855ABC}"/>
              </a:ext>
            </a:extLst>
          </p:cNvPr>
          <p:cNvSpPr txBox="1">
            <a:spLocks noChangeArrowheads="1"/>
          </p:cNvSpPr>
          <p:nvPr/>
        </p:nvSpPr>
        <p:spPr bwMode="auto">
          <a:xfrm>
            <a:off x="125412" y="4365104"/>
            <a:ext cx="88931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400" dirty="0">
                <a:solidFill>
                  <a:srgbClr val="000099"/>
                </a:solidFill>
                <a:latin typeface="+mn-lt"/>
                <a:ea typeface="仿宋" panose="02010609060101010101" pitchFamily="49" charset="-122"/>
              </a:rPr>
              <a:t>输入回路：信号源和晶体管</a:t>
            </a:r>
            <a:r>
              <a:rPr kumimoji="0" lang="en-US" altLang="zh-CN" sz="2400" dirty="0">
                <a:solidFill>
                  <a:srgbClr val="000099"/>
                </a:solidFill>
                <a:latin typeface="+mn-lt"/>
                <a:ea typeface="仿宋" panose="02010609060101010101" pitchFamily="49" charset="-122"/>
              </a:rPr>
              <a:t>T</a:t>
            </a:r>
            <a:r>
              <a:rPr kumimoji="0" lang="zh-CN" altLang="en-US" sz="2400" dirty="0">
                <a:solidFill>
                  <a:srgbClr val="000099"/>
                </a:solidFill>
                <a:latin typeface="+mn-lt"/>
                <a:ea typeface="仿宋" panose="02010609060101010101" pitchFamily="49" charset="-122"/>
              </a:rPr>
              <a:t>的输入阻抗的匹配；</a:t>
            </a:r>
          </a:p>
          <a:p>
            <a:pPr eaLnBrk="1" hangingPunct="1">
              <a:spcBef>
                <a:spcPct val="0"/>
              </a:spcBef>
              <a:buFontTx/>
              <a:buNone/>
            </a:pPr>
            <a:r>
              <a:rPr kumimoji="0" lang="zh-CN" altLang="en-US" sz="2400" dirty="0">
                <a:solidFill>
                  <a:srgbClr val="000099"/>
                </a:solidFill>
                <a:latin typeface="+mn-lt"/>
                <a:ea typeface="仿宋" panose="02010609060101010101" pitchFamily="49" charset="-122"/>
              </a:rPr>
              <a:t>输出回路：将负载</a:t>
            </a:r>
            <a:r>
              <a:rPr kumimoji="0" lang="en-US" altLang="zh-CN" sz="2400" i="1" dirty="0">
                <a:solidFill>
                  <a:srgbClr val="000099"/>
                </a:solidFill>
                <a:latin typeface="+mn-lt"/>
                <a:ea typeface="仿宋" panose="02010609060101010101" pitchFamily="49" charset="-122"/>
              </a:rPr>
              <a:t>Z</a:t>
            </a:r>
            <a:r>
              <a:rPr kumimoji="0" lang="en-US" altLang="zh-CN" sz="2400" baseline="-25000" dirty="0">
                <a:solidFill>
                  <a:srgbClr val="000099"/>
                </a:solidFill>
                <a:latin typeface="+mn-lt"/>
                <a:ea typeface="仿宋" panose="02010609060101010101" pitchFamily="49" charset="-122"/>
              </a:rPr>
              <a:t>L</a:t>
            </a:r>
            <a:r>
              <a:rPr kumimoji="0" lang="en-US" altLang="zh-CN" sz="2400" dirty="0">
                <a:solidFill>
                  <a:srgbClr val="000099"/>
                </a:solidFill>
                <a:latin typeface="+mn-lt"/>
                <a:ea typeface="仿宋" panose="02010609060101010101" pitchFamily="49" charset="-122"/>
              </a:rPr>
              <a:t> </a:t>
            </a:r>
            <a:r>
              <a:rPr kumimoji="0" lang="zh-CN" altLang="en-US" sz="2400" dirty="0">
                <a:solidFill>
                  <a:srgbClr val="000099"/>
                </a:solidFill>
                <a:latin typeface="+mn-lt"/>
                <a:ea typeface="仿宋" panose="02010609060101010101" pitchFamily="49" charset="-122"/>
              </a:rPr>
              <a:t>变为放大器工作状态所需的最佳负载电阻。</a:t>
            </a:r>
          </a:p>
          <a:p>
            <a:pPr eaLnBrk="1" hangingPunct="1">
              <a:spcBef>
                <a:spcPct val="0"/>
              </a:spcBef>
              <a:buFontTx/>
              <a:buNone/>
            </a:pPr>
            <a:r>
              <a:rPr kumimoji="0" lang="zh-CN" altLang="en-US" sz="2400" dirty="0">
                <a:solidFill>
                  <a:srgbClr val="000099"/>
                </a:solidFill>
                <a:latin typeface="+mn-lt"/>
                <a:ea typeface="仿宋" panose="02010609060101010101" pitchFamily="49" charset="-122"/>
              </a:rPr>
              <a:t>常有</a:t>
            </a:r>
            <a:r>
              <a:rPr kumimoji="0" lang="en-US" altLang="zh-CN" sz="2400" dirty="0">
                <a:solidFill>
                  <a:srgbClr val="000099"/>
                </a:solidFill>
                <a:latin typeface="+mn-lt"/>
                <a:ea typeface="仿宋" panose="02010609060101010101" pitchFamily="49" charset="-122"/>
              </a:rPr>
              <a:t>L</a:t>
            </a:r>
            <a:r>
              <a:rPr kumimoji="0" lang="zh-CN" altLang="en-US" sz="2400" dirty="0">
                <a:solidFill>
                  <a:srgbClr val="000099"/>
                </a:solidFill>
                <a:latin typeface="+mn-lt"/>
                <a:ea typeface="仿宋" panose="02010609060101010101" pitchFamily="49" charset="-122"/>
              </a:rPr>
              <a:t>、</a:t>
            </a:r>
            <a:r>
              <a:rPr kumimoji="0" lang="en-US" altLang="zh-CN" sz="2400" dirty="0">
                <a:solidFill>
                  <a:srgbClr val="000099"/>
                </a:solidFill>
                <a:latin typeface="+mn-lt"/>
                <a:ea typeface="仿宋" panose="02010609060101010101" pitchFamily="49" charset="-122"/>
              </a:rPr>
              <a:t>T</a:t>
            </a:r>
            <a:r>
              <a:rPr kumimoji="0" lang="zh-CN" altLang="en-US" sz="2400" dirty="0">
                <a:solidFill>
                  <a:srgbClr val="000099"/>
                </a:solidFill>
                <a:latin typeface="+mn-lt"/>
                <a:ea typeface="仿宋" panose="02010609060101010101" pitchFamily="49" charset="-122"/>
              </a:rPr>
              <a:t>型以及它们组成的多级网络。</a:t>
            </a:r>
            <a:endParaRPr kumimoji="0" lang="en-US" altLang="zh-CN" sz="2400" b="0" dirty="0">
              <a:solidFill>
                <a:srgbClr val="000099"/>
              </a:solidFill>
              <a:latin typeface="+mn-lt"/>
              <a:ea typeface="仿宋" panose="02010609060101010101" pitchFamily="49" charset="-122"/>
            </a:endParaRPr>
          </a:p>
        </p:txBody>
      </p:sp>
      <p:pic>
        <p:nvPicPr>
          <p:cNvPr id="3" name="图片 2">
            <a:extLst>
              <a:ext uri="{FF2B5EF4-FFF2-40B4-BE49-F238E27FC236}">
                <a16:creationId xmlns:a16="http://schemas.microsoft.com/office/drawing/2014/main" id="{F0C7CBA9-2240-44E9-A801-BB5158D991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5839" y="2276872"/>
            <a:ext cx="4886352" cy="1854612"/>
          </a:xfrm>
          <a:prstGeom prst="rect">
            <a:avLst/>
          </a:prstGeom>
        </p:spPr>
      </p:pic>
      <p:sp>
        <p:nvSpPr>
          <p:cNvPr id="4" name="矩形 3">
            <a:extLst>
              <a:ext uri="{FF2B5EF4-FFF2-40B4-BE49-F238E27FC236}">
                <a16:creationId xmlns:a16="http://schemas.microsoft.com/office/drawing/2014/main" id="{F27CD578-DAF2-4BE6-924F-128691BD9D02}"/>
              </a:ext>
            </a:extLst>
          </p:cNvPr>
          <p:cNvSpPr/>
          <p:nvPr/>
        </p:nvSpPr>
        <p:spPr>
          <a:xfrm>
            <a:off x="5796136" y="2015262"/>
            <a:ext cx="2275519" cy="523220"/>
          </a:xfrm>
          <a:prstGeom prst="rect">
            <a:avLst/>
          </a:prstGeom>
        </p:spPr>
        <p:txBody>
          <a:bodyPr wrap="square">
            <a:spAutoFit/>
          </a:bodyPr>
          <a:lstStyle/>
          <a:p>
            <a:r>
              <a:rPr lang="en-US" altLang="zh-CN" dirty="0">
                <a:solidFill>
                  <a:srgbClr val="00B050"/>
                </a:solidFill>
                <a:latin typeface="+mn-lt"/>
                <a:ea typeface="仿宋" panose="02010609060101010101" pitchFamily="49" charset="-122"/>
              </a:rPr>
              <a:t>P96  </a:t>
            </a:r>
            <a:r>
              <a:rPr lang="en-US" altLang="zh-CN" dirty="0">
                <a:solidFill>
                  <a:srgbClr val="FF0000"/>
                </a:solidFill>
                <a:latin typeface="+mn-lt"/>
                <a:ea typeface="仿宋" panose="02010609060101010101" pitchFamily="49" charset="-122"/>
              </a:rPr>
              <a:t>     P98</a:t>
            </a:r>
            <a:endParaRPr lang="zh-CN" altLang="en-US" dirty="0">
              <a:latin typeface="+mn-lt"/>
              <a:ea typeface="仿宋" panose="02010609060101010101" pitchFamily="49"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2FBACC42-EBD7-4597-8019-697134B46B3D}"/>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a:solidFill>
                  <a:srgbClr val="0000FF"/>
                </a:solidFill>
                <a:ea typeface="仿宋_GB2312" panose="02010609030101010101" pitchFamily="49" charset="-122"/>
              </a:rPr>
              <a:t>3.5.0</a:t>
            </a:r>
            <a:r>
              <a:rPr lang="zh-CN" altLang="en-US" sz="2800" b="1">
                <a:solidFill>
                  <a:srgbClr val="0000FF"/>
                </a:solidFill>
                <a:ea typeface="仿宋_GB2312" panose="02010609030101010101" pitchFamily="49" charset="-122"/>
              </a:rPr>
              <a:t>  简单输出回路</a:t>
            </a:r>
          </a:p>
        </p:txBody>
      </p:sp>
      <p:sp>
        <p:nvSpPr>
          <p:cNvPr id="48131" name="Rectangle 3">
            <a:extLst>
              <a:ext uri="{FF2B5EF4-FFF2-40B4-BE49-F238E27FC236}">
                <a16:creationId xmlns:a16="http://schemas.microsoft.com/office/drawing/2014/main" id="{7C429E55-3A4C-41B0-B971-8CD7C47401A9}"/>
              </a:ext>
            </a:extLst>
          </p:cNvPr>
          <p:cNvSpPr>
            <a:spLocks noChangeArrowheads="1"/>
          </p:cNvSpPr>
          <p:nvPr/>
        </p:nvSpPr>
        <p:spPr bwMode="auto">
          <a:xfrm>
            <a:off x="234156" y="3501008"/>
            <a:ext cx="8675687" cy="3096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400" dirty="0">
                <a:solidFill>
                  <a:srgbClr val="0000FF"/>
                </a:solidFill>
                <a:latin typeface="+mn-lt"/>
                <a:ea typeface="仿宋" panose="02010609060101010101" pitchFamily="49" charset="-122"/>
              </a:rPr>
              <a:t>输出回路的特点（作用、要求）：</a:t>
            </a:r>
          </a:p>
          <a:p>
            <a:pPr eaLnBrk="1" hangingPunct="1">
              <a:buFontTx/>
              <a:buNone/>
            </a:pPr>
            <a:r>
              <a:rPr lang="zh-CN" altLang="en-US" sz="2400" dirty="0">
                <a:solidFill>
                  <a:srgbClr val="660033"/>
                </a:solidFill>
                <a:latin typeface="+mn-lt"/>
                <a:ea typeface="仿宋" panose="02010609060101010101" pitchFamily="49" charset="-122"/>
              </a:rPr>
              <a:t>①将外接负载电阻（如天线等效电阻）变换成晶体管所要求的最佳负载电阻</a:t>
            </a:r>
            <a:r>
              <a:rPr lang="en-US" altLang="zh-CN" sz="2400" i="1" dirty="0">
                <a:solidFill>
                  <a:srgbClr val="660033"/>
                </a:solidFill>
                <a:latin typeface="+mn-lt"/>
                <a:ea typeface="仿宋" panose="02010609060101010101" pitchFamily="49" charset="-122"/>
              </a:rPr>
              <a:t>R</a:t>
            </a:r>
            <a:r>
              <a:rPr lang="en-US" altLang="zh-CN" sz="2400" baseline="-25000" dirty="0">
                <a:solidFill>
                  <a:srgbClr val="660033"/>
                </a:solidFill>
                <a:latin typeface="+mn-lt"/>
                <a:ea typeface="仿宋" panose="02010609060101010101" pitchFamily="49" charset="-122"/>
              </a:rPr>
              <a:t>P </a:t>
            </a:r>
            <a:r>
              <a:rPr lang="en-US" altLang="zh-CN" sz="2400" dirty="0">
                <a:solidFill>
                  <a:srgbClr val="660033"/>
                </a:solidFill>
                <a:latin typeface="+mn-lt"/>
                <a:ea typeface="仿宋" panose="02010609060101010101" pitchFamily="49" charset="-122"/>
              </a:rPr>
              <a:t>, </a:t>
            </a:r>
            <a:r>
              <a:rPr lang="zh-CN" altLang="en-US" sz="2400" dirty="0">
                <a:solidFill>
                  <a:srgbClr val="660033"/>
                </a:solidFill>
                <a:latin typeface="+mn-lt"/>
                <a:ea typeface="仿宋" panose="02010609060101010101" pitchFamily="49" charset="-122"/>
              </a:rPr>
              <a:t>并要求效率高；</a:t>
            </a:r>
          </a:p>
          <a:p>
            <a:pPr eaLnBrk="1" hangingPunct="1">
              <a:buFontTx/>
              <a:buNone/>
            </a:pPr>
            <a:r>
              <a:rPr lang="zh-CN" altLang="en-US" sz="2400" dirty="0">
                <a:solidFill>
                  <a:srgbClr val="660033"/>
                </a:solidFill>
                <a:latin typeface="+mn-lt"/>
                <a:ea typeface="仿宋" panose="02010609060101010101" pitchFamily="49" charset="-122"/>
              </a:rPr>
              <a:t>②滤掉高次谐波，避免在外接负载中有高次谐波功率辐射；</a:t>
            </a:r>
          </a:p>
          <a:p>
            <a:pPr eaLnBrk="1" hangingPunct="1">
              <a:buFontTx/>
              <a:buNone/>
            </a:pPr>
            <a:r>
              <a:rPr lang="zh-CN" altLang="en-US" sz="2400" dirty="0">
                <a:solidFill>
                  <a:srgbClr val="660033"/>
                </a:solidFill>
                <a:latin typeface="+mn-lt"/>
                <a:ea typeface="仿宋" panose="02010609060101010101" pitchFamily="49" charset="-122"/>
              </a:rPr>
              <a:t>③输出回路要有一定的带宽，不产生失真。</a:t>
            </a:r>
            <a:endParaRPr lang="en-US" altLang="zh-CN" sz="2400" dirty="0">
              <a:solidFill>
                <a:srgbClr val="660033"/>
              </a:solidFill>
              <a:latin typeface="+mn-lt"/>
              <a:ea typeface="仿宋" panose="02010609060101010101" pitchFamily="49" charset="-122"/>
            </a:endParaRPr>
          </a:p>
          <a:p>
            <a:pPr eaLnBrk="1" hangingPunct="1">
              <a:buNone/>
            </a:pPr>
            <a:r>
              <a:rPr kumimoji="0" lang="zh-CN" altLang="en-US" sz="2400" dirty="0">
                <a:solidFill>
                  <a:srgbClr val="660033"/>
                </a:solidFill>
                <a:latin typeface="+mn-lt"/>
                <a:ea typeface="仿宋" panose="02010609060101010101" pitchFamily="49" charset="-122"/>
              </a:rPr>
              <a:t>④  结构简单，调整方便。</a:t>
            </a:r>
          </a:p>
          <a:p>
            <a:pPr eaLnBrk="1" hangingPunct="1">
              <a:buNone/>
            </a:pPr>
            <a:r>
              <a:rPr kumimoji="0" lang="zh-CN" altLang="en-US" sz="2400" dirty="0">
                <a:solidFill>
                  <a:srgbClr val="CC3300"/>
                </a:solidFill>
                <a:latin typeface="+mn-lt"/>
                <a:ea typeface="仿宋" panose="02010609060101010101" pitchFamily="49" charset="-122"/>
              </a:rPr>
              <a:t>简单说：阻抗匹配、滤波、隔离。</a:t>
            </a:r>
          </a:p>
          <a:p>
            <a:pPr eaLnBrk="1" hangingPunct="1">
              <a:buFontTx/>
              <a:buNone/>
            </a:pPr>
            <a:endParaRPr lang="zh-CN" altLang="en-US" sz="2400" dirty="0">
              <a:solidFill>
                <a:srgbClr val="660033"/>
              </a:solidFill>
              <a:latin typeface="+mn-lt"/>
              <a:ea typeface="仿宋" panose="02010609060101010101" pitchFamily="49" charset="-122"/>
            </a:endParaRPr>
          </a:p>
        </p:txBody>
      </p:sp>
      <p:pic>
        <p:nvPicPr>
          <p:cNvPr id="48132" name="Picture 5">
            <a:extLst>
              <a:ext uri="{FF2B5EF4-FFF2-40B4-BE49-F238E27FC236}">
                <a16:creationId xmlns:a16="http://schemas.microsoft.com/office/drawing/2014/main" id="{B9ACA1AF-B6DB-483A-9D71-AF6FC966BA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620688"/>
            <a:ext cx="4643438" cy="292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3" name="AutoShape 7">
            <a:extLst>
              <a:ext uri="{FF2B5EF4-FFF2-40B4-BE49-F238E27FC236}">
                <a16:creationId xmlns:a16="http://schemas.microsoft.com/office/drawing/2014/main" id="{3EEA867E-ECB7-4AA3-90F8-0C3E2BAF3E1D}"/>
              </a:ext>
            </a:extLst>
          </p:cNvPr>
          <p:cNvSpPr>
            <a:spLocks noChangeArrowheads="1"/>
          </p:cNvSpPr>
          <p:nvPr/>
        </p:nvSpPr>
        <p:spPr bwMode="auto">
          <a:xfrm>
            <a:off x="5148064" y="3284984"/>
            <a:ext cx="1219200" cy="685800"/>
          </a:xfrm>
          <a:prstGeom prst="wedgeRoundRectCallout">
            <a:avLst>
              <a:gd name="adj1" fmla="val -110111"/>
              <a:gd name="adj2" fmla="val -227691"/>
              <a:gd name="adj3" fmla="val 16667"/>
            </a:avLst>
          </a:prstGeom>
          <a:solidFill>
            <a:srgbClr val="FFFF99"/>
          </a:solidFill>
          <a:ln w="9525">
            <a:solidFill>
              <a:schemeClr val="tx1"/>
            </a:solidFill>
            <a:miter lim="800000"/>
            <a:headEnd/>
            <a:tailEnd/>
          </a:ln>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0" dirty="0">
                <a:solidFill>
                  <a:srgbClr val="FF0000"/>
                </a:solidFill>
                <a:ea typeface="仿宋_GB2312" panose="02010609030101010101" pitchFamily="49" charset="-122"/>
              </a:rPr>
              <a:t>     R</a:t>
            </a:r>
            <a:r>
              <a:rPr lang="en-US" altLang="zh-CN" sz="2400" b="0" baseline="-25000" dirty="0">
                <a:solidFill>
                  <a:srgbClr val="FF0000"/>
                </a:solidFill>
                <a:ea typeface="仿宋_GB2312" panose="02010609030101010101" pitchFamily="49" charset="-122"/>
              </a:rPr>
              <a:t>P</a:t>
            </a:r>
            <a:endParaRPr lang="zh-CN" altLang="en-US" sz="2400" b="0" baseline="-25000" dirty="0">
              <a:solidFill>
                <a:srgbClr val="FF0000"/>
              </a:solidFill>
              <a:ea typeface="仿宋_GB2312" panose="02010609030101010101" pitchFamily="49"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981ECE85-9DDA-48EF-96C3-0ECBEF1D5896}"/>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400" b="1" dirty="0">
                <a:solidFill>
                  <a:srgbClr val="0000FF"/>
                </a:solidFill>
                <a:latin typeface="+mn-lt"/>
                <a:ea typeface="仿宋" panose="02010609060101010101" pitchFamily="49" charset="-122"/>
              </a:rPr>
              <a:t>3.5.1</a:t>
            </a:r>
            <a:r>
              <a:rPr lang="zh-CN" altLang="en-US" sz="2400" b="1" dirty="0">
                <a:solidFill>
                  <a:srgbClr val="0000FF"/>
                </a:solidFill>
                <a:latin typeface="+mn-lt"/>
                <a:ea typeface="仿宋" panose="02010609060101010101" pitchFamily="49" charset="-122"/>
              </a:rPr>
              <a:t>  </a:t>
            </a:r>
            <a:r>
              <a:rPr lang="en-US" altLang="zh-CN" sz="2400" b="1" dirty="0">
                <a:solidFill>
                  <a:srgbClr val="0000FF"/>
                </a:solidFill>
                <a:latin typeface="+mn-lt"/>
                <a:ea typeface="仿宋" panose="02010609060101010101" pitchFamily="49" charset="-122"/>
              </a:rPr>
              <a:t>L</a:t>
            </a:r>
            <a:r>
              <a:rPr lang="zh-CN" altLang="en-US" sz="2400" b="1" dirty="0">
                <a:solidFill>
                  <a:srgbClr val="0000FF"/>
                </a:solidFill>
                <a:latin typeface="+mn-lt"/>
                <a:ea typeface="仿宋" panose="02010609060101010101" pitchFamily="49" charset="-122"/>
              </a:rPr>
              <a:t>型网络      </a:t>
            </a:r>
            <a:r>
              <a:rPr lang="en-US" altLang="zh-CN" sz="2400" b="1" dirty="0">
                <a:solidFill>
                  <a:srgbClr val="0000FF"/>
                </a:solidFill>
                <a:latin typeface="+mn-lt"/>
                <a:ea typeface="仿宋" panose="02010609060101010101" pitchFamily="49" charset="-122"/>
              </a:rPr>
              <a:t>L-section network</a:t>
            </a:r>
            <a:endParaRPr lang="zh-CN" altLang="en-US" sz="2400" b="1" dirty="0">
              <a:solidFill>
                <a:srgbClr val="0000FF"/>
              </a:solidFill>
              <a:latin typeface="+mn-lt"/>
              <a:ea typeface="仿宋" panose="02010609060101010101" pitchFamily="49" charset="-122"/>
            </a:endParaRPr>
          </a:p>
        </p:txBody>
      </p:sp>
      <p:sp>
        <p:nvSpPr>
          <p:cNvPr id="49155" name="Rectangle 3">
            <a:extLst>
              <a:ext uri="{FF2B5EF4-FFF2-40B4-BE49-F238E27FC236}">
                <a16:creationId xmlns:a16="http://schemas.microsoft.com/office/drawing/2014/main" id="{5631AFD0-C187-4309-BFDA-843571A550C4}"/>
              </a:ext>
            </a:extLst>
          </p:cNvPr>
          <p:cNvSpPr>
            <a:spLocks noChangeArrowheads="1"/>
          </p:cNvSpPr>
          <p:nvPr/>
        </p:nvSpPr>
        <p:spPr bwMode="auto">
          <a:xfrm>
            <a:off x="323849" y="549275"/>
            <a:ext cx="8424613"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000" dirty="0">
                <a:solidFill>
                  <a:srgbClr val="660033"/>
                </a:solidFill>
                <a:latin typeface="+mn-lt"/>
                <a:ea typeface="仿宋" panose="02010609060101010101" pitchFamily="49" charset="-122"/>
              </a:rPr>
              <a:t>由两个电抗元件接成</a:t>
            </a:r>
            <a:r>
              <a:rPr lang="en-US" altLang="zh-CN" sz="2000" dirty="0">
                <a:solidFill>
                  <a:srgbClr val="660033"/>
                </a:solidFill>
                <a:latin typeface="+mn-lt"/>
                <a:ea typeface="仿宋" panose="02010609060101010101" pitchFamily="49" charset="-122"/>
              </a:rPr>
              <a:t>L</a:t>
            </a:r>
            <a:r>
              <a:rPr lang="zh-CN" altLang="en-US" sz="2000" dirty="0">
                <a:solidFill>
                  <a:srgbClr val="660033"/>
                </a:solidFill>
                <a:latin typeface="+mn-lt"/>
                <a:ea typeface="仿宋" panose="02010609060101010101" pitchFamily="49" charset="-122"/>
              </a:rPr>
              <a:t>型，图</a:t>
            </a:r>
            <a:r>
              <a:rPr lang="en-US" altLang="zh-CN" sz="2000" dirty="0">
                <a:solidFill>
                  <a:srgbClr val="660033"/>
                </a:solidFill>
                <a:latin typeface="+mn-lt"/>
                <a:ea typeface="仿宋" panose="02010609060101010101" pitchFamily="49" charset="-122"/>
              </a:rPr>
              <a:t>(a)</a:t>
            </a:r>
            <a:r>
              <a:rPr lang="zh-CN" altLang="en-US" sz="2000" dirty="0">
                <a:solidFill>
                  <a:srgbClr val="660033"/>
                </a:solidFill>
                <a:latin typeface="+mn-lt"/>
                <a:ea typeface="仿宋" panose="02010609060101010101" pitchFamily="49" charset="-122"/>
              </a:rPr>
              <a:t>等效为图</a:t>
            </a:r>
            <a:r>
              <a:rPr lang="en-US" altLang="zh-CN" sz="2000" dirty="0">
                <a:solidFill>
                  <a:srgbClr val="660033"/>
                </a:solidFill>
                <a:latin typeface="+mn-lt"/>
                <a:ea typeface="仿宋" panose="02010609060101010101" pitchFamily="49" charset="-122"/>
              </a:rPr>
              <a:t>(b)</a:t>
            </a:r>
            <a:r>
              <a:rPr lang="zh-CN" altLang="en-US" sz="2000" dirty="0">
                <a:solidFill>
                  <a:srgbClr val="660033"/>
                </a:solidFill>
                <a:latin typeface="+mn-lt"/>
                <a:ea typeface="仿宋" panose="02010609060101010101" pitchFamily="49" charset="-122"/>
              </a:rPr>
              <a:t>。</a:t>
            </a:r>
          </a:p>
          <a:p>
            <a:pPr eaLnBrk="1" hangingPunct="1">
              <a:buFontTx/>
              <a:buNone/>
            </a:pPr>
            <a:r>
              <a:rPr lang="zh-CN" altLang="en-US" sz="2000" dirty="0">
                <a:solidFill>
                  <a:srgbClr val="660033"/>
                </a:solidFill>
                <a:latin typeface="+mn-lt"/>
                <a:ea typeface="仿宋" panose="02010609060101010101" pitchFamily="49" charset="-122"/>
              </a:rPr>
              <a:t>为了分析问题方便，将图</a:t>
            </a:r>
            <a:r>
              <a:rPr lang="en-US" altLang="zh-CN" sz="2000" dirty="0">
                <a:solidFill>
                  <a:srgbClr val="660033"/>
                </a:solidFill>
                <a:latin typeface="+mn-lt"/>
                <a:ea typeface="仿宋" panose="02010609060101010101" pitchFamily="49" charset="-122"/>
              </a:rPr>
              <a:t>(a)</a:t>
            </a:r>
            <a:r>
              <a:rPr lang="zh-CN" altLang="en-US" sz="2000" dirty="0">
                <a:solidFill>
                  <a:srgbClr val="660033"/>
                </a:solidFill>
                <a:latin typeface="+mn-lt"/>
                <a:ea typeface="仿宋" panose="02010609060101010101" pitchFamily="49" charset="-122"/>
              </a:rPr>
              <a:t>中，</a:t>
            </a:r>
            <a:r>
              <a:rPr lang="en-US" altLang="zh-CN" sz="2000" i="1" dirty="0">
                <a:solidFill>
                  <a:srgbClr val="660033"/>
                </a:solidFill>
                <a:latin typeface="+mn-lt"/>
                <a:ea typeface="仿宋" panose="02010609060101010101" pitchFamily="49" charset="-122"/>
              </a:rPr>
              <a:t>X</a:t>
            </a:r>
            <a:r>
              <a:rPr lang="en-US" altLang="zh-CN" sz="2000" baseline="-25000" dirty="0">
                <a:solidFill>
                  <a:srgbClr val="660033"/>
                </a:solidFill>
                <a:latin typeface="+mn-lt"/>
                <a:ea typeface="仿宋" panose="02010609060101010101" pitchFamily="49" charset="-122"/>
              </a:rPr>
              <a:t>2</a:t>
            </a:r>
            <a:r>
              <a:rPr lang="zh-CN" altLang="en-US" sz="2000" dirty="0">
                <a:solidFill>
                  <a:srgbClr val="660033"/>
                </a:solidFill>
                <a:latin typeface="+mn-lt"/>
                <a:ea typeface="仿宋" panose="02010609060101010101" pitchFamily="49" charset="-122"/>
              </a:rPr>
              <a:t>、</a:t>
            </a:r>
            <a:r>
              <a:rPr lang="en-US" altLang="zh-CN" sz="2000" i="1" dirty="0">
                <a:solidFill>
                  <a:srgbClr val="660033"/>
                </a:solidFill>
                <a:latin typeface="+mn-lt"/>
                <a:ea typeface="仿宋" panose="02010609060101010101" pitchFamily="49" charset="-122"/>
              </a:rPr>
              <a:t>R</a:t>
            </a:r>
            <a:r>
              <a:rPr lang="en-US" altLang="zh-CN" sz="2000" baseline="-25000" dirty="0">
                <a:solidFill>
                  <a:srgbClr val="660033"/>
                </a:solidFill>
                <a:latin typeface="+mn-lt"/>
                <a:ea typeface="仿宋" panose="02010609060101010101" pitchFamily="49" charset="-122"/>
              </a:rPr>
              <a:t>L</a:t>
            </a:r>
            <a:r>
              <a:rPr lang="zh-CN" altLang="en-US" sz="2000" dirty="0">
                <a:solidFill>
                  <a:srgbClr val="0000FF"/>
                </a:solidFill>
                <a:latin typeface="+mn-lt"/>
                <a:ea typeface="仿宋" panose="02010609060101010101" pitchFamily="49" charset="-122"/>
              </a:rPr>
              <a:t>串联形式（</a:t>
            </a:r>
            <a:r>
              <a:rPr lang="en-US" altLang="zh-CN" sz="2000" dirty="0">
                <a:solidFill>
                  <a:srgbClr val="0000FF"/>
                </a:solidFill>
                <a:latin typeface="+mn-lt"/>
                <a:ea typeface="仿宋" panose="02010609060101010101" pitchFamily="49" charset="-122"/>
              </a:rPr>
              <a:t>a</a:t>
            </a:r>
            <a:r>
              <a:rPr lang="zh-CN" altLang="en-US" sz="2000" dirty="0">
                <a:solidFill>
                  <a:srgbClr val="0000FF"/>
                </a:solidFill>
                <a:latin typeface="+mn-lt"/>
                <a:ea typeface="仿宋" panose="02010609060101010101" pitchFamily="49" charset="-122"/>
              </a:rPr>
              <a:t>）</a:t>
            </a:r>
            <a:r>
              <a:rPr lang="zh-CN" altLang="en-US" sz="2000" dirty="0">
                <a:solidFill>
                  <a:srgbClr val="660033"/>
                </a:solidFill>
                <a:latin typeface="+mn-lt"/>
                <a:ea typeface="仿宋" panose="02010609060101010101" pitchFamily="49" charset="-122"/>
              </a:rPr>
              <a:t>变成</a:t>
            </a:r>
            <a:r>
              <a:rPr lang="zh-CN" altLang="en-US" sz="2000" dirty="0">
                <a:solidFill>
                  <a:srgbClr val="0000FF"/>
                </a:solidFill>
                <a:latin typeface="+mn-lt"/>
                <a:ea typeface="仿宋" panose="02010609060101010101" pitchFamily="49" charset="-122"/>
              </a:rPr>
              <a:t>并联形式</a:t>
            </a:r>
            <a:r>
              <a:rPr lang="en-US" altLang="zh-CN" sz="2000" dirty="0">
                <a:solidFill>
                  <a:srgbClr val="0000FF"/>
                </a:solidFill>
                <a:latin typeface="+mn-lt"/>
                <a:ea typeface="仿宋" panose="02010609060101010101" pitchFamily="49" charset="-122"/>
              </a:rPr>
              <a:t>(b)</a:t>
            </a:r>
            <a:r>
              <a:rPr lang="zh-CN" altLang="en-US" sz="2000" dirty="0">
                <a:solidFill>
                  <a:srgbClr val="660033"/>
                </a:solidFill>
                <a:latin typeface="+mn-lt"/>
                <a:ea typeface="仿宋" panose="02010609060101010101" pitchFamily="49" charset="-122"/>
              </a:rPr>
              <a:t>。</a:t>
            </a:r>
          </a:p>
        </p:txBody>
      </p:sp>
      <p:sp>
        <p:nvSpPr>
          <p:cNvPr id="49156" name="Rectangle 3">
            <a:extLst>
              <a:ext uri="{FF2B5EF4-FFF2-40B4-BE49-F238E27FC236}">
                <a16:creationId xmlns:a16="http://schemas.microsoft.com/office/drawing/2014/main" id="{1F0D1424-212C-4F18-8D39-D1009621318C}"/>
              </a:ext>
            </a:extLst>
          </p:cNvPr>
          <p:cNvSpPr>
            <a:spLocks noChangeArrowheads="1"/>
          </p:cNvSpPr>
          <p:nvPr/>
        </p:nvSpPr>
        <p:spPr bwMode="auto">
          <a:xfrm>
            <a:off x="179388" y="1484313"/>
            <a:ext cx="18002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000">
                <a:solidFill>
                  <a:srgbClr val="660033"/>
                </a:solidFill>
                <a:latin typeface="+mn-lt"/>
                <a:ea typeface="仿宋" panose="02010609060101010101" pitchFamily="49" charset="-122"/>
              </a:rPr>
              <a:t>图（</a:t>
            </a:r>
            <a:r>
              <a:rPr lang="en-US" altLang="zh-CN" sz="2000">
                <a:solidFill>
                  <a:srgbClr val="660033"/>
                </a:solidFill>
                <a:latin typeface="+mn-lt"/>
                <a:ea typeface="仿宋" panose="02010609060101010101" pitchFamily="49" charset="-122"/>
              </a:rPr>
              <a:t>b</a:t>
            </a:r>
            <a:r>
              <a:rPr lang="zh-CN" altLang="en-US" sz="2000">
                <a:solidFill>
                  <a:srgbClr val="660033"/>
                </a:solidFill>
                <a:latin typeface="+mn-lt"/>
                <a:ea typeface="仿宋" panose="02010609060101010101" pitchFamily="49" charset="-122"/>
              </a:rPr>
              <a:t>）中，</a:t>
            </a:r>
          </a:p>
        </p:txBody>
      </p:sp>
      <p:graphicFrame>
        <p:nvGraphicFramePr>
          <p:cNvPr id="49157" name="Object 4">
            <a:extLst>
              <a:ext uri="{FF2B5EF4-FFF2-40B4-BE49-F238E27FC236}">
                <a16:creationId xmlns:a16="http://schemas.microsoft.com/office/drawing/2014/main" id="{BE40E54F-80E1-41F9-B9F4-BBF5F7636D76}"/>
              </a:ext>
            </a:extLst>
          </p:cNvPr>
          <p:cNvGraphicFramePr>
            <a:graphicFrameLocks noChangeAspect="1"/>
          </p:cNvGraphicFramePr>
          <p:nvPr>
            <p:extLst>
              <p:ext uri="{D42A27DB-BD31-4B8C-83A1-F6EECF244321}">
                <p14:modId xmlns:p14="http://schemas.microsoft.com/office/powerpoint/2010/main" val="306770011"/>
              </p:ext>
            </p:extLst>
          </p:nvPr>
        </p:nvGraphicFramePr>
        <p:xfrm>
          <a:off x="624216" y="1975037"/>
          <a:ext cx="2704413" cy="1803400"/>
        </p:xfrm>
        <a:graphic>
          <a:graphicData uri="http://schemas.openxmlformats.org/presentationml/2006/ole">
            <mc:AlternateContent xmlns:mc="http://schemas.openxmlformats.org/markup-compatibility/2006">
              <mc:Choice xmlns:v="urn:schemas-microsoft-com:vml" Requires="v">
                <p:oleObj spid="_x0000_s92514" name="公式" r:id="rId3" imgW="1765080" imgH="1168200" progId="Equation.3">
                  <p:embed/>
                </p:oleObj>
              </mc:Choice>
              <mc:Fallback>
                <p:oleObj name="公式" r:id="rId3" imgW="1765080" imgH="1168200" progId="Equation.3">
                  <p:embed/>
                  <p:pic>
                    <p:nvPicPr>
                      <p:cNvPr id="0" name="Object 4"/>
                      <p:cNvPicPr>
                        <a:picLocks noChangeAspect="1" noChangeArrowheads="1"/>
                      </p:cNvPicPr>
                      <p:nvPr/>
                    </p:nvPicPr>
                    <p:blipFill>
                      <a:blip r:embed="rId4"/>
                      <a:srcRect/>
                      <a:stretch>
                        <a:fillRect/>
                      </a:stretch>
                    </p:blipFill>
                    <p:spPr bwMode="auto">
                      <a:xfrm>
                        <a:off x="624216" y="1975037"/>
                        <a:ext cx="2704413" cy="1803400"/>
                      </a:xfrm>
                      <a:prstGeom prst="rect">
                        <a:avLst/>
                      </a:prstGeom>
                      <a:solidFill>
                        <a:schemeClr val="bg1"/>
                      </a:solidFill>
                      <a:ln>
                        <a:noFill/>
                      </a:ln>
                    </p:spPr>
                  </p:pic>
                </p:oleObj>
              </mc:Fallback>
            </mc:AlternateContent>
          </a:graphicData>
        </a:graphic>
      </p:graphicFrame>
      <p:graphicFrame>
        <p:nvGraphicFramePr>
          <p:cNvPr id="49159" name="Object 6">
            <a:extLst>
              <a:ext uri="{FF2B5EF4-FFF2-40B4-BE49-F238E27FC236}">
                <a16:creationId xmlns:a16="http://schemas.microsoft.com/office/drawing/2014/main" id="{E88779DA-6B48-44C8-8C1C-2ACC0799C0A7}"/>
              </a:ext>
            </a:extLst>
          </p:cNvPr>
          <p:cNvGraphicFramePr>
            <a:graphicFrameLocks noChangeAspect="1"/>
          </p:cNvGraphicFramePr>
          <p:nvPr>
            <p:extLst>
              <p:ext uri="{D42A27DB-BD31-4B8C-83A1-F6EECF244321}">
                <p14:modId xmlns:p14="http://schemas.microsoft.com/office/powerpoint/2010/main" val="2213114914"/>
              </p:ext>
            </p:extLst>
          </p:nvPr>
        </p:nvGraphicFramePr>
        <p:xfrm>
          <a:off x="1284288" y="3860800"/>
          <a:ext cx="1630362" cy="461963"/>
        </p:xfrm>
        <a:graphic>
          <a:graphicData uri="http://schemas.openxmlformats.org/presentationml/2006/ole">
            <mc:AlternateContent xmlns:mc="http://schemas.openxmlformats.org/markup-compatibility/2006">
              <mc:Choice xmlns:v="urn:schemas-microsoft-com:vml" Requires="v">
                <p:oleObj spid="_x0000_s92515" name="公式" r:id="rId5" imgW="739096" imgH="190605" progId="Equation.3">
                  <p:embed/>
                </p:oleObj>
              </mc:Choice>
              <mc:Fallback>
                <p:oleObj name="公式" r:id="rId5" imgW="739096" imgH="190605"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4288" y="3860800"/>
                        <a:ext cx="1630362" cy="461963"/>
                      </a:xfrm>
                      <a:prstGeom prst="rect">
                        <a:avLst/>
                      </a:prstGeom>
                      <a:solidFill>
                        <a:schemeClr val="bg1"/>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160" name="Rectangle 3">
            <a:extLst>
              <a:ext uri="{FF2B5EF4-FFF2-40B4-BE49-F238E27FC236}">
                <a16:creationId xmlns:a16="http://schemas.microsoft.com/office/drawing/2014/main" id="{EA333CCD-3E9B-4146-AB3F-568D1CA9A018}"/>
              </a:ext>
            </a:extLst>
          </p:cNvPr>
          <p:cNvSpPr>
            <a:spLocks noChangeArrowheads="1"/>
          </p:cNvSpPr>
          <p:nvPr/>
        </p:nvSpPr>
        <p:spPr bwMode="auto">
          <a:xfrm>
            <a:off x="107950" y="3860800"/>
            <a:ext cx="14636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000">
                <a:solidFill>
                  <a:srgbClr val="660033"/>
                </a:solidFill>
                <a:latin typeface="+mn-lt"/>
                <a:ea typeface="仿宋" panose="02010609060101010101" pitchFamily="49" charset="-122"/>
              </a:rPr>
              <a:t>令 谐振：</a:t>
            </a:r>
          </a:p>
        </p:txBody>
      </p:sp>
      <mc:AlternateContent xmlns:mc="http://schemas.openxmlformats.org/markup-compatibility/2006" xmlns:a14="http://schemas.microsoft.com/office/drawing/2010/main">
        <mc:Choice Requires="a14">
          <p:sp>
            <p:nvSpPr>
              <p:cNvPr id="49161" name="Rectangle 3">
                <a:extLst>
                  <a:ext uri="{FF2B5EF4-FFF2-40B4-BE49-F238E27FC236}">
                    <a16:creationId xmlns:a16="http://schemas.microsoft.com/office/drawing/2014/main" id="{44CC0E2B-D1F3-4DB8-BCA0-8085B70EB8D7}"/>
                  </a:ext>
                </a:extLst>
              </p:cNvPr>
              <p:cNvSpPr>
                <a:spLocks noChangeArrowheads="1"/>
              </p:cNvSpPr>
              <p:nvPr/>
            </p:nvSpPr>
            <p:spPr bwMode="auto">
              <a:xfrm>
                <a:off x="107949" y="4437063"/>
                <a:ext cx="8424613" cy="4318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None/>
                </a:pPr>
                <a:r>
                  <a:rPr lang="zh-CN" altLang="en-US" sz="2400" dirty="0">
                    <a:solidFill>
                      <a:srgbClr val="660033"/>
                    </a:solidFill>
                    <a:latin typeface="+mn-lt"/>
                    <a:ea typeface="仿宋" panose="02010609060101010101" pitchFamily="49" charset="-122"/>
                  </a:rPr>
                  <a:t>再由阻抗匹配的概念，则得到</a:t>
                </a:r>
                <a:r>
                  <a:rPr lang="en-US" altLang="zh-CN" sz="2400" dirty="0">
                    <a:solidFill>
                      <a:srgbClr val="660033"/>
                    </a:solidFill>
                    <a:latin typeface="+mn-lt"/>
                    <a:ea typeface="仿宋" panose="02010609060101010101" pitchFamily="49" charset="-122"/>
                  </a:rPr>
                  <a:t>:        </a:t>
                </a:r>
              </a:p>
              <a:p>
                <a:pPr eaLnBrk="1" hangingPunct="1">
                  <a:buNone/>
                </a:pPr>
                <a:r>
                  <a:rPr lang="en-US" altLang="zh-CN" sz="2400" dirty="0">
                    <a:solidFill>
                      <a:srgbClr val="660033"/>
                    </a:solidFill>
                    <a:latin typeface="+mn-lt"/>
                    <a:ea typeface="仿宋" panose="02010609060101010101" pitchFamily="49" charset="-122"/>
                  </a:rPr>
                  <a:t>                                        </a:t>
                </a:r>
                <a14:m>
                  <m:oMath xmlns:m="http://schemas.openxmlformats.org/officeDocument/2006/math">
                    <m:sSup>
                      <m:sSupPr>
                        <m:ctrlPr>
                          <a:rPr lang="zh-CN" altLang="en-US" sz="2400" i="1">
                            <a:solidFill>
                              <a:srgbClr val="000000"/>
                            </a:solidFill>
                            <a:latin typeface="Cambria Math" panose="02040503050406030204" pitchFamily="18" charset="0"/>
                          </a:rPr>
                        </m:ctrlPr>
                      </m:sSupPr>
                      <m:e>
                        <m:r>
                          <m:rPr>
                            <m:nor/>
                          </m:rPr>
                          <a:rPr lang="en-US" altLang="zh-CN" sz="2400" i="1" dirty="0">
                            <a:solidFill>
                              <a:srgbClr val="660033"/>
                            </a:solidFill>
                            <a:latin typeface="+mn-lt"/>
                            <a:ea typeface="仿宋" panose="02010609060101010101" pitchFamily="49" charset="-122"/>
                          </a:rPr>
                          <m:t>R</m:t>
                        </m:r>
                      </m:e>
                      <m:sup>
                        <m:r>
                          <a:rPr lang="zh-CN" altLang="en-US" sz="2400" i="1">
                            <a:solidFill>
                              <a:srgbClr val="000000"/>
                            </a:solidFill>
                            <a:latin typeface="Cambria Math" panose="02040503050406030204" pitchFamily="18" charset="0"/>
                          </a:rPr>
                          <m:t>′</m:t>
                        </m:r>
                      </m:sup>
                    </m:sSup>
                    <m:r>
                      <m:rPr>
                        <m:nor/>
                      </m:rPr>
                      <a:rPr lang="en-US" altLang="zh-CN" sz="2400" baseline="-25000" dirty="0">
                        <a:solidFill>
                          <a:srgbClr val="660033"/>
                        </a:solidFill>
                        <a:latin typeface="+mn-lt"/>
                        <a:ea typeface="仿宋" panose="02010609060101010101" pitchFamily="49" charset="-122"/>
                      </a:rPr>
                      <m:t>L</m:t>
                    </m:r>
                    <m:r>
                      <m:rPr>
                        <m:nor/>
                      </m:rPr>
                      <a:rPr lang="en-US" altLang="zh-CN" sz="2400" dirty="0">
                        <a:solidFill>
                          <a:srgbClr val="660033"/>
                        </a:solidFill>
                        <a:latin typeface="+mn-lt"/>
                        <a:ea typeface="仿宋" panose="02010609060101010101" pitchFamily="49" charset="-122"/>
                      </a:rPr>
                      <m:t>=</m:t>
                    </m:r>
                    <m:r>
                      <m:rPr>
                        <m:nor/>
                      </m:rPr>
                      <a:rPr lang="en-US" altLang="zh-CN" sz="2400" i="1" dirty="0">
                        <a:solidFill>
                          <a:srgbClr val="660033"/>
                        </a:solidFill>
                        <a:latin typeface="+mn-lt"/>
                        <a:ea typeface="仿宋" panose="02010609060101010101" pitchFamily="49" charset="-122"/>
                      </a:rPr>
                      <m:t>R</m:t>
                    </m:r>
                    <m:r>
                      <m:rPr>
                        <m:nor/>
                      </m:rPr>
                      <a:rPr lang="en-US" altLang="zh-CN" sz="2400" baseline="-25000" dirty="0">
                        <a:solidFill>
                          <a:srgbClr val="660033"/>
                        </a:solidFill>
                        <a:latin typeface="+mn-lt"/>
                        <a:ea typeface="仿宋" panose="02010609060101010101" pitchFamily="49" charset="-122"/>
                      </a:rPr>
                      <m:t>P</m:t>
                    </m:r>
                    <m:r>
                      <m:rPr>
                        <m:nor/>
                      </m:rPr>
                      <a:rPr lang="en-US" altLang="zh-CN" sz="2400" dirty="0">
                        <a:solidFill>
                          <a:srgbClr val="660033"/>
                        </a:solidFill>
                        <a:latin typeface="+mn-lt"/>
                        <a:ea typeface="仿宋" panose="02010609060101010101" pitchFamily="49" charset="-122"/>
                      </a:rPr>
                      <m:t>=(1+</m:t>
                    </m:r>
                    <m:r>
                      <m:rPr>
                        <m:nor/>
                      </m:rPr>
                      <a:rPr lang="en-US" altLang="zh-CN" sz="2400" i="1" dirty="0">
                        <a:solidFill>
                          <a:srgbClr val="660033"/>
                        </a:solidFill>
                        <a:latin typeface="+mn-lt"/>
                        <a:ea typeface="仿宋" panose="02010609060101010101" pitchFamily="49" charset="-122"/>
                      </a:rPr>
                      <m:t>Q</m:t>
                    </m:r>
                    <m:r>
                      <m:rPr>
                        <m:nor/>
                      </m:rPr>
                      <a:rPr lang="en-US" altLang="zh-CN" sz="2400" baseline="30000" dirty="0">
                        <a:solidFill>
                          <a:srgbClr val="660033"/>
                        </a:solidFill>
                        <a:latin typeface="+mn-lt"/>
                        <a:ea typeface="仿宋" panose="02010609060101010101" pitchFamily="49" charset="-122"/>
                      </a:rPr>
                      <m:t>2</m:t>
                    </m:r>
                    <m:r>
                      <m:rPr>
                        <m:nor/>
                      </m:rPr>
                      <a:rPr lang="en-US" altLang="zh-CN" sz="2400" dirty="0">
                        <a:solidFill>
                          <a:srgbClr val="660033"/>
                        </a:solidFill>
                        <a:latin typeface="+mn-lt"/>
                        <a:ea typeface="仿宋" panose="02010609060101010101" pitchFamily="49" charset="-122"/>
                      </a:rPr>
                      <m:t>)</m:t>
                    </m:r>
                    <m:r>
                      <m:rPr>
                        <m:nor/>
                      </m:rPr>
                      <a:rPr lang="zh-CN" altLang="en-US" sz="2400" dirty="0">
                        <a:solidFill>
                          <a:srgbClr val="660033"/>
                        </a:solidFill>
                        <a:latin typeface="+mn-lt"/>
                        <a:ea typeface="仿宋" panose="02010609060101010101" pitchFamily="49" charset="-122"/>
                        <a:sym typeface="Symbol" panose="05050102010706020507" pitchFamily="18" charset="2"/>
                      </a:rPr>
                      <m:t></m:t>
                    </m:r>
                    <m:r>
                      <m:rPr>
                        <m:nor/>
                      </m:rPr>
                      <a:rPr lang="en-US" altLang="zh-CN" sz="2400" i="1" dirty="0">
                        <a:solidFill>
                          <a:srgbClr val="660033"/>
                        </a:solidFill>
                        <a:latin typeface="+mn-lt"/>
                        <a:ea typeface="仿宋" panose="02010609060101010101" pitchFamily="49" charset="-122"/>
                      </a:rPr>
                      <m:t>R</m:t>
                    </m:r>
                    <m:r>
                      <m:rPr>
                        <m:nor/>
                      </m:rPr>
                      <a:rPr lang="en-US" altLang="zh-CN" sz="2400" baseline="-25000" dirty="0">
                        <a:solidFill>
                          <a:srgbClr val="660033"/>
                        </a:solidFill>
                        <a:latin typeface="+mn-lt"/>
                        <a:ea typeface="仿宋" panose="02010609060101010101" pitchFamily="49" charset="-122"/>
                      </a:rPr>
                      <m:t>L</m:t>
                    </m:r>
                    <m:r>
                      <m:rPr>
                        <m:nor/>
                      </m:rPr>
                      <a:rPr lang="en-US" altLang="zh-CN" sz="2400" b="1" i="0" baseline="-25000" dirty="0" smtClean="0">
                        <a:solidFill>
                          <a:srgbClr val="660033"/>
                        </a:solidFill>
                        <a:latin typeface="+mn-lt"/>
                        <a:ea typeface="仿宋" panose="02010609060101010101" pitchFamily="49" charset="-122"/>
                      </a:rPr>
                      <m:t>            </m:t>
                    </m:r>
                    <m:r>
                      <m:rPr>
                        <m:nor/>
                      </m:rPr>
                      <a:rPr lang="en-US" altLang="zh-CN" sz="2400" dirty="0">
                        <a:solidFill>
                          <a:srgbClr val="0000FF"/>
                        </a:solidFill>
                        <a:latin typeface="+mn-lt"/>
                        <a:ea typeface="仿宋" panose="02010609060101010101" pitchFamily="49" charset="-122"/>
                      </a:rPr>
                      <m:t>(3)</m:t>
                    </m:r>
                  </m:oMath>
                </a14:m>
                <a:endParaRPr lang="en-US" altLang="zh-CN" sz="2400" dirty="0">
                  <a:solidFill>
                    <a:srgbClr val="660033"/>
                  </a:solidFill>
                  <a:latin typeface="+mn-lt"/>
                  <a:ea typeface="仿宋" panose="02010609060101010101" pitchFamily="49" charset="-122"/>
                </a:endParaRPr>
              </a:p>
            </p:txBody>
          </p:sp>
        </mc:Choice>
        <mc:Fallback xmlns="">
          <p:sp>
            <p:nvSpPr>
              <p:cNvPr id="49161" name="Rectangle 3">
                <a:extLst>
                  <a:ext uri="{FF2B5EF4-FFF2-40B4-BE49-F238E27FC236}">
                    <a16:creationId xmlns:a16="http://schemas.microsoft.com/office/drawing/2014/main" id="{44CC0E2B-D1F3-4DB8-BCA0-8085B70EB8D7}"/>
                  </a:ext>
                </a:extLst>
              </p:cNvPr>
              <p:cNvSpPr>
                <a:spLocks noRot="1" noChangeAspect="1" noMove="1" noResize="1" noEditPoints="1" noAdjustHandles="1" noChangeArrowheads="1" noChangeShapeType="1" noTextEdit="1"/>
              </p:cNvSpPr>
              <p:nvPr/>
            </p:nvSpPr>
            <p:spPr bwMode="auto">
              <a:xfrm>
                <a:off x="107949" y="4437063"/>
                <a:ext cx="8424613" cy="431800"/>
              </a:xfrm>
              <a:prstGeom prst="rect">
                <a:avLst/>
              </a:prstGeom>
              <a:blipFill>
                <a:blip r:embed="rId7"/>
                <a:stretch>
                  <a:fillRect l="-1158" t="-15493" b="-10563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aphicFrame>
        <p:nvGraphicFramePr>
          <p:cNvPr id="49163" name="Object 7">
            <a:extLst>
              <a:ext uri="{FF2B5EF4-FFF2-40B4-BE49-F238E27FC236}">
                <a16:creationId xmlns:a16="http://schemas.microsoft.com/office/drawing/2014/main" id="{057107FA-474E-4625-B7BC-C5CA7E5945D7}"/>
              </a:ext>
            </a:extLst>
          </p:cNvPr>
          <p:cNvGraphicFramePr>
            <a:graphicFrameLocks noChangeAspect="1"/>
          </p:cNvGraphicFramePr>
          <p:nvPr>
            <p:extLst>
              <p:ext uri="{D42A27DB-BD31-4B8C-83A1-F6EECF244321}">
                <p14:modId xmlns:p14="http://schemas.microsoft.com/office/powerpoint/2010/main" val="409467947"/>
              </p:ext>
            </p:extLst>
          </p:nvPr>
        </p:nvGraphicFramePr>
        <p:xfrm>
          <a:off x="4068763" y="5578475"/>
          <a:ext cx="3146425" cy="1076325"/>
        </p:xfrm>
        <a:graphic>
          <a:graphicData uri="http://schemas.openxmlformats.org/presentationml/2006/ole">
            <mc:AlternateContent xmlns:mc="http://schemas.openxmlformats.org/markup-compatibility/2006">
              <mc:Choice xmlns:v="urn:schemas-microsoft-com:vml" Requires="v">
                <p:oleObj spid="_x0000_s92516" name="公式" r:id="rId8" imgW="1425162" imgH="472493" progId="Equation.3">
                  <p:embed/>
                </p:oleObj>
              </mc:Choice>
              <mc:Fallback>
                <p:oleObj name="公式" r:id="rId8" imgW="1425162" imgH="472493" progId="Equation.3">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68763" y="5578475"/>
                        <a:ext cx="3146425" cy="1076325"/>
                      </a:xfrm>
                      <a:prstGeom prst="rect">
                        <a:avLst/>
                      </a:prstGeom>
                      <a:solidFill>
                        <a:schemeClr val="bg1"/>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164" name="Rectangle 3">
            <a:extLst>
              <a:ext uri="{FF2B5EF4-FFF2-40B4-BE49-F238E27FC236}">
                <a16:creationId xmlns:a16="http://schemas.microsoft.com/office/drawing/2014/main" id="{A61BF917-B4E4-40CF-82EC-EE4FC5FA9A64}"/>
              </a:ext>
            </a:extLst>
          </p:cNvPr>
          <p:cNvSpPr>
            <a:spLocks noChangeArrowheads="1"/>
          </p:cNvSpPr>
          <p:nvPr/>
        </p:nvSpPr>
        <p:spPr bwMode="auto">
          <a:xfrm>
            <a:off x="250825" y="5329238"/>
            <a:ext cx="3892550"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400">
                <a:solidFill>
                  <a:srgbClr val="0000FF"/>
                </a:solidFill>
                <a:latin typeface="+mn-lt"/>
                <a:ea typeface="仿宋" panose="02010609060101010101" pitchFamily="49" charset="-122"/>
              </a:rPr>
              <a:t>可求得匹配网络各元件值。</a:t>
            </a:r>
          </a:p>
        </p:txBody>
      </p:sp>
      <p:sp>
        <p:nvSpPr>
          <p:cNvPr id="49165" name="Rectangle 3">
            <a:extLst>
              <a:ext uri="{FF2B5EF4-FFF2-40B4-BE49-F238E27FC236}">
                <a16:creationId xmlns:a16="http://schemas.microsoft.com/office/drawing/2014/main" id="{ECE1711D-60E2-4116-AA21-266606F0A601}"/>
              </a:ext>
            </a:extLst>
          </p:cNvPr>
          <p:cNvSpPr>
            <a:spLocks noChangeArrowheads="1"/>
          </p:cNvSpPr>
          <p:nvPr/>
        </p:nvSpPr>
        <p:spPr bwMode="auto">
          <a:xfrm>
            <a:off x="3348038" y="3213100"/>
            <a:ext cx="19383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en-US" altLang="zh-CN" sz="2400" dirty="0">
                <a:solidFill>
                  <a:srgbClr val="0000FF"/>
                </a:solidFill>
                <a:latin typeface="+mn-lt"/>
                <a:ea typeface="仿宋" panose="02010609060101010101" pitchFamily="49" charset="-122"/>
              </a:rPr>
              <a:t>-----(C2-6)</a:t>
            </a:r>
          </a:p>
        </p:txBody>
      </p:sp>
      <p:sp>
        <p:nvSpPr>
          <p:cNvPr id="49166" name="Rectangle 3">
            <a:extLst>
              <a:ext uri="{FF2B5EF4-FFF2-40B4-BE49-F238E27FC236}">
                <a16:creationId xmlns:a16="http://schemas.microsoft.com/office/drawing/2014/main" id="{87A9030C-5293-4D71-B26F-BF6B2A03D223}"/>
              </a:ext>
            </a:extLst>
          </p:cNvPr>
          <p:cNvSpPr>
            <a:spLocks noChangeArrowheads="1"/>
          </p:cNvSpPr>
          <p:nvPr/>
        </p:nvSpPr>
        <p:spPr bwMode="auto">
          <a:xfrm>
            <a:off x="2387600" y="5951538"/>
            <a:ext cx="2000250"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400">
                <a:solidFill>
                  <a:srgbClr val="660033"/>
                </a:solidFill>
                <a:latin typeface="+mn-lt"/>
                <a:ea typeface="仿宋" panose="02010609060101010101" pitchFamily="49" charset="-122"/>
              </a:rPr>
              <a:t>由式</a:t>
            </a:r>
            <a:r>
              <a:rPr lang="en-US" altLang="zh-CN" sz="2400">
                <a:solidFill>
                  <a:srgbClr val="660033"/>
                </a:solidFill>
                <a:latin typeface="+mn-lt"/>
                <a:ea typeface="仿宋" panose="02010609060101010101" pitchFamily="49" charset="-122"/>
              </a:rPr>
              <a:t>(3)</a:t>
            </a:r>
            <a:r>
              <a:rPr lang="zh-CN" altLang="en-US" sz="2400">
                <a:solidFill>
                  <a:srgbClr val="660033"/>
                </a:solidFill>
                <a:latin typeface="+mn-lt"/>
                <a:ea typeface="仿宋" panose="02010609060101010101" pitchFamily="49" charset="-122"/>
              </a:rPr>
              <a:t>得：</a:t>
            </a:r>
          </a:p>
        </p:txBody>
      </p:sp>
      <p:pic>
        <p:nvPicPr>
          <p:cNvPr id="49167" name="图片 15" descr="Image1.jpg">
            <a:extLst>
              <a:ext uri="{FF2B5EF4-FFF2-40B4-BE49-F238E27FC236}">
                <a16:creationId xmlns:a16="http://schemas.microsoft.com/office/drawing/2014/main" id="{42826C65-F7A9-4977-943E-02E456D08C50}"/>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429000" y="1357313"/>
            <a:ext cx="5626100"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8" name="Rectangle 3">
            <a:extLst>
              <a:ext uri="{FF2B5EF4-FFF2-40B4-BE49-F238E27FC236}">
                <a16:creationId xmlns:a16="http://schemas.microsoft.com/office/drawing/2014/main" id="{6F40C1D2-7109-4139-A8CB-A45E22DCCFB5}"/>
              </a:ext>
            </a:extLst>
          </p:cNvPr>
          <p:cNvSpPr>
            <a:spLocks noChangeArrowheads="1"/>
          </p:cNvSpPr>
          <p:nvPr/>
        </p:nvSpPr>
        <p:spPr bwMode="auto">
          <a:xfrm>
            <a:off x="7453312" y="6000750"/>
            <a:ext cx="1295151"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en-US" altLang="zh-CN" sz="2400" dirty="0">
                <a:solidFill>
                  <a:srgbClr val="0000FF"/>
                </a:solidFill>
                <a:latin typeface="+mn-lt"/>
                <a:ea typeface="仿宋" panose="02010609060101010101" pitchFamily="49" charset="-122"/>
              </a:rPr>
              <a:t>(C2-7)</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FB34136F-E714-4F77-AE93-50E2802DFEF9}"/>
              </a:ext>
            </a:extLst>
          </p:cNvPr>
          <p:cNvSpPr>
            <a:spLocks noGrp="1" noChangeArrowheads="1"/>
          </p:cNvSpPr>
          <p:nvPr>
            <p:ph type="title" idx="4294967295"/>
          </p:nvPr>
        </p:nvSpPr>
        <p:spPr>
          <a:xfrm>
            <a:off x="277813" y="142875"/>
            <a:ext cx="7223125" cy="381000"/>
          </a:xfrm>
        </p:spPr>
        <p:txBody>
          <a:bodyPr/>
          <a:lstStyle/>
          <a:p>
            <a:pPr algn="l" eaLnBrk="1" hangingPunct="1"/>
            <a:r>
              <a:rPr lang="en-US" altLang="zh-CN" sz="2400" b="1" dirty="0">
                <a:solidFill>
                  <a:srgbClr val="0000FF"/>
                </a:solidFill>
                <a:latin typeface="+mn-lt"/>
                <a:ea typeface="仿宋" panose="02010609060101010101" pitchFamily="49" charset="-122"/>
              </a:rPr>
              <a:t>3.5.1</a:t>
            </a:r>
            <a:r>
              <a:rPr lang="zh-CN" altLang="en-US" sz="2400" b="1" dirty="0">
                <a:solidFill>
                  <a:srgbClr val="0000FF"/>
                </a:solidFill>
                <a:latin typeface="+mn-lt"/>
                <a:ea typeface="仿宋" panose="02010609060101010101" pitchFamily="49" charset="-122"/>
              </a:rPr>
              <a:t>  </a:t>
            </a:r>
            <a:r>
              <a:rPr lang="en-US" altLang="zh-CN" sz="2400" b="1" dirty="0">
                <a:solidFill>
                  <a:srgbClr val="0000FF"/>
                </a:solidFill>
                <a:latin typeface="+mn-lt"/>
                <a:ea typeface="仿宋" panose="02010609060101010101" pitchFamily="49" charset="-122"/>
              </a:rPr>
              <a:t>L</a:t>
            </a:r>
            <a:r>
              <a:rPr lang="zh-CN" altLang="en-US" sz="2400" b="1" dirty="0">
                <a:solidFill>
                  <a:srgbClr val="0000FF"/>
                </a:solidFill>
                <a:latin typeface="+mn-lt"/>
                <a:ea typeface="仿宋" panose="02010609060101010101" pitchFamily="49" charset="-122"/>
              </a:rPr>
              <a:t>型网络 </a:t>
            </a:r>
            <a:r>
              <a:rPr lang="en-US" altLang="zh-CN" sz="2400" b="1" dirty="0">
                <a:solidFill>
                  <a:srgbClr val="0000FF"/>
                </a:solidFill>
                <a:latin typeface="+mn-lt"/>
                <a:ea typeface="仿宋" panose="02010609060101010101" pitchFamily="49" charset="-122"/>
              </a:rPr>
              <a:t>L-section network</a:t>
            </a:r>
            <a:endParaRPr lang="zh-CN" altLang="en-US" sz="2400" b="1" dirty="0">
              <a:solidFill>
                <a:srgbClr val="0000FF"/>
              </a:solidFill>
              <a:latin typeface="+mn-lt"/>
              <a:ea typeface="仿宋" panose="02010609060101010101" pitchFamily="49" charset="-122"/>
            </a:endParaRPr>
          </a:p>
        </p:txBody>
      </p:sp>
      <p:graphicFrame>
        <p:nvGraphicFramePr>
          <p:cNvPr id="50180" name="Object 5">
            <a:extLst>
              <a:ext uri="{FF2B5EF4-FFF2-40B4-BE49-F238E27FC236}">
                <a16:creationId xmlns:a16="http://schemas.microsoft.com/office/drawing/2014/main" id="{CF9341CF-98C9-4D5D-A1E1-0B173F2BB224}"/>
              </a:ext>
            </a:extLst>
          </p:cNvPr>
          <p:cNvGraphicFramePr>
            <a:graphicFrameLocks noChangeAspect="1"/>
          </p:cNvGraphicFramePr>
          <p:nvPr>
            <p:extLst>
              <p:ext uri="{D42A27DB-BD31-4B8C-83A1-F6EECF244321}">
                <p14:modId xmlns:p14="http://schemas.microsoft.com/office/powerpoint/2010/main" val="102434492"/>
              </p:ext>
            </p:extLst>
          </p:nvPr>
        </p:nvGraphicFramePr>
        <p:xfrm>
          <a:off x="2307765" y="620207"/>
          <a:ext cx="1584325" cy="768350"/>
        </p:xfrm>
        <a:graphic>
          <a:graphicData uri="http://schemas.openxmlformats.org/presentationml/2006/ole">
            <mc:AlternateContent xmlns:mc="http://schemas.openxmlformats.org/markup-compatibility/2006">
              <mc:Choice xmlns:v="urn:schemas-microsoft-com:vml" Requires="v">
                <p:oleObj spid="_x0000_s102456" name="公式" r:id="rId3" imgW="868828" imgH="411480" progId="Equation.3">
                  <p:embed/>
                </p:oleObj>
              </mc:Choice>
              <mc:Fallback>
                <p:oleObj name="公式" r:id="rId3" imgW="868828" imgH="41148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7765" y="620207"/>
                        <a:ext cx="1584325" cy="7683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181" name="Text Box 7">
            <a:extLst>
              <a:ext uri="{FF2B5EF4-FFF2-40B4-BE49-F238E27FC236}">
                <a16:creationId xmlns:a16="http://schemas.microsoft.com/office/drawing/2014/main" id="{5FD7BC3E-CEEC-4289-93CD-F65D0393CDDE}"/>
              </a:ext>
            </a:extLst>
          </p:cNvPr>
          <p:cNvSpPr txBox="1">
            <a:spLocks noChangeArrowheads="1"/>
          </p:cNvSpPr>
          <p:nvPr/>
        </p:nvSpPr>
        <p:spPr bwMode="auto">
          <a:xfrm>
            <a:off x="53975" y="706438"/>
            <a:ext cx="21780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000" dirty="0">
                <a:solidFill>
                  <a:srgbClr val="000099"/>
                </a:solidFill>
                <a:latin typeface="+mn-lt"/>
                <a:ea typeface="仿宋" panose="02010609060101010101" pitchFamily="49" charset="-122"/>
              </a:rPr>
              <a:t>重写上页式</a:t>
            </a:r>
            <a:r>
              <a:rPr kumimoji="0" lang="en-US" altLang="zh-CN" sz="2000" dirty="0">
                <a:solidFill>
                  <a:srgbClr val="000099"/>
                </a:solidFill>
                <a:latin typeface="+mn-lt"/>
                <a:ea typeface="仿宋" panose="02010609060101010101" pitchFamily="49" charset="-122"/>
              </a:rPr>
              <a:t>(C2-6)</a:t>
            </a:r>
            <a:r>
              <a:rPr kumimoji="0" lang="zh-CN" altLang="en-US" sz="2000" dirty="0">
                <a:solidFill>
                  <a:srgbClr val="000099"/>
                </a:solidFill>
                <a:latin typeface="+mn-lt"/>
                <a:ea typeface="仿宋" panose="02010609060101010101" pitchFamily="49" charset="-122"/>
              </a:rPr>
              <a:t>：</a:t>
            </a:r>
          </a:p>
        </p:txBody>
      </p:sp>
      <p:sp>
        <p:nvSpPr>
          <p:cNvPr id="50182" name="Text Box 8">
            <a:extLst>
              <a:ext uri="{FF2B5EF4-FFF2-40B4-BE49-F238E27FC236}">
                <a16:creationId xmlns:a16="http://schemas.microsoft.com/office/drawing/2014/main" id="{CD93F934-256D-40D6-A4A2-5B0BF8F21B8A}"/>
              </a:ext>
            </a:extLst>
          </p:cNvPr>
          <p:cNvSpPr txBox="1">
            <a:spLocks noChangeArrowheads="1"/>
          </p:cNvSpPr>
          <p:nvPr/>
        </p:nvSpPr>
        <p:spPr bwMode="auto">
          <a:xfrm>
            <a:off x="823912" y="1533387"/>
            <a:ext cx="230792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000" dirty="0">
                <a:solidFill>
                  <a:srgbClr val="000099"/>
                </a:solidFill>
                <a:latin typeface="+mn-lt"/>
                <a:ea typeface="仿宋" panose="02010609060101010101" pitchFamily="49" charset="-122"/>
              </a:rPr>
              <a:t>可得：</a:t>
            </a:r>
            <a:r>
              <a:rPr kumimoji="0" lang="en-US" altLang="zh-CN" sz="2000" i="1" dirty="0">
                <a:solidFill>
                  <a:srgbClr val="CC3300"/>
                </a:solidFill>
                <a:latin typeface="+mn-lt"/>
                <a:ea typeface="仿宋" panose="02010609060101010101" pitchFamily="49" charset="-122"/>
              </a:rPr>
              <a:t>X</a:t>
            </a:r>
            <a:r>
              <a:rPr kumimoji="0" lang="en-US" altLang="zh-CN" sz="2000" baseline="-25000" dirty="0">
                <a:solidFill>
                  <a:srgbClr val="CC3300"/>
                </a:solidFill>
                <a:latin typeface="+mn-lt"/>
                <a:ea typeface="仿宋" panose="02010609060101010101" pitchFamily="49" charset="-122"/>
              </a:rPr>
              <a:t>2</a:t>
            </a:r>
            <a:r>
              <a:rPr kumimoji="0" lang="en-US" altLang="zh-CN" sz="2000" dirty="0">
                <a:solidFill>
                  <a:srgbClr val="CC3300"/>
                </a:solidFill>
                <a:latin typeface="+mn-lt"/>
                <a:ea typeface="仿宋" panose="02010609060101010101" pitchFamily="49" charset="-122"/>
              </a:rPr>
              <a:t>=</a:t>
            </a:r>
            <a:r>
              <a:rPr kumimoji="0" lang="en-US" altLang="zh-CN" sz="2000" i="1" dirty="0">
                <a:solidFill>
                  <a:srgbClr val="CC3300"/>
                </a:solidFill>
                <a:latin typeface="+mn-lt"/>
                <a:ea typeface="仿宋" panose="02010609060101010101" pitchFamily="49" charset="-122"/>
              </a:rPr>
              <a:t>Q</a:t>
            </a:r>
            <a:r>
              <a:rPr kumimoji="0" lang="en-US" altLang="zh-CN" sz="2000" i="1" dirty="0">
                <a:solidFill>
                  <a:srgbClr val="CC3300"/>
                </a:solidFill>
                <a:latin typeface="+mn-lt"/>
                <a:ea typeface="仿宋" panose="02010609060101010101" pitchFamily="49" charset="-122"/>
                <a:sym typeface="Symbol" panose="05050102010706020507" pitchFamily="18" charset="2"/>
              </a:rPr>
              <a:t></a:t>
            </a:r>
            <a:r>
              <a:rPr kumimoji="0" lang="en-US" altLang="zh-CN" sz="2000" i="1" dirty="0">
                <a:solidFill>
                  <a:srgbClr val="CC3300"/>
                </a:solidFill>
                <a:latin typeface="+mn-lt"/>
                <a:ea typeface="仿宋" panose="02010609060101010101" pitchFamily="49" charset="-122"/>
              </a:rPr>
              <a:t>R</a:t>
            </a:r>
            <a:r>
              <a:rPr kumimoji="0" lang="en-US" altLang="zh-CN" sz="2000" baseline="-25000" dirty="0">
                <a:solidFill>
                  <a:srgbClr val="CC3300"/>
                </a:solidFill>
                <a:latin typeface="+mn-lt"/>
                <a:ea typeface="仿宋" panose="02010609060101010101" pitchFamily="49" charset="-122"/>
              </a:rPr>
              <a:t>L</a:t>
            </a:r>
            <a:endParaRPr kumimoji="0" lang="zh-CN" altLang="en-US" sz="2000" baseline="-25000" dirty="0">
              <a:solidFill>
                <a:srgbClr val="CC3300"/>
              </a:solidFill>
              <a:latin typeface="+mn-lt"/>
              <a:ea typeface="仿宋" panose="02010609060101010101" pitchFamily="49" charset="-122"/>
            </a:endParaRPr>
          </a:p>
        </p:txBody>
      </p:sp>
      <mc:AlternateContent xmlns:mc="http://schemas.openxmlformats.org/markup-compatibility/2006" xmlns:a14="http://schemas.microsoft.com/office/drawing/2010/main">
        <mc:Choice Requires="a14">
          <p:sp>
            <p:nvSpPr>
              <p:cNvPr id="50183" name="Text Box 9">
                <a:extLst>
                  <a:ext uri="{FF2B5EF4-FFF2-40B4-BE49-F238E27FC236}">
                    <a16:creationId xmlns:a16="http://schemas.microsoft.com/office/drawing/2014/main" id="{B724F554-AAE7-452E-B7B0-3FE29FBE6178}"/>
                  </a:ext>
                </a:extLst>
              </p:cNvPr>
              <p:cNvSpPr txBox="1">
                <a:spLocks noChangeArrowheads="1"/>
              </p:cNvSpPr>
              <p:nvPr/>
            </p:nvSpPr>
            <p:spPr bwMode="auto">
              <a:xfrm>
                <a:off x="0" y="5736063"/>
                <a:ext cx="9090025" cy="83099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000" dirty="0">
                    <a:solidFill>
                      <a:srgbClr val="000099"/>
                    </a:solidFill>
                    <a:latin typeface="+mn-lt"/>
                    <a:ea typeface="仿宋" panose="02010609060101010101" pitchFamily="49" charset="-122"/>
                  </a:rPr>
                  <a:t>上式适用于 </a:t>
                </a:r>
                <a:r>
                  <a:rPr kumimoji="0" lang="en-US" altLang="zh-CN" sz="2000" i="1" dirty="0">
                    <a:solidFill>
                      <a:srgbClr val="000099"/>
                    </a:solidFill>
                    <a:latin typeface="+mn-lt"/>
                    <a:ea typeface="仿宋" panose="02010609060101010101" pitchFamily="49" charset="-122"/>
                  </a:rPr>
                  <a:t>R</a:t>
                </a:r>
                <a:r>
                  <a:rPr kumimoji="0" lang="en-US" altLang="zh-CN" sz="2000" baseline="-25000" dirty="0">
                    <a:solidFill>
                      <a:srgbClr val="000099"/>
                    </a:solidFill>
                    <a:latin typeface="+mn-lt"/>
                    <a:ea typeface="仿宋" panose="02010609060101010101" pitchFamily="49" charset="-122"/>
                  </a:rPr>
                  <a:t>P</a:t>
                </a:r>
                <a:r>
                  <a:rPr kumimoji="0" lang="en-US" altLang="zh-CN" sz="2000" dirty="0">
                    <a:solidFill>
                      <a:srgbClr val="000099"/>
                    </a:solidFill>
                    <a:latin typeface="+mn-lt"/>
                    <a:ea typeface="仿宋" panose="02010609060101010101" pitchFamily="49" charset="-122"/>
                  </a:rPr>
                  <a:t>&gt;</a:t>
                </a:r>
                <a:r>
                  <a:rPr kumimoji="0" lang="en-US" altLang="zh-CN" sz="2000" i="1" dirty="0">
                    <a:solidFill>
                      <a:srgbClr val="000099"/>
                    </a:solidFill>
                    <a:latin typeface="+mn-lt"/>
                    <a:ea typeface="仿宋" panose="02010609060101010101" pitchFamily="49" charset="-122"/>
                  </a:rPr>
                  <a:t>R</a:t>
                </a:r>
                <a:r>
                  <a:rPr kumimoji="0" lang="en-US" altLang="zh-CN" sz="2000" baseline="-25000" dirty="0">
                    <a:solidFill>
                      <a:srgbClr val="000099"/>
                    </a:solidFill>
                    <a:latin typeface="+mn-lt"/>
                    <a:ea typeface="仿宋" panose="02010609060101010101" pitchFamily="49" charset="-122"/>
                  </a:rPr>
                  <a:t>L</a:t>
                </a:r>
                <a:r>
                  <a:rPr kumimoji="0" lang="zh-CN" altLang="en-US" sz="2000" dirty="0">
                    <a:solidFill>
                      <a:srgbClr val="000099"/>
                    </a:solidFill>
                    <a:latin typeface="+mn-lt"/>
                    <a:ea typeface="仿宋" panose="02010609060101010101" pitchFamily="49" charset="-122"/>
                  </a:rPr>
                  <a:t>的情况，</a:t>
                </a:r>
                <a:r>
                  <a:rPr kumimoji="0" lang="zh-CN" altLang="en-US" sz="2000" dirty="0">
                    <a:solidFill>
                      <a:srgbClr val="0000FF"/>
                    </a:solidFill>
                    <a:latin typeface="+mn-lt"/>
                    <a:ea typeface="仿宋" panose="02010609060101010101" pitchFamily="49" charset="-122"/>
                  </a:rPr>
                  <a:t>即</a:t>
                </a:r>
                <a:r>
                  <a:rPr kumimoji="0" lang="zh-CN" altLang="en-US" sz="2800" dirty="0">
                    <a:solidFill>
                      <a:srgbClr val="FF0000"/>
                    </a:solidFill>
                    <a:latin typeface="+mn-lt"/>
                    <a:ea typeface="仿宋" panose="02010609060101010101" pitchFamily="49" charset="-122"/>
                  </a:rPr>
                  <a:t>把低阻抗</a:t>
                </a:r>
                <a:r>
                  <a:rPr kumimoji="0" lang="en-US" altLang="zh-CN" sz="2800" i="1" dirty="0">
                    <a:solidFill>
                      <a:srgbClr val="FF0000"/>
                    </a:solidFill>
                    <a:latin typeface="+mn-lt"/>
                    <a:ea typeface="仿宋" panose="02010609060101010101" pitchFamily="49" charset="-122"/>
                  </a:rPr>
                  <a:t>R</a:t>
                </a:r>
                <a:r>
                  <a:rPr kumimoji="0" lang="en-US" altLang="zh-CN" sz="2800" baseline="-25000" dirty="0">
                    <a:solidFill>
                      <a:srgbClr val="FF0000"/>
                    </a:solidFill>
                    <a:latin typeface="+mn-lt"/>
                    <a:ea typeface="仿宋" panose="02010609060101010101" pitchFamily="49" charset="-122"/>
                  </a:rPr>
                  <a:t>L</a:t>
                </a:r>
                <a:r>
                  <a:rPr kumimoji="0" lang="zh-CN" altLang="en-US" sz="2800" dirty="0">
                    <a:solidFill>
                      <a:srgbClr val="FF0000"/>
                    </a:solidFill>
                    <a:latin typeface="+mn-lt"/>
                    <a:ea typeface="仿宋" panose="02010609060101010101" pitchFamily="49" charset="-122"/>
                  </a:rPr>
                  <a:t>变成高阻抗</a:t>
                </a:r>
                <a14:m>
                  <m:oMath xmlns:m="http://schemas.openxmlformats.org/officeDocument/2006/math">
                    <m:sSup>
                      <m:sSupPr>
                        <m:ctrlPr>
                          <a:rPr lang="zh-CN" altLang="en-US" sz="2000" i="1">
                            <a:solidFill>
                              <a:srgbClr val="000000"/>
                            </a:solidFill>
                            <a:latin typeface="Cambria Math" panose="02040503050406030204" pitchFamily="18" charset="0"/>
                          </a:rPr>
                        </m:ctrlPr>
                      </m:sSupPr>
                      <m:e>
                        <m:r>
                          <m:rPr>
                            <m:nor/>
                          </m:rPr>
                          <a:rPr lang="en-US" altLang="zh-CN" sz="2000" i="1" dirty="0">
                            <a:solidFill>
                              <a:srgbClr val="660033"/>
                            </a:solidFill>
                            <a:latin typeface="+mn-lt"/>
                            <a:ea typeface="仿宋" panose="02010609060101010101" pitchFamily="49" charset="-122"/>
                          </a:rPr>
                          <m:t>R</m:t>
                        </m:r>
                      </m:e>
                      <m:sup>
                        <m:r>
                          <a:rPr lang="zh-CN" altLang="en-US" sz="2000" i="1">
                            <a:solidFill>
                              <a:srgbClr val="000000"/>
                            </a:solidFill>
                            <a:latin typeface="Cambria Math" panose="02040503050406030204" pitchFamily="18" charset="0"/>
                          </a:rPr>
                          <m:t>′</m:t>
                        </m:r>
                      </m:sup>
                    </m:sSup>
                    <m:r>
                      <m:rPr>
                        <m:nor/>
                      </m:rPr>
                      <a:rPr lang="en-US" altLang="zh-CN" sz="2000" baseline="-25000" dirty="0">
                        <a:solidFill>
                          <a:srgbClr val="660033"/>
                        </a:solidFill>
                        <a:latin typeface="+mn-lt"/>
                        <a:ea typeface="仿宋" panose="02010609060101010101" pitchFamily="49" charset="-122"/>
                      </a:rPr>
                      <m:t>L</m:t>
                    </m:r>
                    <m:r>
                      <m:rPr>
                        <m:nor/>
                      </m:rPr>
                      <a:rPr lang="en-US" altLang="zh-CN" sz="2000" dirty="0">
                        <a:solidFill>
                          <a:srgbClr val="660033"/>
                        </a:solidFill>
                        <a:latin typeface="+mn-lt"/>
                        <a:ea typeface="仿宋" panose="02010609060101010101" pitchFamily="49" charset="-122"/>
                      </a:rPr>
                      <m:t>=</m:t>
                    </m:r>
                    <m:r>
                      <m:rPr>
                        <m:nor/>
                      </m:rPr>
                      <a:rPr lang="en-US" altLang="zh-CN" sz="2000" i="1" dirty="0">
                        <a:solidFill>
                          <a:srgbClr val="660033"/>
                        </a:solidFill>
                        <a:latin typeface="+mn-lt"/>
                        <a:ea typeface="仿宋" panose="02010609060101010101" pitchFamily="49" charset="-122"/>
                      </a:rPr>
                      <m:t>R</m:t>
                    </m:r>
                    <m:r>
                      <m:rPr>
                        <m:nor/>
                      </m:rPr>
                      <a:rPr lang="en-US" altLang="zh-CN" sz="2000" baseline="-25000" dirty="0">
                        <a:solidFill>
                          <a:srgbClr val="660033"/>
                        </a:solidFill>
                        <a:latin typeface="+mn-lt"/>
                        <a:ea typeface="仿宋" panose="02010609060101010101" pitchFamily="49" charset="-122"/>
                      </a:rPr>
                      <m:t>P</m:t>
                    </m:r>
                    <m:r>
                      <m:rPr>
                        <m:nor/>
                      </m:rPr>
                      <a:rPr lang="en-US" altLang="zh-CN" sz="2000" dirty="0">
                        <a:solidFill>
                          <a:srgbClr val="660033"/>
                        </a:solidFill>
                        <a:latin typeface="+mn-lt"/>
                        <a:ea typeface="仿宋" panose="02010609060101010101" pitchFamily="49" charset="-122"/>
                      </a:rPr>
                      <m:t>=(1+</m:t>
                    </m:r>
                    <m:r>
                      <m:rPr>
                        <m:nor/>
                      </m:rPr>
                      <a:rPr lang="en-US" altLang="zh-CN" sz="2000" i="1" dirty="0">
                        <a:solidFill>
                          <a:srgbClr val="660033"/>
                        </a:solidFill>
                        <a:latin typeface="+mn-lt"/>
                        <a:ea typeface="仿宋" panose="02010609060101010101" pitchFamily="49" charset="-122"/>
                      </a:rPr>
                      <m:t>Q</m:t>
                    </m:r>
                    <m:r>
                      <m:rPr>
                        <m:nor/>
                      </m:rPr>
                      <a:rPr lang="en-US" altLang="zh-CN" sz="2000" baseline="30000" dirty="0">
                        <a:solidFill>
                          <a:srgbClr val="660033"/>
                        </a:solidFill>
                        <a:latin typeface="+mn-lt"/>
                        <a:ea typeface="仿宋" panose="02010609060101010101" pitchFamily="49" charset="-122"/>
                      </a:rPr>
                      <m:t>2</m:t>
                    </m:r>
                    <m:r>
                      <m:rPr>
                        <m:nor/>
                      </m:rPr>
                      <a:rPr lang="en-US" altLang="zh-CN" sz="2000" dirty="0">
                        <a:solidFill>
                          <a:srgbClr val="660033"/>
                        </a:solidFill>
                        <a:latin typeface="+mn-lt"/>
                        <a:ea typeface="仿宋" panose="02010609060101010101" pitchFamily="49" charset="-122"/>
                      </a:rPr>
                      <m:t>)</m:t>
                    </m:r>
                    <m:r>
                      <m:rPr>
                        <m:nor/>
                      </m:rPr>
                      <a:rPr lang="zh-CN" altLang="en-US" sz="2000" dirty="0">
                        <a:solidFill>
                          <a:srgbClr val="660033"/>
                        </a:solidFill>
                        <a:latin typeface="+mn-lt"/>
                        <a:ea typeface="仿宋" panose="02010609060101010101" pitchFamily="49" charset="-122"/>
                        <a:sym typeface="Symbol" panose="05050102010706020507" pitchFamily="18" charset="2"/>
                      </a:rPr>
                      <m:t></m:t>
                    </m:r>
                    <m:r>
                      <m:rPr>
                        <m:nor/>
                      </m:rPr>
                      <a:rPr lang="en-US" altLang="zh-CN" sz="2000" i="1" dirty="0">
                        <a:solidFill>
                          <a:srgbClr val="660033"/>
                        </a:solidFill>
                        <a:latin typeface="+mn-lt"/>
                        <a:ea typeface="仿宋" panose="02010609060101010101" pitchFamily="49" charset="-122"/>
                      </a:rPr>
                      <m:t>R</m:t>
                    </m:r>
                    <m:r>
                      <m:rPr>
                        <m:nor/>
                      </m:rPr>
                      <a:rPr lang="en-US" altLang="zh-CN" sz="2000" baseline="-25000" dirty="0">
                        <a:solidFill>
                          <a:srgbClr val="660033"/>
                        </a:solidFill>
                        <a:latin typeface="+mn-lt"/>
                        <a:ea typeface="仿宋" panose="02010609060101010101" pitchFamily="49" charset="-122"/>
                      </a:rPr>
                      <m:t>L</m:t>
                    </m:r>
                  </m:oMath>
                </a14:m>
                <a:r>
                  <a:rPr kumimoji="0" lang="en-US" altLang="zh-CN" sz="2000" dirty="0">
                    <a:solidFill>
                      <a:srgbClr val="0000FF"/>
                    </a:solidFill>
                    <a:latin typeface="+mn-lt"/>
                    <a:ea typeface="仿宋" panose="02010609060101010101" pitchFamily="49" charset="-122"/>
                  </a:rPr>
                  <a:t>, </a:t>
                </a:r>
                <a:r>
                  <a:rPr kumimoji="0" lang="zh-CN" altLang="en-US" sz="2000" dirty="0">
                    <a:solidFill>
                      <a:srgbClr val="000099"/>
                    </a:solidFill>
                    <a:latin typeface="+mn-lt"/>
                    <a:ea typeface="仿宋" panose="02010609060101010101" pitchFamily="49" charset="-122"/>
                  </a:rPr>
                  <a:t>已知负载</a:t>
                </a:r>
                <a:r>
                  <a:rPr kumimoji="0" lang="zh-CN" altLang="en-US" sz="2000" i="1" dirty="0">
                    <a:solidFill>
                      <a:srgbClr val="000099"/>
                    </a:solidFill>
                    <a:latin typeface="+mn-lt"/>
                    <a:ea typeface="仿宋" panose="02010609060101010101" pitchFamily="49" charset="-122"/>
                  </a:rPr>
                  <a:t> </a:t>
                </a:r>
                <a:r>
                  <a:rPr kumimoji="0" lang="en-US" altLang="zh-CN" sz="2000" i="1" dirty="0">
                    <a:solidFill>
                      <a:srgbClr val="000099"/>
                    </a:solidFill>
                    <a:latin typeface="+mn-lt"/>
                    <a:ea typeface="仿宋" panose="02010609060101010101" pitchFamily="49" charset="-122"/>
                  </a:rPr>
                  <a:t>R</a:t>
                </a:r>
                <a:r>
                  <a:rPr kumimoji="0" lang="en-US" altLang="zh-CN" sz="2000" baseline="-25000" dirty="0">
                    <a:solidFill>
                      <a:srgbClr val="000099"/>
                    </a:solidFill>
                    <a:latin typeface="+mn-lt"/>
                    <a:ea typeface="仿宋" panose="02010609060101010101" pitchFamily="49" charset="-122"/>
                  </a:rPr>
                  <a:t>L</a:t>
                </a:r>
                <a:r>
                  <a:rPr kumimoji="0" lang="en-US" altLang="zh-CN" sz="2000" dirty="0">
                    <a:solidFill>
                      <a:srgbClr val="000099"/>
                    </a:solidFill>
                    <a:latin typeface="+mn-lt"/>
                    <a:ea typeface="仿宋" panose="02010609060101010101" pitchFamily="49" charset="-122"/>
                  </a:rPr>
                  <a:t> </a:t>
                </a:r>
                <a:r>
                  <a:rPr kumimoji="0" lang="zh-CN" altLang="en-US" sz="2000" dirty="0">
                    <a:solidFill>
                      <a:srgbClr val="000099"/>
                    </a:solidFill>
                    <a:latin typeface="+mn-lt"/>
                    <a:ea typeface="仿宋" panose="02010609060101010101" pitchFamily="49" charset="-122"/>
                  </a:rPr>
                  <a:t>和希望的</a:t>
                </a:r>
                <a:r>
                  <a:rPr kumimoji="0" lang="en-US" altLang="zh-CN" sz="2000" i="1" dirty="0">
                    <a:solidFill>
                      <a:srgbClr val="000099"/>
                    </a:solidFill>
                    <a:latin typeface="+mn-lt"/>
                    <a:ea typeface="仿宋" panose="02010609060101010101" pitchFamily="49" charset="-122"/>
                  </a:rPr>
                  <a:t>R</a:t>
                </a:r>
                <a:r>
                  <a:rPr kumimoji="0" lang="en-US" altLang="zh-CN" sz="2000" baseline="-25000" dirty="0">
                    <a:solidFill>
                      <a:srgbClr val="000099"/>
                    </a:solidFill>
                    <a:latin typeface="+mn-lt"/>
                    <a:ea typeface="仿宋" panose="02010609060101010101" pitchFamily="49" charset="-122"/>
                  </a:rPr>
                  <a:t>P</a:t>
                </a:r>
                <a:r>
                  <a:rPr kumimoji="0" lang="zh-CN" altLang="en-US" sz="2000" dirty="0">
                    <a:solidFill>
                      <a:srgbClr val="000099"/>
                    </a:solidFill>
                    <a:latin typeface="+mn-lt"/>
                    <a:ea typeface="仿宋" panose="02010609060101010101" pitchFamily="49" charset="-122"/>
                  </a:rPr>
                  <a:t> ，可得 </a:t>
                </a:r>
                <a:r>
                  <a:rPr kumimoji="0" lang="en-US" altLang="zh-CN" sz="2000" i="1" dirty="0">
                    <a:solidFill>
                      <a:srgbClr val="000099"/>
                    </a:solidFill>
                    <a:latin typeface="+mn-lt"/>
                    <a:ea typeface="仿宋" panose="02010609060101010101" pitchFamily="49" charset="-122"/>
                  </a:rPr>
                  <a:t>X</a:t>
                </a:r>
                <a:r>
                  <a:rPr kumimoji="0" lang="en-US" altLang="zh-CN" sz="2000" baseline="-25000" dirty="0">
                    <a:solidFill>
                      <a:srgbClr val="000099"/>
                    </a:solidFill>
                    <a:latin typeface="+mn-lt"/>
                    <a:ea typeface="仿宋" panose="02010609060101010101" pitchFamily="49" charset="-122"/>
                  </a:rPr>
                  <a:t>1</a:t>
                </a:r>
                <a:r>
                  <a:rPr kumimoji="0" lang="en-US" altLang="zh-CN" sz="2000" dirty="0">
                    <a:solidFill>
                      <a:srgbClr val="000099"/>
                    </a:solidFill>
                    <a:latin typeface="+mn-lt"/>
                    <a:ea typeface="仿宋" panose="02010609060101010101" pitchFamily="49" charset="-122"/>
                  </a:rPr>
                  <a:t>  </a:t>
                </a:r>
                <a:r>
                  <a:rPr kumimoji="0" lang="zh-CN" altLang="en-US" sz="2000" dirty="0">
                    <a:solidFill>
                      <a:srgbClr val="000099"/>
                    </a:solidFill>
                    <a:latin typeface="+mn-lt"/>
                    <a:ea typeface="仿宋" panose="02010609060101010101" pitchFamily="49" charset="-122"/>
                  </a:rPr>
                  <a:t>和 </a:t>
                </a:r>
                <a:r>
                  <a:rPr kumimoji="0" lang="en-US" altLang="zh-CN" sz="2000" i="1" dirty="0">
                    <a:solidFill>
                      <a:srgbClr val="000099"/>
                    </a:solidFill>
                    <a:latin typeface="+mn-lt"/>
                    <a:ea typeface="仿宋" panose="02010609060101010101" pitchFamily="49" charset="-122"/>
                  </a:rPr>
                  <a:t>X</a:t>
                </a:r>
                <a:r>
                  <a:rPr kumimoji="0" lang="en-US" altLang="zh-CN" sz="2000" baseline="-25000" dirty="0">
                    <a:solidFill>
                      <a:srgbClr val="000099"/>
                    </a:solidFill>
                    <a:latin typeface="+mn-lt"/>
                    <a:ea typeface="仿宋" panose="02010609060101010101" pitchFamily="49" charset="-122"/>
                  </a:rPr>
                  <a:t>2</a:t>
                </a:r>
                <a:r>
                  <a:rPr kumimoji="0" lang="en-US" altLang="zh-CN" sz="2000" dirty="0">
                    <a:solidFill>
                      <a:srgbClr val="000099"/>
                    </a:solidFill>
                    <a:latin typeface="+mn-lt"/>
                    <a:ea typeface="仿宋" panose="02010609060101010101" pitchFamily="49" charset="-122"/>
                  </a:rPr>
                  <a:t> </a:t>
                </a:r>
                <a:r>
                  <a:rPr kumimoji="0" lang="zh-CN" altLang="en-US" sz="2000" dirty="0">
                    <a:solidFill>
                      <a:srgbClr val="000099"/>
                    </a:solidFill>
                    <a:latin typeface="+mn-lt"/>
                    <a:ea typeface="仿宋" panose="02010609060101010101" pitchFamily="49" charset="-122"/>
                  </a:rPr>
                  <a:t>。</a:t>
                </a:r>
              </a:p>
            </p:txBody>
          </p:sp>
        </mc:Choice>
        <mc:Fallback xmlns="">
          <p:sp>
            <p:nvSpPr>
              <p:cNvPr id="50183" name="Text Box 9">
                <a:extLst>
                  <a:ext uri="{FF2B5EF4-FFF2-40B4-BE49-F238E27FC236}">
                    <a16:creationId xmlns:a16="http://schemas.microsoft.com/office/drawing/2014/main" id="{B724F554-AAE7-452E-B7B0-3FE29FBE6178}"/>
                  </a:ext>
                </a:extLst>
              </p:cNvPr>
              <p:cNvSpPr txBox="1">
                <a:spLocks noRot="1" noChangeAspect="1" noMove="1" noResize="1" noEditPoints="1" noAdjustHandles="1" noChangeArrowheads="1" noChangeShapeType="1" noTextEdit="1"/>
              </p:cNvSpPr>
              <p:nvPr/>
            </p:nvSpPr>
            <p:spPr bwMode="auto">
              <a:xfrm>
                <a:off x="0" y="5736063"/>
                <a:ext cx="9090025" cy="830997"/>
              </a:xfrm>
              <a:prstGeom prst="rect">
                <a:avLst/>
              </a:prstGeom>
              <a:blipFill>
                <a:blip r:embed="rId5"/>
                <a:stretch>
                  <a:fillRect l="-671" t="-10294" r="-2079" b="-1323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0184" name="Text Box 8">
            <a:extLst>
              <a:ext uri="{FF2B5EF4-FFF2-40B4-BE49-F238E27FC236}">
                <a16:creationId xmlns:a16="http://schemas.microsoft.com/office/drawing/2014/main" id="{DA0B9ADD-714D-480B-B8BD-B479BCA7306A}"/>
              </a:ext>
            </a:extLst>
          </p:cNvPr>
          <p:cNvSpPr txBox="1">
            <a:spLocks noChangeArrowheads="1"/>
          </p:cNvSpPr>
          <p:nvPr/>
        </p:nvSpPr>
        <p:spPr bwMode="auto">
          <a:xfrm>
            <a:off x="1329794" y="4948119"/>
            <a:ext cx="1079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000" dirty="0">
                <a:solidFill>
                  <a:srgbClr val="000099"/>
                </a:solidFill>
                <a:latin typeface="+mn-lt"/>
                <a:ea typeface="仿宋" panose="02010609060101010101" pitchFamily="49" charset="-122"/>
              </a:rPr>
              <a:t>可得：</a:t>
            </a:r>
          </a:p>
        </p:txBody>
      </p:sp>
      <p:sp>
        <p:nvSpPr>
          <p:cNvPr id="50185" name="Text Box 7">
            <a:extLst>
              <a:ext uri="{FF2B5EF4-FFF2-40B4-BE49-F238E27FC236}">
                <a16:creationId xmlns:a16="http://schemas.microsoft.com/office/drawing/2014/main" id="{77BE1519-100B-48F1-88B8-59C0C904AB2B}"/>
              </a:ext>
            </a:extLst>
          </p:cNvPr>
          <p:cNvSpPr txBox="1">
            <a:spLocks noChangeArrowheads="1"/>
          </p:cNvSpPr>
          <p:nvPr/>
        </p:nvSpPr>
        <p:spPr bwMode="auto">
          <a:xfrm>
            <a:off x="214313" y="4071938"/>
            <a:ext cx="20177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000">
                <a:solidFill>
                  <a:srgbClr val="000099"/>
                </a:solidFill>
                <a:latin typeface="+mn-lt"/>
                <a:ea typeface="仿宋" panose="02010609060101010101" pitchFamily="49" charset="-122"/>
              </a:rPr>
              <a:t>再由谐振条件</a:t>
            </a:r>
            <a:r>
              <a:rPr kumimoji="0" lang="en-US" altLang="zh-CN" sz="2000">
                <a:solidFill>
                  <a:srgbClr val="000099"/>
                </a:solidFill>
                <a:latin typeface="+mn-lt"/>
                <a:ea typeface="仿宋" panose="02010609060101010101" pitchFamily="49" charset="-122"/>
              </a:rPr>
              <a:t>:</a:t>
            </a:r>
            <a:endParaRPr kumimoji="0" lang="zh-CN" altLang="en-US" sz="2000">
              <a:solidFill>
                <a:srgbClr val="000099"/>
              </a:solidFill>
              <a:latin typeface="+mn-lt"/>
              <a:ea typeface="仿宋" panose="02010609060101010101" pitchFamily="49" charset="-122"/>
            </a:endParaRPr>
          </a:p>
        </p:txBody>
      </p:sp>
      <mc:AlternateContent xmlns:mc="http://schemas.openxmlformats.org/markup-compatibility/2006" xmlns:a14="http://schemas.microsoft.com/office/drawing/2010/main">
        <mc:Choice Requires="a14">
          <p:sp>
            <p:nvSpPr>
              <p:cNvPr id="50186" name="Object 4">
                <a:extLst>
                  <a:ext uri="{FF2B5EF4-FFF2-40B4-BE49-F238E27FC236}">
                    <a16:creationId xmlns:a16="http://schemas.microsoft.com/office/drawing/2014/main" id="{5C65BBC1-EFA5-477B-8573-012F2A74694A}"/>
                  </a:ext>
                </a:extLst>
              </p:cNvPr>
              <p:cNvSpPr txBox="1"/>
              <p:nvPr/>
            </p:nvSpPr>
            <p:spPr bwMode="auto">
              <a:xfrm>
                <a:off x="2178843" y="4843262"/>
                <a:ext cx="2994025" cy="742950"/>
              </a:xfrm>
              <a:prstGeom prst="rect">
                <a:avLst/>
              </a:prstGeom>
              <a:solidFill>
                <a:schemeClr val="bg1"/>
              </a:solidFill>
              <a:ln>
                <a:noFill/>
              </a:ln>
              <a:effectLst/>
            </p:spPr>
            <p:txBody>
              <a:bodyPr>
                <a:normAutofit fontScale="47500" lnSpcReduction="20000"/>
              </a:bodyPr>
              <a:lstStyle/>
              <a:p>
                <a:pPr/>
                <a14:m>
                  <m:oMathPara xmlns:m="http://schemas.openxmlformats.org/officeDocument/2006/math">
                    <m:oMathParaPr>
                      <m:jc m:val="centerGroup"/>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𝑋</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𝑋</m:t>
                              </m:r>
                            </m:e>
                            <m:sup>
                              <m:r>
                                <a:rPr lang="zh-CN" altLang="en-US" i="1">
                                  <a:solidFill>
                                    <a:srgbClr val="000000"/>
                                  </a:solidFill>
                                  <a:latin typeface="Cambria Math" panose="02040503050406030204" pitchFamily="18" charset="0"/>
                                </a:rPr>
                                <m:t>′</m:t>
                              </m:r>
                            </m:sup>
                          </m:sSup>
                        </m:e>
                        <m:sub>
                          <m:r>
                            <a:rPr lang="zh-CN" altLang="en-US" smtClean="0">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𝑅</m:t>
                                  </m:r>
                                </m:e>
                                <m:sup>
                                  <m:r>
                                    <a:rPr lang="zh-CN" altLang="en-US" i="1">
                                      <a:solidFill>
                                        <a:srgbClr val="000000"/>
                                      </a:solidFill>
                                      <a:latin typeface="Cambria Math" panose="02040503050406030204" pitchFamily="18" charset="0"/>
                                    </a:rPr>
                                    <m:t>′</m:t>
                                  </m:r>
                                </m:sup>
                              </m:sSup>
                            </m:e>
                            <m:sub>
                              <m:r>
                                <m:rPr>
                                  <m:sty m:val="p"/>
                                </m:rPr>
                                <a:rPr lang="zh-CN" altLang="en-US" i="0">
                                  <a:solidFill>
                                    <a:srgbClr val="000000"/>
                                  </a:solidFill>
                                  <a:latin typeface="Cambria Math" panose="02040503050406030204" pitchFamily="18" charset="0"/>
                                </a:rPr>
                                <m:t>L</m:t>
                              </m:r>
                            </m:sub>
                          </m:sSub>
                        </m:num>
                        <m:den>
                          <m:r>
                            <a:rPr lang="zh-CN" altLang="en-US" i="1">
                              <a:solidFill>
                                <a:srgbClr val="000000"/>
                              </a:solidFill>
                              <a:latin typeface="Cambria Math" panose="02040503050406030204" pitchFamily="18" charset="0"/>
                            </a:rPr>
                            <m:t>𝑄</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m:rPr>
                                  <m:sty m:val="p"/>
                                </m:rPr>
                                <a:rPr lang="zh-CN" altLang="en-US" i="0">
                                  <a:solidFill>
                                    <a:srgbClr val="000000"/>
                                  </a:solidFill>
                                  <a:latin typeface="Cambria Math" panose="02040503050406030204" pitchFamily="18" charset="0"/>
                                </a:rPr>
                                <m:t>P</m:t>
                              </m:r>
                            </m:sub>
                          </m:sSub>
                        </m:num>
                        <m:den>
                          <m:r>
                            <a:rPr lang="zh-CN" altLang="en-US" i="1">
                              <a:solidFill>
                                <a:srgbClr val="000000"/>
                              </a:solidFill>
                              <a:latin typeface="Cambria Math" panose="02040503050406030204" pitchFamily="18" charset="0"/>
                            </a:rPr>
                            <m:t>𝑄</m:t>
                          </m:r>
                        </m:den>
                      </m:f>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m:rPr>
                              <m:sty m:val="p"/>
                            </m:rPr>
                            <a:rPr lang="zh-CN" altLang="en-US" i="0">
                              <a:solidFill>
                                <a:srgbClr val="000000"/>
                              </a:solidFill>
                              <a:latin typeface="Cambria Math" panose="02040503050406030204" pitchFamily="18" charset="0"/>
                            </a:rPr>
                            <m:t>P</m:t>
                          </m:r>
                        </m:sub>
                      </m:sSub>
                      <m:r>
                        <a:rPr lang="zh-CN" altLang="en-US" i="1">
                          <a:solidFill>
                            <a:srgbClr val="000000"/>
                          </a:solidFill>
                          <a:latin typeface="Cambria Math" panose="02040503050406030204" pitchFamily="18" charset="0"/>
                        </a:rPr>
                        <m:t>⋅</m:t>
                      </m:r>
                      <m:rad>
                        <m:radPr>
                          <m:degHide m:val="on"/>
                          <m:ctrlPr>
                            <a:rPr lang="zh-CN" altLang="en-US" i="1">
                              <a:solidFill>
                                <a:srgbClr val="000000"/>
                              </a:solidFill>
                              <a:latin typeface="Cambria Math" panose="02040503050406030204" pitchFamily="18" charset="0"/>
                            </a:rPr>
                          </m:ctrlPr>
                        </m:radPr>
                        <m:deg/>
                        <m:e>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m:rPr>
                                      <m:sty m:val="p"/>
                                    </m:rPr>
                                    <a:rPr lang="zh-CN" altLang="en-US" i="0">
                                      <a:solidFill>
                                        <a:srgbClr val="000000"/>
                                      </a:solidFill>
                                      <a:latin typeface="Cambria Math" panose="02040503050406030204" pitchFamily="18" charset="0"/>
                                    </a:rPr>
                                    <m:t>L</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m:rPr>
                                      <m:sty m:val="p"/>
                                    </m:rPr>
                                    <a:rPr lang="zh-CN" altLang="en-US" i="0">
                                      <a:solidFill>
                                        <a:srgbClr val="000000"/>
                                      </a:solidFill>
                                      <a:latin typeface="Cambria Math" panose="02040503050406030204" pitchFamily="18" charset="0"/>
                                    </a:rPr>
                                    <m:t>P</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𝑅</m:t>
                                  </m:r>
                                </m:e>
                                <m:sub>
                                  <m:r>
                                    <m:rPr>
                                      <m:sty m:val="p"/>
                                    </m:rPr>
                                    <a:rPr lang="zh-CN" altLang="en-US" i="0">
                                      <a:solidFill>
                                        <a:srgbClr val="000000"/>
                                      </a:solidFill>
                                      <a:latin typeface="Cambria Math" panose="02040503050406030204" pitchFamily="18" charset="0"/>
                                    </a:rPr>
                                    <m:t>L</m:t>
                                  </m:r>
                                </m:sub>
                              </m:sSub>
                            </m:den>
                          </m:f>
                        </m:e>
                      </m:rad>
                    </m:oMath>
                  </m:oMathPara>
                </a14:m>
                <a:endParaRPr lang="zh-CN" altLang="en-US" dirty="0">
                  <a:latin typeface="+mn-lt"/>
                  <a:ea typeface="仿宋" panose="02010609060101010101" pitchFamily="49" charset="-122"/>
                </a:endParaRPr>
              </a:p>
            </p:txBody>
          </p:sp>
        </mc:Choice>
        <mc:Fallback xmlns="">
          <p:sp>
            <p:nvSpPr>
              <p:cNvPr id="50186" name="Object 4">
                <a:extLst>
                  <a:ext uri="{FF2B5EF4-FFF2-40B4-BE49-F238E27FC236}">
                    <a16:creationId xmlns:a16="http://schemas.microsoft.com/office/drawing/2014/main" id="{5C65BBC1-EFA5-477B-8573-012F2A74694A}"/>
                  </a:ext>
                </a:extLst>
              </p:cNvPr>
              <p:cNvSpPr txBox="1">
                <a:spLocks noRot="1" noChangeAspect="1" noMove="1" noResize="1" noEditPoints="1" noAdjustHandles="1" noChangeArrowheads="1" noChangeShapeType="1" noTextEdit="1"/>
              </p:cNvSpPr>
              <p:nvPr/>
            </p:nvSpPr>
            <p:spPr bwMode="auto">
              <a:xfrm>
                <a:off x="2178843" y="4843262"/>
                <a:ext cx="2994025" cy="742950"/>
              </a:xfrm>
              <a:prstGeom prst="rect">
                <a:avLst/>
              </a:prstGeom>
              <a:blipFill>
                <a:blip r:embed="rId6"/>
                <a:stretch>
                  <a:fillRect/>
                </a:stretch>
              </a:blipFill>
              <a:ln>
                <a:noFill/>
              </a:ln>
              <a:effectLst/>
            </p:spPr>
            <p:txBody>
              <a:bodyPr/>
              <a:lstStyle/>
              <a:p>
                <a:r>
                  <a:rPr lang="zh-CN" altLang="en-US">
                    <a:noFill/>
                  </a:rPr>
                  <a:t> </a:t>
                </a:r>
              </a:p>
            </p:txBody>
          </p:sp>
        </mc:Fallback>
      </mc:AlternateContent>
      <p:sp>
        <p:nvSpPr>
          <p:cNvPr id="50187" name="Text Box 7">
            <a:extLst>
              <a:ext uri="{FF2B5EF4-FFF2-40B4-BE49-F238E27FC236}">
                <a16:creationId xmlns:a16="http://schemas.microsoft.com/office/drawing/2014/main" id="{3D2A8A49-7AF9-4855-B51F-7C47A28049F9}"/>
              </a:ext>
            </a:extLst>
          </p:cNvPr>
          <p:cNvSpPr txBox="1">
            <a:spLocks noChangeArrowheads="1"/>
          </p:cNvSpPr>
          <p:nvPr/>
        </p:nvSpPr>
        <p:spPr bwMode="auto">
          <a:xfrm>
            <a:off x="354806" y="2255898"/>
            <a:ext cx="20177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000" dirty="0">
                <a:solidFill>
                  <a:srgbClr val="000099"/>
                </a:solidFill>
                <a:latin typeface="+mn-lt"/>
                <a:ea typeface="仿宋" panose="02010609060101010101" pitchFamily="49" charset="-122"/>
              </a:rPr>
              <a:t>由上页式</a:t>
            </a:r>
            <a:r>
              <a:rPr kumimoji="0" lang="en-US" altLang="zh-CN" sz="2000" dirty="0">
                <a:solidFill>
                  <a:srgbClr val="000099"/>
                </a:solidFill>
                <a:latin typeface="+mn-lt"/>
                <a:ea typeface="仿宋" panose="02010609060101010101" pitchFamily="49" charset="-122"/>
              </a:rPr>
              <a:t>(C2-7)</a:t>
            </a:r>
            <a:r>
              <a:rPr kumimoji="0" lang="zh-CN" altLang="en-US" sz="2000" dirty="0">
                <a:solidFill>
                  <a:srgbClr val="000099"/>
                </a:solidFill>
                <a:latin typeface="+mn-lt"/>
                <a:ea typeface="仿宋" panose="02010609060101010101" pitchFamily="49" charset="-122"/>
              </a:rPr>
              <a:t>：</a:t>
            </a:r>
          </a:p>
        </p:txBody>
      </p:sp>
      <p:graphicFrame>
        <p:nvGraphicFramePr>
          <p:cNvPr id="50188" name="Object 5">
            <a:extLst>
              <a:ext uri="{FF2B5EF4-FFF2-40B4-BE49-F238E27FC236}">
                <a16:creationId xmlns:a16="http://schemas.microsoft.com/office/drawing/2014/main" id="{3B037E4A-2F4B-4586-A087-D439B34D6DCA}"/>
              </a:ext>
            </a:extLst>
          </p:cNvPr>
          <p:cNvGraphicFramePr>
            <a:graphicFrameLocks noChangeAspect="1"/>
          </p:cNvGraphicFramePr>
          <p:nvPr>
            <p:extLst>
              <p:ext uri="{D42A27DB-BD31-4B8C-83A1-F6EECF244321}">
                <p14:modId xmlns:p14="http://schemas.microsoft.com/office/powerpoint/2010/main" val="1263322961"/>
              </p:ext>
            </p:extLst>
          </p:nvPr>
        </p:nvGraphicFramePr>
        <p:xfrm>
          <a:off x="1580356" y="3039486"/>
          <a:ext cx="4260850" cy="742950"/>
        </p:xfrm>
        <a:graphic>
          <a:graphicData uri="http://schemas.openxmlformats.org/presentationml/2006/ole">
            <mc:AlternateContent xmlns:mc="http://schemas.openxmlformats.org/markup-compatibility/2006">
              <mc:Choice xmlns:v="urn:schemas-microsoft-com:vml" Requires="v">
                <p:oleObj spid="_x0000_s102457" name="Equation" r:id="rId7" imgW="2743318" imgH="457358" progId="Equation.DSMT4">
                  <p:embed/>
                </p:oleObj>
              </mc:Choice>
              <mc:Fallback>
                <p:oleObj name="Equation" r:id="rId7" imgW="2743318" imgH="457358"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0356" y="3039486"/>
                        <a:ext cx="4260850" cy="742950"/>
                      </a:xfrm>
                      <a:prstGeom prst="rect">
                        <a:avLst/>
                      </a:prstGeom>
                      <a:solidFill>
                        <a:schemeClr val="bg1"/>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189" name="Object 7">
            <a:extLst>
              <a:ext uri="{FF2B5EF4-FFF2-40B4-BE49-F238E27FC236}">
                <a16:creationId xmlns:a16="http://schemas.microsoft.com/office/drawing/2014/main" id="{FA4EAD8F-C1D8-4C69-925B-D451EFE71B57}"/>
              </a:ext>
            </a:extLst>
          </p:cNvPr>
          <p:cNvGraphicFramePr>
            <a:graphicFrameLocks noChangeAspect="1"/>
          </p:cNvGraphicFramePr>
          <p:nvPr>
            <p:extLst>
              <p:ext uri="{D42A27DB-BD31-4B8C-83A1-F6EECF244321}">
                <p14:modId xmlns:p14="http://schemas.microsoft.com/office/powerpoint/2010/main" val="926497344"/>
              </p:ext>
            </p:extLst>
          </p:nvPr>
        </p:nvGraphicFramePr>
        <p:xfrm>
          <a:off x="2422525" y="2049463"/>
          <a:ext cx="2506663" cy="857250"/>
        </p:xfrm>
        <a:graphic>
          <a:graphicData uri="http://schemas.openxmlformats.org/presentationml/2006/ole">
            <mc:AlternateContent xmlns:mc="http://schemas.openxmlformats.org/markup-compatibility/2006">
              <mc:Choice xmlns:v="urn:schemas-microsoft-com:vml" Requires="v">
                <p:oleObj spid="_x0000_s102458" name="公式" r:id="rId9" imgW="1425162" imgH="472493" progId="Equation.3">
                  <p:embed/>
                </p:oleObj>
              </mc:Choice>
              <mc:Fallback>
                <p:oleObj name="公式" r:id="rId9" imgW="1425162" imgH="472493"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22525" y="2049463"/>
                        <a:ext cx="2506663" cy="857250"/>
                      </a:xfrm>
                      <a:prstGeom prst="rect">
                        <a:avLst/>
                      </a:prstGeom>
                      <a:solidFill>
                        <a:schemeClr val="bg1"/>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190" name="Text Box 7">
            <a:extLst>
              <a:ext uri="{FF2B5EF4-FFF2-40B4-BE49-F238E27FC236}">
                <a16:creationId xmlns:a16="http://schemas.microsoft.com/office/drawing/2014/main" id="{D787D7E1-55C5-43D6-BA6D-CFEBC3BA0B50}"/>
              </a:ext>
            </a:extLst>
          </p:cNvPr>
          <p:cNvSpPr txBox="1">
            <a:spLocks noChangeArrowheads="1"/>
          </p:cNvSpPr>
          <p:nvPr/>
        </p:nvSpPr>
        <p:spPr bwMode="auto">
          <a:xfrm>
            <a:off x="5072063" y="2214563"/>
            <a:ext cx="3000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000">
                <a:solidFill>
                  <a:srgbClr val="000099"/>
                </a:solidFill>
                <a:latin typeface="+mn-lt"/>
                <a:ea typeface="仿宋" panose="02010609060101010101" pitchFamily="49" charset="-122"/>
              </a:rPr>
              <a:t>代入上式，可以得到</a:t>
            </a:r>
          </a:p>
        </p:txBody>
      </p:sp>
      <p:sp>
        <p:nvSpPr>
          <p:cNvPr id="50191" name="Rectangle 3">
            <a:extLst>
              <a:ext uri="{FF2B5EF4-FFF2-40B4-BE49-F238E27FC236}">
                <a16:creationId xmlns:a16="http://schemas.microsoft.com/office/drawing/2014/main" id="{75260168-60D2-4D72-ABAE-2EAA7C4B3F6F}"/>
              </a:ext>
            </a:extLst>
          </p:cNvPr>
          <p:cNvSpPr>
            <a:spLocks noChangeArrowheads="1"/>
          </p:cNvSpPr>
          <p:nvPr/>
        </p:nvSpPr>
        <p:spPr bwMode="auto">
          <a:xfrm>
            <a:off x="6000750" y="3143250"/>
            <a:ext cx="1235546"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en-US" altLang="zh-CN" sz="2400" dirty="0">
                <a:solidFill>
                  <a:srgbClr val="0000FF"/>
                </a:solidFill>
                <a:latin typeface="+mn-lt"/>
                <a:ea typeface="仿宋" panose="02010609060101010101" pitchFamily="49" charset="-122"/>
              </a:rPr>
              <a:t>(C2-8)</a:t>
            </a:r>
          </a:p>
        </p:txBody>
      </p:sp>
      <mc:AlternateContent xmlns:mc="http://schemas.openxmlformats.org/markup-compatibility/2006" xmlns:a14="http://schemas.microsoft.com/office/drawing/2010/main">
        <mc:Choice Requires="a14">
          <p:sp>
            <p:nvSpPr>
              <p:cNvPr id="50192" name="Object 7">
                <a:extLst>
                  <a:ext uri="{FF2B5EF4-FFF2-40B4-BE49-F238E27FC236}">
                    <a16:creationId xmlns:a16="http://schemas.microsoft.com/office/drawing/2014/main" id="{3CA53CD3-051A-4CCC-8982-C3D4D3CC3FFC}"/>
                  </a:ext>
                </a:extLst>
              </p:cNvPr>
              <p:cNvSpPr txBox="1"/>
              <p:nvPr/>
            </p:nvSpPr>
            <p:spPr bwMode="auto">
              <a:xfrm>
                <a:off x="2024063" y="4137025"/>
                <a:ext cx="860425" cy="352425"/>
              </a:xfrm>
              <a:prstGeom prst="rect">
                <a:avLst/>
              </a:prstGeom>
              <a:solidFill>
                <a:schemeClr val="bg1"/>
              </a:solidFill>
              <a:ln>
                <a:noFill/>
              </a:ln>
              <a:effectLst/>
            </p:spPr>
            <p:txBody>
              <a:bodyPr>
                <a:normAutofit fontScale="47500" lnSpcReduction="20000"/>
              </a:bodyPr>
              <a:lstStyle/>
              <a:p>
                <a:pPr/>
                <a14:m>
                  <m:oMathPara xmlns:m="http://schemas.openxmlformats.org/officeDocument/2006/math">
                    <m:oMathParaPr>
                      <m:jc m:val="centerGroup"/>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𝑋</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𝑋</m:t>
                              </m:r>
                            </m:e>
                            <m:sup>
                              <m:r>
                                <a:rPr lang="zh-CN" altLang="en-US" i="1">
                                  <a:solidFill>
                                    <a:srgbClr val="000000"/>
                                  </a:solidFill>
                                  <a:latin typeface="Cambria Math" panose="02040503050406030204" pitchFamily="18" charset="0"/>
                                </a:rPr>
                                <m:t>′</m:t>
                              </m:r>
                            </m:sup>
                          </m:sSup>
                        </m:e>
                        <m:sub>
                          <m:r>
                            <a:rPr lang="zh-CN" altLang="en-US" i="0">
                              <a:solidFill>
                                <a:srgbClr val="000000"/>
                              </a:solidFill>
                              <a:latin typeface="Cambria Math" panose="02040503050406030204" pitchFamily="18" charset="0"/>
                            </a:rPr>
                            <m:t>2</m:t>
                          </m:r>
                        </m:sub>
                      </m:sSub>
                    </m:oMath>
                  </m:oMathPara>
                </a14:m>
                <a:endParaRPr lang="zh-CN" altLang="en-US" dirty="0">
                  <a:latin typeface="+mn-lt"/>
                  <a:ea typeface="仿宋" panose="02010609060101010101" pitchFamily="49" charset="-122"/>
                </a:endParaRPr>
              </a:p>
            </p:txBody>
          </p:sp>
        </mc:Choice>
        <mc:Fallback xmlns="">
          <p:sp>
            <p:nvSpPr>
              <p:cNvPr id="50192" name="Object 7">
                <a:extLst>
                  <a:ext uri="{FF2B5EF4-FFF2-40B4-BE49-F238E27FC236}">
                    <a16:creationId xmlns:a16="http://schemas.microsoft.com/office/drawing/2014/main" id="{3CA53CD3-051A-4CCC-8982-C3D4D3CC3FFC}"/>
                  </a:ext>
                </a:extLst>
              </p:cNvPr>
              <p:cNvSpPr txBox="1">
                <a:spLocks noRot="1" noChangeAspect="1" noMove="1" noResize="1" noEditPoints="1" noAdjustHandles="1" noChangeArrowheads="1" noChangeShapeType="1" noTextEdit="1"/>
              </p:cNvSpPr>
              <p:nvPr/>
            </p:nvSpPr>
            <p:spPr bwMode="auto">
              <a:xfrm>
                <a:off x="2024063" y="4137025"/>
                <a:ext cx="860425" cy="352425"/>
              </a:xfrm>
              <a:prstGeom prst="rect">
                <a:avLst/>
              </a:prstGeom>
              <a:blipFill>
                <a:blip r:embed="rId11"/>
                <a:stretch>
                  <a:fillRect/>
                </a:stretch>
              </a:blipFill>
              <a:ln>
                <a:noFill/>
              </a:ln>
              <a:effectLst/>
            </p:spPr>
            <p:txBody>
              <a:bodyPr/>
              <a:lstStyle/>
              <a:p>
                <a:r>
                  <a:rPr lang="zh-CN" altLang="en-US">
                    <a:noFill/>
                  </a:rPr>
                  <a:t> </a:t>
                </a:r>
              </a:p>
            </p:txBody>
          </p:sp>
        </mc:Fallback>
      </mc:AlternateContent>
      <p:sp>
        <p:nvSpPr>
          <p:cNvPr id="50193" name="Text Box 7">
            <a:extLst>
              <a:ext uri="{FF2B5EF4-FFF2-40B4-BE49-F238E27FC236}">
                <a16:creationId xmlns:a16="http://schemas.microsoft.com/office/drawing/2014/main" id="{68EF1DE4-A7E6-4805-9D65-200A2DB647CC}"/>
              </a:ext>
            </a:extLst>
          </p:cNvPr>
          <p:cNvSpPr txBox="1">
            <a:spLocks noChangeArrowheads="1"/>
          </p:cNvSpPr>
          <p:nvPr/>
        </p:nvSpPr>
        <p:spPr bwMode="auto">
          <a:xfrm>
            <a:off x="2857500" y="4095750"/>
            <a:ext cx="1500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000">
                <a:solidFill>
                  <a:srgbClr val="000099"/>
                </a:solidFill>
                <a:latin typeface="+mn-lt"/>
                <a:ea typeface="仿宋" panose="02010609060101010101" pitchFamily="49" charset="-122"/>
              </a:rPr>
              <a:t>和式</a:t>
            </a:r>
            <a:r>
              <a:rPr kumimoji="0" lang="en-US" altLang="zh-CN" sz="2000">
                <a:solidFill>
                  <a:srgbClr val="000099"/>
                </a:solidFill>
                <a:latin typeface="+mn-lt"/>
                <a:ea typeface="仿宋" panose="02010609060101010101" pitchFamily="49" charset="-122"/>
              </a:rPr>
              <a:t>(2-6)</a:t>
            </a:r>
            <a:endParaRPr kumimoji="0" lang="zh-CN" altLang="en-US" sz="2000">
              <a:solidFill>
                <a:srgbClr val="000099"/>
              </a:solidFill>
              <a:latin typeface="+mn-lt"/>
              <a:ea typeface="仿宋" panose="02010609060101010101" pitchFamily="49" charset="-122"/>
            </a:endParaRPr>
          </a:p>
        </p:txBody>
      </p:sp>
      <p:graphicFrame>
        <p:nvGraphicFramePr>
          <p:cNvPr id="50194" name="Object 8">
            <a:extLst>
              <a:ext uri="{FF2B5EF4-FFF2-40B4-BE49-F238E27FC236}">
                <a16:creationId xmlns:a16="http://schemas.microsoft.com/office/drawing/2014/main" id="{5CFCDF2A-1B29-45E2-844A-E71F8A0185FF}"/>
              </a:ext>
            </a:extLst>
          </p:cNvPr>
          <p:cNvGraphicFramePr>
            <a:graphicFrameLocks noChangeAspect="1"/>
          </p:cNvGraphicFramePr>
          <p:nvPr>
            <p:extLst>
              <p:ext uri="{D42A27DB-BD31-4B8C-83A1-F6EECF244321}">
                <p14:modId xmlns:p14="http://schemas.microsoft.com/office/powerpoint/2010/main" val="2164201222"/>
              </p:ext>
            </p:extLst>
          </p:nvPr>
        </p:nvGraphicFramePr>
        <p:xfrm>
          <a:off x="4143375" y="3946525"/>
          <a:ext cx="1604963" cy="768350"/>
        </p:xfrm>
        <a:graphic>
          <a:graphicData uri="http://schemas.openxmlformats.org/presentationml/2006/ole">
            <mc:AlternateContent xmlns:mc="http://schemas.openxmlformats.org/markup-compatibility/2006">
              <mc:Choice xmlns:v="urn:schemas-microsoft-com:vml" Requires="v">
                <p:oleObj spid="_x0000_s102459" name="Equation" r:id="rId12" imgW="906706" imgH="419047" progId="Equation.DSMT4">
                  <p:embed/>
                </p:oleObj>
              </mc:Choice>
              <mc:Fallback>
                <p:oleObj name="Equation" r:id="rId12" imgW="906706" imgH="419047" progId="Equation.DSMT4">
                  <p:embed/>
                  <p:pic>
                    <p:nvPicPr>
                      <p:cNvPr id="0" name="Object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43375" y="3946525"/>
                        <a:ext cx="1604963" cy="7683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195" name="Rectangle 3">
            <a:extLst>
              <a:ext uri="{FF2B5EF4-FFF2-40B4-BE49-F238E27FC236}">
                <a16:creationId xmlns:a16="http://schemas.microsoft.com/office/drawing/2014/main" id="{6A69E2F7-680F-4FF9-A7B1-27DCA6B9350D}"/>
              </a:ext>
            </a:extLst>
          </p:cNvPr>
          <p:cNvSpPr>
            <a:spLocks noChangeArrowheads="1"/>
          </p:cNvSpPr>
          <p:nvPr/>
        </p:nvSpPr>
        <p:spPr bwMode="auto">
          <a:xfrm>
            <a:off x="5350111" y="4948119"/>
            <a:ext cx="130127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en-US" altLang="zh-CN" sz="2400" dirty="0">
                <a:solidFill>
                  <a:srgbClr val="0000FF"/>
                </a:solidFill>
                <a:latin typeface="+mn-lt"/>
                <a:ea typeface="仿宋" panose="02010609060101010101" pitchFamily="49" charset="-122"/>
              </a:rPr>
              <a:t>(C2-9)</a:t>
            </a:r>
          </a:p>
        </p:txBody>
      </p:sp>
      <p:pic>
        <p:nvPicPr>
          <p:cNvPr id="50196" name="图片 15" descr="Image1.jpg">
            <a:extLst>
              <a:ext uri="{FF2B5EF4-FFF2-40B4-BE49-F238E27FC236}">
                <a16:creationId xmlns:a16="http://schemas.microsoft.com/office/drawing/2014/main" id="{66D05427-8BD2-4365-8F77-200323DE0917}"/>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4071938" y="500063"/>
            <a:ext cx="4857750"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53C460C7-72DF-46B3-AE38-651003372D86}"/>
              </a:ext>
            </a:extLst>
          </p:cNvPr>
          <p:cNvSpPr>
            <a:spLocks noGrp="1" noChangeArrowheads="1"/>
          </p:cNvSpPr>
          <p:nvPr>
            <p:ph type="title" idx="4294967295"/>
          </p:nvPr>
        </p:nvSpPr>
        <p:spPr>
          <a:xfrm>
            <a:off x="277813" y="142875"/>
            <a:ext cx="7223125" cy="381000"/>
          </a:xfrm>
        </p:spPr>
        <p:txBody>
          <a:bodyPr/>
          <a:lstStyle/>
          <a:p>
            <a:pPr algn="l" eaLnBrk="1" hangingPunct="1"/>
            <a:r>
              <a:rPr lang="en-US" altLang="zh-CN" sz="2400" b="1" dirty="0">
                <a:solidFill>
                  <a:srgbClr val="0000FF"/>
                </a:solidFill>
                <a:latin typeface="+mn-lt"/>
                <a:ea typeface="仿宋" panose="02010609060101010101" pitchFamily="49" charset="-122"/>
              </a:rPr>
              <a:t>3.5.1</a:t>
            </a:r>
            <a:r>
              <a:rPr lang="zh-CN" altLang="en-US" sz="2400" b="1" dirty="0">
                <a:solidFill>
                  <a:srgbClr val="0000FF"/>
                </a:solidFill>
                <a:latin typeface="+mn-lt"/>
                <a:ea typeface="仿宋" panose="02010609060101010101" pitchFamily="49" charset="-122"/>
              </a:rPr>
              <a:t>  </a:t>
            </a:r>
            <a:r>
              <a:rPr lang="en-US" altLang="zh-CN" sz="2400" b="1" dirty="0">
                <a:solidFill>
                  <a:srgbClr val="0000FF"/>
                </a:solidFill>
                <a:latin typeface="+mn-lt"/>
                <a:ea typeface="仿宋" panose="02010609060101010101" pitchFamily="49" charset="-122"/>
              </a:rPr>
              <a:t>L</a:t>
            </a:r>
            <a:r>
              <a:rPr lang="zh-CN" altLang="en-US" sz="2400" b="1" dirty="0">
                <a:solidFill>
                  <a:srgbClr val="0000FF"/>
                </a:solidFill>
                <a:latin typeface="+mn-lt"/>
                <a:ea typeface="仿宋" panose="02010609060101010101" pitchFamily="49" charset="-122"/>
              </a:rPr>
              <a:t>型网络 </a:t>
            </a:r>
            <a:r>
              <a:rPr lang="en-US" altLang="zh-CN" sz="2400" b="1" dirty="0">
                <a:solidFill>
                  <a:srgbClr val="0000FF"/>
                </a:solidFill>
                <a:latin typeface="+mn-lt"/>
                <a:ea typeface="仿宋" panose="02010609060101010101" pitchFamily="49" charset="-122"/>
              </a:rPr>
              <a:t>L-section network</a:t>
            </a:r>
            <a:endParaRPr lang="zh-CN" altLang="en-US" sz="2400" b="1" dirty="0">
              <a:solidFill>
                <a:srgbClr val="0000FF"/>
              </a:solidFill>
              <a:latin typeface="+mn-lt"/>
              <a:ea typeface="仿宋" panose="02010609060101010101" pitchFamily="49" charset="-122"/>
            </a:endParaRPr>
          </a:p>
        </p:txBody>
      </p:sp>
      <p:sp>
        <p:nvSpPr>
          <p:cNvPr id="51203" name="Text Box 9">
            <a:extLst>
              <a:ext uri="{FF2B5EF4-FFF2-40B4-BE49-F238E27FC236}">
                <a16:creationId xmlns:a16="http://schemas.microsoft.com/office/drawing/2014/main" id="{004C2143-8494-4C0A-A7B2-3DD6E32762D8}"/>
              </a:ext>
            </a:extLst>
          </p:cNvPr>
          <p:cNvSpPr txBox="1">
            <a:spLocks noChangeArrowheads="1"/>
          </p:cNvSpPr>
          <p:nvPr/>
        </p:nvSpPr>
        <p:spPr bwMode="auto">
          <a:xfrm>
            <a:off x="71438" y="502822"/>
            <a:ext cx="90725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400" dirty="0">
                <a:solidFill>
                  <a:srgbClr val="0000FF"/>
                </a:solidFill>
                <a:latin typeface="+mn-lt"/>
                <a:ea typeface="仿宋" panose="02010609060101010101" pitchFamily="49" charset="-122"/>
              </a:rPr>
              <a:t>把</a:t>
            </a:r>
            <a:r>
              <a:rPr kumimoji="0" lang="zh-CN" altLang="en-US" sz="2800" dirty="0">
                <a:solidFill>
                  <a:srgbClr val="FF0000"/>
                </a:solidFill>
                <a:latin typeface="+mn-lt"/>
                <a:ea typeface="仿宋" panose="02010609060101010101" pitchFamily="49" charset="-122"/>
              </a:rPr>
              <a:t>高阻抗</a:t>
            </a:r>
            <a:r>
              <a:rPr kumimoji="0" lang="en-US" altLang="zh-CN" sz="2800" i="1" dirty="0">
                <a:solidFill>
                  <a:srgbClr val="FF0000"/>
                </a:solidFill>
                <a:latin typeface="+mn-lt"/>
                <a:ea typeface="仿宋" panose="02010609060101010101" pitchFamily="49" charset="-122"/>
              </a:rPr>
              <a:t>R</a:t>
            </a:r>
            <a:r>
              <a:rPr kumimoji="0" lang="en-US" altLang="zh-CN" sz="2800" baseline="-25000" dirty="0">
                <a:solidFill>
                  <a:srgbClr val="FF0000"/>
                </a:solidFill>
                <a:latin typeface="+mn-lt"/>
                <a:ea typeface="仿宋" panose="02010609060101010101" pitchFamily="49" charset="-122"/>
              </a:rPr>
              <a:t>L</a:t>
            </a:r>
            <a:r>
              <a:rPr kumimoji="0" lang="zh-CN" altLang="en-US" sz="2800" dirty="0">
                <a:solidFill>
                  <a:srgbClr val="FF0000"/>
                </a:solidFill>
                <a:latin typeface="+mn-lt"/>
                <a:ea typeface="仿宋" panose="02010609060101010101" pitchFamily="49" charset="-122"/>
              </a:rPr>
              <a:t>变成低阻抗</a:t>
            </a:r>
            <a:r>
              <a:rPr kumimoji="0" lang="zh-CN" altLang="en-US" sz="2400" dirty="0">
                <a:solidFill>
                  <a:srgbClr val="0000FF"/>
                </a:solidFill>
                <a:latin typeface="+mn-lt"/>
                <a:ea typeface="仿宋" panose="02010609060101010101" pitchFamily="49" charset="-122"/>
              </a:rPr>
              <a:t>的情况，</a:t>
            </a:r>
            <a:r>
              <a:rPr kumimoji="0" lang="zh-CN" altLang="en-US" sz="2000" dirty="0">
                <a:solidFill>
                  <a:srgbClr val="000099"/>
                </a:solidFill>
                <a:latin typeface="+mn-lt"/>
                <a:ea typeface="仿宋" panose="02010609060101010101" pitchFamily="49" charset="-122"/>
              </a:rPr>
              <a:t>即</a:t>
            </a:r>
            <a:r>
              <a:rPr kumimoji="0" lang="en-US" altLang="zh-CN" sz="2000" i="1" dirty="0">
                <a:solidFill>
                  <a:srgbClr val="000099"/>
                </a:solidFill>
                <a:latin typeface="+mn-lt"/>
                <a:ea typeface="仿宋" panose="02010609060101010101" pitchFamily="49" charset="-122"/>
              </a:rPr>
              <a:t>R</a:t>
            </a:r>
            <a:r>
              <a:rPr kumimoji="0" lang="en-US" altLang="zh-CN" sz="2000" baseline="-25000" dirty="0">
                <a:solidFill>
                  <a:srgbClr val="000099"/>
                </a:solidFill>
                <a:latin typeface="+mn-lt"/>
                <a:ea typeface="仿宋" panose="02010609060101010101" pitchFamily="49" charset="-122"/>
              </a:rPr>
              <a:t>P</a:t>
            </a:r>
            <a:r>
              <a:rPr kumimoji="0" lang="en-US" altLang="zh-CN" sz="2000" dirty="0">
                <a:solidFill>
                  <a:srgbClr val="000099"/>
                </a:solidFill>
                <a:latin typeface="+mn-lt"/>
                <a:ea typeface="仿宋" panose="02010609060101010101" pitchFamily="49" charset="-122"/>
              </a:rPr>
              <a:t>&lt;</a:t>
            </a:r>
            <a:r>
              <a:rPr kumimoji="0" lang="en-US" altLang="zh-CN" sz="2000" i="1" dirty="0">
                <a:solidFill>
                  <a:srgbClr val="000099"/>
                </a:solidFill>
                <a:latin typeface="+mn-lt"/>
                <a:ea typeface="仿宋" panose="02010609060101010101" pitchFamily="49" charset="-122"/>
              </a:rPr>
              <a:t>R</a:t>
            </a:r>
            <a:r>
              <a:rPr kumimoji="0" lang="en-US" altLang="zh-CN" sz="2000" baseline="-25000" dirty="0">
                <a:solidFill>
                  <a:srgbClr val="000099"/>
                </a:solidFill>
                <a:latin typeface="+mn-lt"/>
                <a:ea typeface="仿宋" panose="02010609060101010101" pitchFamily="49" charset="-122"/>
              </a:rPr>
              <a:t>L</a:t>
            </a:r>
            <a:r>
              <a:rPr kumimoji="0" lang="zh-CN" altLang="en-US" sz="2000" dirty="0">
                <a:solidFill>
                  <a:srgbClr val="000099"/>
                </a:solidFill>
                <a:latin typeface="+mn-lt"/>
                <a:ea typeface="仿宋" panose="02010609060101010101" pitchFamily="49" charset="-122"/>
              </a:rPr>
              <a:t>的情况，按图</a:t>
            </a:r>
            <a:r>
              <a:rPr kumimoji="0" lang="en-US" altLang="zh-CN" sz="2000" dirty="0">
                <a:solidFill>
                  <a:srgbClr val="000099"/>
                </a:solidFill>
                <a:latin typeface="+mn-lt"/>
                <a:ea typeface="仿宋" panose="02010609060101010101" pitchFamily="49" charset="-122"/>
              </a:rPr>
              <a:t>2-36(a)</a:t>
            </a:r>
            <a:r>
              <a:rPr kumimoji="0" lang="zh-CN" altLang="en-US" sz="2000" dirty="0">
                <a:solidFill>
                  <a:srgbClr val="000099"/>
                </a:solidFill>
                <a:latin typeface="+mn-lt"/>
                <a:ea typeface="仿宋" panose="02010609060101010101" pitchFamily="49" charset="-122"/>
              </a:rPr>
              <a:t>处理</a:t>
            </a:r>
          </a:p>
        </p:txBody>
      </p:sp>
      <p:sp>
        <p:nvSpPr>
          <p:cNvPr id="51204" name="Text Box 10">
            <a:extLst>
              <a:ext uri="{FF2B5EF4-FFF2-40B4-BE49-F238E27FC236}">
                <a16:creationId xmlns:a16="http://schemas.microsoft.com/office/drawing/2014/main" id="{8F1FA4A6-9ADF-4B63-B2E3-50D70DE9D817}"/>
              </a:ext>
            </a:extLst>
          </p:cNvPr>
          <p:cNvSpPr txBox="1">
            <a:spLocks noChangeArrowheads="1"/>
          </p:cNvSpPr>
          <p:nvPr/>
        </p:nvSpPr>
        <p:spPr bwMode="auto">
          <a:xfrm>
            <a:off x="71439" y="2599337"/>
            <a:ext cx="454872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000" dirty="0">
                <a:solidFill>
                  <a:srgbClr val="000099"/>
                </a:solidFill>
                <a:latin typeface="+mn-lt"/>
                <a:ea typeface="仿宋" panose="02010609060101010101" pitchFamily="49" charset="-122"/>
              </a:rPr>
              <a:t>将图</a:t>
            </a:r>
            <a:r>
              <a:rPr kumimoji="0" lang="en-US" altLang="zh-CN" sz="2000" dirty="0">
                <a:solidFill>
                  <a:srgbClr val="000099"/>
                </a:solidFill>
                <a:latin typeface="+mn-lt"/>
                <a:ea typeface="仿宋" panose="02010609060101010101" pitchFamily="49" charset="-122"/>
              </a:rPr>
              <a:t>(a)</a:t>
            </a:r>
            <a:r>
              <a:rPr kumimoji="0" lang="zh-CN" altLang="en-US" sz="2000" dirty="0">
                <a:solidFill>
                  <a:srgbClr val="000099"/>
                </a:solidFill>
                <a:latin typeface="+mn-lt"/>
                <a:ea typeface="仿宋" panose="02010609060101010101" pitchFamily="49" charset="-122"/>
              </a:rPr>
              <a:t>的并串联形式电路变成图</a:t>
            </a:r>
            <a:r>
              <a:rPr kumimoji="0" lang="en-US" altLang="zh-CN" sz="2000" dirty="0">
                <a:solidFill>
                  <a:srgbClr val="000099"/>
                </a:solidFill>
                <a:latin typeface="+mn-lt"/>
                <a:ea typeface="仿宋" panose="02010609060101010101" pitchFamily="49" charset="-122"/>
              </a:rPr>
              <a:t>(b)</a:t>
            </a:r>
            <a:r>
              <a:rPr kumimoji="0" lang="zh-CN" altLang="en-US" sz="2000" dirty="0">
                <a:solidFill>
                  <a:srgbClr val="000099"/>
                </a:solidFill>
                <a:latin typeface="+mn-lt"/>
                <a:ea typeface="仿宋" panose="02010609060101010101" pitchFamily="49" charset="-122"/>
              </a:rPr>
              <a:t>串联形式，同理可求得匹配网络的元件值：</a:t>
            </a:r>
          </a:p>
        </p:txBody>
      </p:sp>
      <p:graphicFrame>
        <p:nvGraphicFramePr>
          <p:cNvPr id="51205" name="Object 6">
            <a:extLst>
              <a:ext uri="{FF2B5EF4-FFF2-40B4-BE49-F238E27FC236}">
                <a16:creationId xmlns:a16="http://schemas.microsoft.com/office/drawing/2014/main" id="{0E43DC2B-CEFB-4E19-BE2C-8139B8953426}"/>
              </a:ext>
            </a:extLst>
          </p:cNvPr>
          <p:cNvGraphicFramePr>
            <a:graphicFrameLocks noChangeAspect="1"/>
          </p:cNvGraphicFramePr>
          <p:nvPr>
            <p:extLst>
              <p:ext uri="{D42A27DB-BD31-4B8C-83A1-F6EECF244321}">
                <p14:modId xmlns:p14="http://schemas.microsoft.com/office/powerpoint/2010/main" val="3595835626"/>
              </p:ext>
            </p:extLst>
          </p:nvPr>
        </p:nvGraphicFramePr>
        <p:xfrm>
          <a:off x="452934" y="3438627"/>
          <a:ext cx="1357312" cy="709612"/>
        </p:xfrm>
        <a:graphic>
          <a:graphicData uri="http://schemas.openxmlformats.org/presentationml/2006/ole">
            <mc:AlternateContent xmlns:mc="http://schemas.openxmlformats.org/markup-compatibility/2006">
              <mc:Choice xmlns:v="urn:schemas-microsoft-com:vml" Requires="v">
                <p:oleObj spid="_x0000_s98673" name="Equation" r:id="rId3" imgW="777447" imgH="396345" progId="Equation.DSMT4">
                  <p:embed/>
                </p:oleObj>
              </mc:Choice>
              <mc:Fallback>
                <p:oleObj name="Equation" r:id="rId3" imgW="777447" imgH="396345"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934" y="3438627"/>
                        <a:ext cx="1357312" cy="709612"/>
                      </a:xfrm>
                      <a:prstGeom prst="rect">
                        <a:avLst/>
                      </a:prstGeom>
                      <a:solidFill>
                        <a:schemeClr val="bg1"/>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07" name="Object 8">
            <a:extLst>
              <a:ext uri="{FF2B5EF4-FFF2-40B4-BE49-F238E27FC236}">
                <a16:creationId xmlns:a16="http://schemas.microsoft.com/office/drawing/2014/main" id="{56564E5F-2D82-42C5-A06B-F5F93AB10405}"/>
              </a:ext>
            </a:extLst>
          </p:cNvPr>
          <p:cNvGraphicFramePr>
            <a:graphicFrameLocks noChangeAspect="1"/>
          </p:cNvGraphicFramePr>
          <p:nvPr>
            <p:extLst>
              <p:ext uri="{D42A27DB-BD31-4B8C-83A1-F6EECF244321}">
                <p14:modId xmlns:p14="http://schemas.microsoft.com/office/powerpoint/2010/main" val="2850483110"/>
              </p:ext>
            </p:extLst>
          </p:nvPr>
        </p:nvGraphicFramePr>
        <p:xfrm>
          <a:off x="1500188" y="4357688"/>
          <a:ext cx="2486025" cy="641350"/>
        </p:xfrm>
        <a:graphic>
          <a:graphicData uri="http://schemas.openxmlformats.org/presentationml/2006/ole">
            <mc:AlternateContent xmlns:mc="http://schemas.openxmlformats.org/markup-compatibility/2006">
              <mc:Choice xmlns:v="urn:schemas-microsoft-com:vml" Requires="v">
                <p:oleObj spid="_x0000_s98674" name="Equation" r:id="rId5" imgW="1485767" imgH="457358" progId="Equation.DSMT4">
                  <p:embed/>
                </p:oleObj>
              </mc:Choice>
              <mc:Fallback>
                <p:oleObj name="Equation" r:id="rId5" imgW="1485767" imgH="457358" progId="Equation.DSMT4">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00188" y="4357688"/>
                        <a:ext cx="2486025" cy="641350"/>
                      </a:xfrm>
                      <a:prstGeom prst="rect">
                        <a:avLst/>
                      </a:prstGeom>
                      <a:solidFill>
                        <a:schemeClr val="bg1"/>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08" name="Text Box 16">
            <a:extLst>
              <a:ext uri="{FF2B5EF4-FFF2-40B4-BE49-F238E27FC236}">
                <a16:creationId xmlns:a16="http://schemas.microsoft.com/office/drawing/2014/main" id="{C535985A-9C8B-424C-9590-FEF5C1EDAE3A}"/>
              </a:ext>
            </a:extLst>
          </p:cNvPr>
          <p:cNvSpPr txBox="1">
            <a:spLocks noChangeArrowheads="1"/>
          </p:cNvSpPr>
          <p:nvPr/>
        </p:nvSpPr>
        <p:spPr bwMode="auto">
          <a:xfrm>
            <a:off x="121273" y="4419644"/>
            <a:ext cx="1857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000" dirty="0">
                <a:solidFill>
                  <a:srgbClr val="000099"/>
                </a:solidFill>
                <a:latin typeface="+mn-lt"/>
                <a:ea typeface="仿宋" panose="02010609060101010101" pitchFamily="49" charset="-122"/>
              </a:rPr>
              <a:t>可以得到</a:t>
            </a:r>
          </a:p>
        </p:txBody>
      </p:sp>
      <p:pic>
        <p:nvPicPr>
          <p:cNvPr id="51209" name="图片 17" descr="Image1.jpg">
            <a:extLst>
              <a:ext uri="{FF2B5EF4-FFF2-40B4-BE49-F238E27FC236}">
                <a16:creationId xmlns:a16="http://schemas.microsoft.com/office/drawing/2014/main" id="{273CE78A-4E0E-463F-B4B7-F1F8CCC97846}"/>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92674" y="1004988"/>
            <a:ext cx="4027488"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1210" name="Object 4">
            <a:extLst>
              <a:ext uri="{FF2B5EF4-FFF2-40B4-BE49-F238E27FC236}">
                <a16:creationId xmlns:a16="http://schemas.microsoft.com/office/drawing/2014/main" id="{A129C45F-5AC6-4D19-985B-8E1DC2F9DD25}"/>
              </a:ext>
            </a:extLst>
          </p:cNvPr>
          <p:cNvGraphicFramePr>
            <a:graphicFrameLocks noChangeAspect="1"/>
          </p:cNvGraphicFramePr>
          <p:nvPr>
            <p:extLst>
              <p:ext uri="{D42A27DB-BD31-4B8C-83A1-F6EECF244321}">
                <p14:modId xmlns:p14="http://schemas.microsoft.com/office/powerpoint/2010/main" val="1809805847"/>
              </p:ext>
            </p:extLst>
          </p:nvPr>
        </p:nvGraphicFramePr>
        <p:xfrm>
          <a:off x="2774156" y="3277495"/>
          <a:ext cx="1422400" cy="1031875"/>
        </p:xfrm>
        <a:graphic>
          <a:graphicData uri="http://schemas.openxmlformats.org/presentationml/2006/ole">
            <mc:AlternateContent xmlns:mc="http://schemas.openxmlformats.org/markup-compatibility/2006">
              <mc:Choice xmlns:v="urn:schemas-microsoft-com:vml" Requires="v">
                <p:oleObj spid="_x0000_s98675" name="Equation" r:id="rId8" imgW="815325" imgH="586950" progId="Equation.DSMT4">
                  <p:embed/>
                </p:oleObj>
              </mc:Choice>
              <mc:Fallback>
                <p:oleObj name="Equation" r:id="rId8" imgW="815325" imgH="586950" progId="Equation.DSMT4">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74156" y="3277495"/>
                        <a:ext cx="1422400" cy="1031875"/>
                      </a:xfrm>
                      <a:prstGeom prst="rect">
                        <a:avLst/>
                      </a:prstGeom>
                      <a:solidFill>
                        <a:schemeClr val="bg1"/>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12" name="Object 5">
            <a:extLst>
              <a:ext uri="{FF2B5EF4-FFF2-40B4-BE49-F238E27FC236}">
                <a16:creationId xmlns:a16="http://schemas.microsoft.com/office/drawing/2014/main" id="{A31EFAD9-6672-4BB0-B8F8-71E04B37A059}"/>
              </a:ext>
            </a:extLst>
          </p:cNvPr>
          <p:cNvGraphicFramePr>
            <a:graphicFrameLocks noChangeAspect="1"/>
          </p:cNvGraphicFramePr>
          <p:nvPr>
            <p:extLst>
              <p:ext uri="{D42A27DB-BD31-4B8C-83A1-F6EECF244321}">
                <p14:modId xmlns:p14="http://schemas.microsoft.com/office/powerpoint/2010/main" val="790778022"/>
              </p:ext>
            </p:extLst>
          </p:nvPr>
        </p:nvGraphicFramePr>
        <p:xfrm>
          <a:off x="5543892" y="3316078"/>
          <a:ext cx="1589088" cy="766762"/>
        </p:xfrm>
        <a:graphic>
          <a:graphicData uri="http://schemas.openxmlformats.org/presentationml/2006/ole">
            <mc:AlternateContent xmlns:mc="http://schemas.openxmlformats.org/markup-compatibility/2006">
              <mc:Choice xmlns:v="urn:schemas-microsoft-com:vml" Requires="v">
                <p:oleObj spid="_x0000_s98676" name="Equation" r:id="rId10" imgW="906706" imgH="434182" progId="Equation.DSMT4">
                  <p:embed/>
                </p:oleObj>
              </mc:Choice>
              <mc:Fallback>
                <p:oleObj name="Equation" r:id="rId10" imgW="906706" imgH="434182" progId="Equation.DSMT4">
                  <p:embed/>
                  <p:pic>
                    <p:nvPicPr>
                      <p:cNvPr id="0"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43892" y="3316078"/>
                        <a:ext cx="1589088" cy="766762"/>
                      </a:xfrm>
                      <a:prstGeom prst="rect">
                        <a:avLst/>
                      </a:prstGeom>
                      <a:solidFill>
                        <a:schemeClr val="bg1"/>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14" name="Object 6">
            <a:extLst>
              <a:ext uri="{FF2B5EF4-FFF2-40B4-BE49-F238E27FC236}">
                <a16:creationId xmlns:a16="http://schemas.microsoft.com/office/drawing/2014/main" id="{83C4ED6E-2340-42D5-9911-29DE8AD60F2A}"/>
              </a:ext>
            </a:extLst>
          </p:cNvPr>
          <p:cNvGraphicFramePr>
            <a:graphicFrameLocks noChangeAspect="1"/>
          </p:cNvGraphicFramePr>
          <p:nvPr>
            <p:extLst>
              <p:ext uri="{D42A27DB-BD31-4B8C-83A1-F6EECF244321}">
                <p14:modId xmlns:p14="http://schemas.microsoft.com/office/powerpoint/2010/main" val="226017879"/>
              </p:ext>
            </p:extLst>
          </p:nvPr>
        </p:nvGraphicFramePr>
        <p:xfrm>
          <a:off x="1500188" y="5143500"/>
          <a:ext cx="2547937" cy="785813"/>
        </p:xfrm>
        <a:graphic>
          <a:graphicData uri="http://schemas.openxmlformats.org/presentationml/2006/ole">
            <mc:AlternateContent xmlns:mc="http://schemas.openxmlformats.org/markup-compatibility/2006">
              <mc:Choice xmlns:v="urn:schemas-microsoft-com:vml" Requires="v">
                <p:oleObj spid="_x0000_s98677" name="Equation" r:id="rId12" imgW="1524118" imgH="457358" progId="Equation.DSMT4">
                  <p:embed/>
                </p:oleObj>
              </mc:Choice>
              <mc:Fallback>
                <p:oleObj name="Equation" r:id="rId12" imgW="1524118" imgH="457358" progId="Equation.DSMT4">
                  <p:embed/>
                  <p:pic>
                    <p:nvPicPr>
                      <p:cNvPr id="0"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00188" y="5143500"/>
                        <a:ext cx="2547937" cy="785813"/>
                      </a:xfrm>
                      <a:prstGeom prst="rect">
                        <a:avLst/>
                      </a:prstGeom>
                      <a:solidFill>
                        <a:schemeClr val="bg1"/>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15" name="Object 7">
            <a:extLst>
              <a:ext uri="{FF2B5EF4-FFF2-40B4-BE49-F238E27FC236}">
                <a16:creationId xmlns:a16="http://schemas.microsoft.com/office/drawing/2014/main" id="{8F403DC9-D706-462A-A07D-17A27351408C}"/>
              </a:ext>
            </a:extLst>
          </p:cNvPr>
          <p:cNvGraphicFramePr>
            <a:graphicFrameLocks noChangeAspect="1"/>
          </p:cNvGraphicFramePr>
          <p:nvPr>
            <p:extLst>
              <p:ext uri="{D42A27DB-BD31-4B8C-83A1-F6EECF244321}">
                <p14:modId xmlns:p14="http://schemas.microsoft.com/office/powerpoint/2010/main" val="2462718412"/>
              </p:ext>
            </p:extLst>
          </p:nvPr>
        </p:nvGraphicFramePr>
        <p:xfrm>
          <a:off x="1439863" y="6089650"/>
          <a:ext cx="4344987" cy="411163"/>
        </p:xfrm>
        <a:graphic>
          <a:graphicData uri="http://schemas.openxmlformats.org/presentationml/2006/ole">
            <mc:AlternateContent xmlns:mc="http://schemas.openxmlformats.org/markup-compatibility/2006">
              <mc:Choice xmlns:v="urn:schemas-microsoft-com:vml" Requires="v">
                <p:oleObj spid="_x0000_s98678" name="Equation" r:id="rId14" imgW="2621162" imgH="244050" progId="Equation.DSMT4">
                  <p:embed/>
                </p:oleObj>
              </mc:Choice>
              <mc:Fallback>
                <p:oleObj name="Equation" r:id="rId14" imgW="2621162" imgH="244050" progId="Equation.DSMT4">
                  <p:embed/>
                  <p:pic>
                    <p:nvPicPr>
                      <p:cNvPr id="0" name="Object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39863" y="6089650"/>
                        <a:ext cx="4344987" cy="411163"/>
                      </a:xfrm>
                      <a:prstGeom prst="rect">
                        <a:avLst/>
                      </a:prstGeom>
                      <a:solidFill>
                        <a:schemeClr val="bg1"/>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组合 21">
            <a:extLst>
              <a:ext uri="{FF2B5EF4-FFF2-40B4-BE49-F238E27FC236}">
                <a16:creationId xmlns:a16="http://schemas.microsoft.com/office/drawing/2014/main" id="{E0E6A523-D063-44F2-894F-486AD3EF49BD}"/>
              </a:ext>
            </a:extLst>
          </p:cNvPr>
          <p:cNvGrpSpPr>
            <a:grpSpLocks/>
          </p:cNvGrpSpPr>
          <p:nvPr/>
        </p:nvGrpSpPr>
        <p:grpSpPr bwMode="auto">
          <a:xfrm>
            <a:off x="5508104" y="1053506"/>
            <a:ext cx="3559905" cy="1375997"/>
            <a:chOff x="-105836" y="1044970"/>
            <a:chExt cx="3286148" cy="860401"/>
          </a:xfrm>
        </p:grpSpPr>
        <p:pic>
          <p:nvPicPr>
            <p:cNvPr id="51221" name="图片 15" descr="Image1.jpg">
              <a:extLst>
                <a:ext uri="{FF2B5EF4-FFF2-40B4-BE49-F238E27FC236}">
                  <a16:creationId xmlns:a16="http://schemas.microsoft.com/office/drawing/2014/main" id="{34422A83-5D30-420D-91DA-B8DE204A8325}"/>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105836" y="1044970"/>
              <a:ext cx="3286148" cy="860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2">
              <a:extLst>
                <a:ext uri="{FF2B5EF4-FFF2-40B4-BE49-F238E27FC236}">
                  <a16:creationId xmlns:a16="http://schemas.microsoft.com/office/drawing/2014/main" id="{7C043F31-DC4B-4C5B-B358-B79ECC127683}"/>
                </a:ext>
              </a:extLst>
            </p:cNvPr>
            <p:cNvSpPr txBox="1">
              <a:spLocks noChangeArrowheads="1"/>
            </p:cNvSpPr>
            <p:nvPr/>
          </p:nvSpPr>
          <p:spPr bwMode="auto">
            <a:xfrm>
              <a:off x="1131468" y="1063485"/>
              <a:ext cx="1071571" cy="642919"/>
            </a:xfrm>
            <a:prstGeom prst="rect">
              <a:avLst/>
            </a:prstGeom>
            <a:noFill/>
            <a:ln w="9525">
              <a:noFill/>
              <a:miter lim="800000"/>
              <a:headEnd/>
              <a:tailEnd/>
            </a:ln>
          </p:spPr>
          <p:txBody>
            <a:bodyPr anchor="ctr"/>
            <a:lstStyle/>
            <a:p>
              <a:pPr eaLnBrk="1" hangingPunct="1">
                <a:defRPr/>
              </a:pPr>
              <a:r>
                <a:rPr lang="zh-CN" altLang="en-US" sz="1400" kern="0" dirty="0">
                  <a:solidFill>
                    <a:srgbClr val="FF0000"/>
                  </a:solidFill>
                  <a:latin typeface="+mn-lt"/>
                  <a:ea typeface="仿宋" panose="02010609060101010101" pitchFamily="49" charset="-122"/>
                  <a:cs typeface="+mj-cs"/>
                </a:rPr>
                <a:t>比较一下：原低阻抗变高阻抗</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5B44ED2F-F698-4026-A726-0327FA992D9D}"/>
              </a:ext>
            </a:extLst>
          </p:cNvPr>
          <p:cNvSpPr>
            <a:spLocks noGrp="1" noChangeArrowheads="1"/>
          </p:cNvSpPr>
          <p:nvPr>
            <p:ph type="title" idx="4294967295"/>
          </p:nvPr>
        </p:nvSpPr>
        <p:spPr>
          <a:xfrm>
            <a:off x="228600" y="228600"/>
            <a:ext cx="8375848" cy="381000"/>
          </a:xfrm>
        </p:spPr>
        <p:txBody>
          <a:bodyPr/>
          <a:lstStyle/>
          <a:p>
            <a:pPr algn="l" eaLnBrk="1" hangingPunct="1"/>
            <a:r>
              <a:rPr lang="en-US" altLang="zh-CN" sz="2800" b="1" dirty="0">
                <a:solidFill>
                  <a:srgbClr val="0000FF"/>
                </a:solidFill>
                <a:latin typeface="+mn-lt"/>
                <a:ea typeface="仿宋" panose="02010609060101010101" pitchFamily="49" charset="-122"/>
              </a:rPr>
              <a:t>3.5.2</a:t>
            </a:r>
            <a:r>
              <a:rPr lang="zh-CN" altLang="en-US" sz="2800" b="1" dirty="0">
                <a:solidFill>
                  <a:srgbClr val="0000FF"/>
                </a:solidFill>
                <a:latin typeface="+mn-lt"/>
                <a:ea typeface="仿宋" panose="02010609060101010101" pitchFamily="49" charset="-122"/>
              </a:rPr>
              <a:t>  </a:t>
            </a:r>
            <a:r>
              <a:rPr lang="zh-CN" altLang="en-US" sz="2800" b="1" dirty="0">
                <a:solidFill>
                  <a:srgbClr val="0000FF"/>
                </a:solidFill>
                <a:latin typeface="+mn-lt"/>
                <a:ea typeface="仿宋" panose="02010609060101010101" pitchFamily="49" charset="-122"/>
                <a:sym typeface="Symbol" panose="05050102010706020507" pitchFamily="18" charset="2"/>
              </a:rPr>
              <a:t>型网络     </a:t>
            </a:r>
            <a:r>
              <a:rPr lang="en-US" altLang="zh-CN" sz="2800" b="1" dirty="0">
                <a:solidFill>
                  <a:srgbClr val="0000FF"/>
                </a:solidFill>
                <a:latin typeface="+mn-lt"/>
                <a:ea typeface="仿宋" panose="02010609060101010101" pitchFamily="49" charset="-122"/>
                <a:sym typeface="Symbol" panose="05050102010706020507" pitchFamily="18" charset="2"/>
              </a:rPr>
              <a:t>Pi()- networks  (</a:t>
            </a:r>
            <a:r>
              <a:rPr lang="zh-CN" altLang="en-US" sz="2800" b="1" dirty="0">
                <a:solidFill>
                  <a:srgbClr val="0000FF"/>
                </a:solidFill>
                <a:latin typeface="+mn-lt"/>
                <a:ea typeface="仿宋" panose="02010609060101010101" pitchFamily="49" charset="-122"/>
                <a:sym typeface="Symbol" panose="05050102010706020507" pitchFamily="18" charset="2"/>
              </a:rPr>
              <a:t>了解</a:t>
            </a:r>
            <a:r>
              <a:rPr lang="en-US" altLang="zh-CN" sz="2800" b="1" dirty="0">
                <a:solidFill>
                  <a:srgbClr val="0000FF"/>
                </a:solidFill>
                <a:latin typeface="+mn-lt"/>
                <a:ea typeface="仿宋" panose="02010609060101010101" pitchFamily="49" charset="-122"/>
                <a:sym typeface="Symbol" panose="05050102010706020507" pitchFamily="18" charset="2"/>
              </a:rPr>
              <a:t>) </a:t>
            </a:r>
            <a:r>
              <a:rPr lang="en-US" altLang="zh-CN" sz="2800" b="1" dirty="0">
                <a:solidFill>
                  <a:srgbClr val="FF0000"/>
                </a:solidFill>
                <a:latin typeface="+mn-lt"/>
                <a:ea typeface="仿宋" panose="02010609060101010101" pitchFamily="49" charset="-122"/>
                <a:sym typeface="Symbol" panose="05050102010706020507" pitchFamily="18" charset="2"/>
              </a:rPr>
              <a:t>P99</a:t>
            </a:r>
            <a:r>
              <a:rPr lang="en-US" altLang="zh-CN" sz="2800" b="1" dirty="0">
                <a:solidFill>
                  <a:srgbClr val="0000FF"/>
                </a:solidFill>
                <a:latin typeface="+mn-lt"/>
                <a:ea typeface="仿宋" panose="02010609060101010101" pitchFamily="49" charset="-122"/>
                <a:sym typeface="Symbol" panose="05050102010706020507" pitchFamily="18" charset="2"/>
              </a:rPr>
              <a:t>     P104</a:t>
            </a:r>
            <a:endParaRPr lang="zh-CN" altLang="en-US" sz="2800" b="1" dirty="0">
              <a:solidFill>
                <a:srgbClr val="0000FF"/>
              </a:solidFill>
              <a:latin typeface="+mn-lt"/>
              <a:ea typeface="仿宋" panose="02010609060101010101" pitchFamily="49" charset="-122"/>
              <a:sym typeface="Symbol" panose="05050102010706020507" pitchFamily="18" charset="2"/>
            </a:endParaRPr>
          </a:p>
        </p:txBody>
      </p:sp>
      <p:sp>
        <p:nvSpPr>
          <p:cNvPr id="29705" name="Rectangle 3">
            <a:extLst>
              <a:ext uri="{FF2B5EF4-FFF2-40B4-BE49-F238E27FC236}">
                <a16:creationId xmlns:a16="http://schemas.microsoft.com/office/drawing/2014/main" id="{BF824B38-75FF-4FEF-A705-CCA17713CF07}"/>
              </a:ext>
            </a:extLst>
          </p:cNvPr>
          <p:cNvSpPr>
            <a:spLocks noChangeArrowheads="1"/>
          </p:cNvSpPr>
          <p:nvPr/>
        </p:nvSpPr>
        <p:spPr bwMode="auto">
          <a:xfrm>
            <a:off x="71438" y="571500"/>
            <a:ext cx="9001125" cy="1285875"/>
          </a:xfrm>
          <a:prstGeom prst="rect">
            <a:avLst/>
          </a:prstGeom>
          <a:noFill/>
          <a:ln w="9525">
            <a:noFill/>
            <a:miter lim="800000"/>
            <a:headEnd/>
            <a:tailEnd/>
          </a:ln>
        </p:spPr>
        <p:txBody>
          <a:bodyPr/>
          <a:lstStyle/>
          <a:p>
            <a:pPr indent="628650" eaLnBrk="1" hangingPunct="1">
              <a:spcBef>
                <a:spcPct val="20000"/>
              </a:spcBef>
              <a:defRPr/>
            </a:pPr>
            <a:r>
              <a:rPr lang="zh-CN" altLang="en-US" sz="2400" dirty="0">
                <a:solidFill>
                  <a:srgbClr val="660066"/>
                </a:solidFill>
                <a:latin typeface="+mn-lt"/>
                <a:ea typeface="仿宋" panose="02010609060101010101" pitchFamily="49" charset="-122"/>
              </a:rPr>
              <a:t>由三个电抗元件接成</a:t>
            </a:r>
            <a:r>
              <a:rPr lang="zh-CN" altLang="en-US" sz="2400" dirty="0">
                <a:solidFill>
                  <a:srgbClr val="660066"/>
                </a:solidFill>
                <a:latin typeface="+mn-lt"/>
                <a:ea typeface="仿宋" panose="02010609060101010101" pitchFamily="49" charset="-122"/>
                <a:sym typeface="Symbol" pitchFamily="18" charset="2"/>
              </a:rPr>
              <a:t></a:t>
            </a:r>
            <a:r>
              <a:rPr lang="zh-CN" altLang="en-US" sz="2400" dirty="0">
                <a:solidFill>
                  <a:srgbClr val="660066"/>
                </a:solidFill>
                <a:latin typeface="+mn-lt"/>
                <a:ea typeface="仿宋" panose="02010609060101010101" pitchFamily="49" charset="-122"/>
              </a:rPr>
              <a:t> 型，其中有两个元件是</a:t>
            </a:r>
            <a:r>
              <a:rPr lang="zh-CN" altLang="en-US" sz="2400" dirty="0">
                <a:solidFill>
                  <a:srgbClr val="CC3300"/>
                </a:solidFill>
                <a:latin typeface="+mn-lt"/>
                <a:ea typeface="仿宋" panose="02010609060101010101" pitchFamily="49" charset="-122"/>
              </a:rPr>
              <a:t>同性质电抗</a:t>
            </a:r>
            <a:r>
              <a:rPr lang="zh-CN" altLang="en-US" sz="2400" dirty="0">
                <a:solidFill>
                  <a:srgbClr val="660066"/>
                </a:solidFill>
                <a:latin typeface="+mn-lt"/>
                <a:ea typeface="仿宋" panose="02010609060101010101" pitchFamily="49" charset="-122"/>
              </a:rPr>
              <a:t>，一个是</a:t>
            </a:r>
            <a:r>
              <a:rPr lang="zh-CN" altLang="en-US" sz="2400" i="1" dirty="0">
                <a:solidFill>
                  <a:srgbClr val="CC3300"/>
                </a:solidFill>
                <a:latin typeface="+mn-lt"/>
                <a:ea typeface="仿宋" panose="02010609060101010101" pitchFamily="49" charset="-122"/>
              </a:rPr>
              <a:t>异性质电抗</a:t>
            </a:r>
            <a:r>
              <a:rPr lang="zh-CN" altLang="en-US" sz="2400" dirty="0">
                <a:solidFill>
                  <a:srgbClr val="660066"/>
                </a:solidFill>
                <a:latin typeface="+mn-lt"/>
                <a:ea typeface="仿宋" panose="02010609060101010101" pitchFamily="49" charset="-122"/>
              </a:rPr>
              <a:t>元件。</a:t>
            </a:r>
            <a:r>
              <a:rPr lang="zh-CN" altLang="en-US" sz="2400" i="1" dirty="0">
                <a:solidFill>
                  <a:srgbClr val="660066"/>
                </a:solidFill>
                <a:latin typeface="+mn-lt"/>
                <a:ea typeface="仿宋" panose="02010609060101010101" pitchFamily="49" charset="-122"/>
              </a:rPr>
              <a:t>即：</a:t>
            </a:r>
            <a:r>
              <a:rPr lang="zh-CN" altLang="en-US" sz="2400" i="1" dirty="0">
                <a:solidFill>
                  <a:srgbClr val="CC3300"/>
                </a:solidFill>
                <a:latin typeface="+mn-lt"/>
                <a:ea typeface="仿宋" panose="02010609060101010101" pitchFamily="49" charset="-122"/>
              </a:rPr>
              <a:t>三个电抗元件性质不允许相同</a:t>
            </a:r>
            <a:r>
              <a:rPr lang="zh-CN" altLang="en-US" sz="2400" i="1" dirty="0">
                <a:solidFill>
                  <a:srgbClr val="660066"/>
                </a:solidFill>
                <a:latin typeface="+mn-lt"/>
                <a:ea typeface="仿宋" panose="02010609060101010101" pitchFamily="49" charset="-122"/>
              </a:rPr>
              <a:t>。</a:t>
            </a:r>
            <a:endParaRPr lang="en-US" altLang="zh-CN" sz="2400" i="1" dirty="0">
              <a:solidFill>
                <a:srgbClr val="660066"/>
              </a:solidFill>
              <a:latin typeface="+mn-lt"/>
              <a:ea typeface="仿宋" panose="02010609060101010101" pitchFamily="49" charset="-122"/>
            </a:endParaRPr>
          </a:p>
          <a:p>
            <a:pPr eaLnBrk="1" hangingPunct="1">
              <a:spcBef>
                <a:spcPct val="20000"/>
              </a:spcBef>
              <a:defRPr/>
            </a:pPr>
            <a:r>
              <a:rPr lang="zh-CN" altLang="en-US" sz="2400" dirty="0">
                <a:solidFill>
                  <a:srgbClr val="660066"/>
                </a:solidFill>
                <a:latin typeface="+mn-lt"/>
                <a:ea typeface="仿宋" panose="02010609060101010101" pitchFamily="49" charset="-122"/>
              </a:rPr>
              <a:t>可以将</a:t>
            </a:r>
            <a:r>
              <a:rPr lang="zh-CN" altLang="en-US" sz="2400" dirty="0">
                <a:solidFill>
                  <a:srgbClr val="660066"/>
                </a:solidFill>
                <a:latin typeface="+mn-lt"/>
                <a:ea typeface="仿宋" panose="02010609060101010101" pitchFamily="49" charset="-122"/>
                <a:sym typeface="Symbol" pitchFamily="18" charset="2"/>
              </a:rPr>
              <a:t></a:t>
            </a:r>
            <a:r>
              <a:rPr lang="zh-CN" altLang="en-US" sz="2400" dirty="0">
                <a:solidFill>
                  <a:srgbClr val="660066"/>
                </a:solidFill>
                <a:latin typeface="+mn-lt"/>
                <a:ea typeface="仿宋" panose="02010609060101010101" pitchFamily="49" charset="-122"/>
              </a:rPr>
              <a:t>型网络标识成两个串接的</a:t>
            </a:r>
            <a:r>
              <a:rPr lang="en-US" altLang="zh-CN" sz="2400" dirty="0">
                <a:solidFill>
                  <a:srgbClr val="660066"/>
                </a:solidFill>
                <a:latin typeface="+mn-lt"/>
                <a:ea typeface="仿宋" panose="02010609060101010101" pitchFamily="49" charset="-122"/>
              </a:rPr>
              <a:t>L</a:t>
            </a:r>
            <a:r>
              <a:rPr lang="zh-CN" altLang="en-US" sz="2400" dirty="0">
                <a:solidFill>
                  <a:srgbClr val="660066"/>
                </a:solidFill>
                <a:latin typeface="+mn-lt"/>
                <a:ea typeface="仿宋" panose="02010609060101010101" pitchFamily="49" charset="-122"/>
              </a:rPr>
              <a:t>型网络的一般形式如下图所示。</a:t>
            </a:r>
          </a:p>
        </p:txBody>
      </p:sp>
      <p:pic>
        <p:nvPicPr>
          <p:cNvPr id="52228" name="图片 16" descr="Image1.jpg">
            <a:extLst>
              <a:ext uri="{FF2B5EF4-FFF2-40B4-BE49-F238E27FC236}">
                <a16:creationId xmlns:a16="http://schemas.microsoft.com/office/drawing/2014/main" id="{56EA5218-B212-438C-BA99-209EC3BA232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8625" y="1827213"/>
            <a:ext cx="6143625" cy="474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9" name="Text Box 5">
            <a:extLst>
              <a:ext uri="{FF2B5EF4-FFF2-40B4-BE49-F238E27FC236}">
                <a16:creationId xmlns:a16="http://schemas.microsoft.com/office/drawing/2014/main" id="{3E5225F6-7ED3-491D-BF8F-08A80E52ED32}"/>
              </a:ext>
            </a:extLst>
          </p:cNvPr>
          <p:cNvSpPr txBox="1">
            <a:spLocks noChangeArrowheads="1"/>
          </p:cNvSpPr>
          <p:nvPr/>
        </p:nvSpPr>
        <p:spPr bwMode="auto">
          <a:xfrm>
            <a:off x="7000875" y="2500313"/>
            <a:ext cx="18573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1600" dirty="0">
                <a:solidFill>
                  <a:srgbClr val="660066"/>
                </a:solidFill>
                <a:latin typeface="+mn-lt"/>
                <a:ea typeface="仿宋" panose="02010609060101010101" pitchFamily="49" charset="-122"/>
              </a:rPr>
              <a:t>胡见堂，谭博文，余德泉</a:t>
            </a:r>
            <a:r>
              <a:rPr lang="en-US" altLang="zh-CN" sz="1600" dirty="0">
                <a:solidFill>
                  <a:srgbClr val="660066"/>
                </a:solidFill>
                <a:latin typeface="+mn-lt"/>
                <a:ea typeface="仿宋" panose="02010609060101010101" pitchFamily="49" charset="-122"/>
              </a:rPr>
              <a:t>. </a:t>
            </a:r>
            <a:r>
              <a:rPr lang="zh-CN" altLang="en-US" sz="1600" dirty="0">
                <a:solidFill>
                  <a:srgbClr val="660066"/>
                </a:solidFill>
                <a:latin typeface="+mn-lt"/>
                <a:ea typeface="仿宋" panose="02010609060101010101" pitchFamily="49" charset="-122"/>
              </a:rPr>
              <a:t>固态高频电路</a:t>
            </a:r>
            <a:r>
              <a:rPr lang="en-US" altLang="zh-CN" sz="1600" dirty="0">
                <a:solidFill>
                  <a:srgbClr val="660066"/>
                </a:solidFill>
                <a:latin typeface="+mn-lt"/>
                <a:ea typeface="仿宋" panose="02010609060101010101" pitchFamily="49" charset="-122"/>
              </a:rPr>
              <a:t>(</a:t>
            </a:r>
            <a:r>
              <a:rPr lang="zh-CN" altLang="en-US" sz="1600" dirty="0">
                <a:solidFill>
                  <a:srgbClr val="660066"/>
                </a:solidFill>
                <a:latin typeface="+mn-lt"/>
                <a:ea typeface="仿宋" panose="02010609060101010101" pitchFamily="49" charset="-122"/>
              </a:rPr>
              <a:t>第</a:t>
            </a:r>
            <a:r>
              <a:rPr lang="en-US" altLang="zh-CN" sz="1600" dirty="0">
                <a:solidFill>
                  <a:srgbClr val="660066"/>
                </a:solidFill>
                <a:latin typeface="+mn-lt"/>
                <a:ea typeface="仿宋" panose="02010609060101010101" pitchFamily="49" charset="-122"/>
              </a:rPr>
              <a:t>2</a:t>
            </a:r>
            <a:r>
              <a:rPr lang="zh-CN" altLang="en-US" sz="1600" dirty="0">
                <a:solidFill>
                  <a:srgbClr val="660066"/>
                </a:solidFill>
                <a:latin typeface="+mn-lt"/>
                <a:ea typeface="仿宋" panose="02010609060101010101" pitchFamily="49" charset="-122"/>
              </a:rPr>
              <a:t>版</a:t>
            </a:r>
            <a:r>
              <a:rPr lang="en-US" altLang="zh-CN" sz="1600" dirty="0">
                <a:solidFill>
                  <a:srgbClr val="660066"/>
                </a:solidFill>
                <a:latin typeface="+mn-lt"/>
                <a:ea typeface="仿宋" panose="02010609060101010101" pitchFamily="49" charset="-122"/>
              </a:rPr>
              <a:t>). </a:t>
            </a:r>
            <a:r>
              <a:rPr lang="zh-CN" altLang="en-US" sz="1600" dirty="0">
                <a:solidFill>
                  <a:srgbClr val="660066"/>
                </a:solidFill>
                <a:latin typeface="+mn-lt"/>
                <a:ea typeface="仿宋" panose="02010609060101010101" pitchFamily="49" charset="-122"/>
              </a:rPr>
              <a:t>长沙：国防科技大学出版社</a:t>
            </a:r>
            <a:r>
              <a:rPr lang="en-US" altLang="zh-CN" sz="1600" dirty="0">
                <a:solidFill>
                  <a:srgbClr val="660066"/>
                </a:solidFill>
                <a:latin typeface="+mn-lt"/>
                <a:ea typeface="仿宋" panose="02010609060101010101" pitchFamily="49" charset="-122"/>
              </a:rPr>
              <a:t>,1999.</a:t>
            </a:r>
            <a:endParaRPr lang="zh-CN" altLang="en-US" sz="1600" dirty="0">
              <a:solidFill>
                <a:srgbClr val="660066"/>
              </a:solidFill>
              <a:latin typeface="+mn-lt"/>
              <a:ea typeface="仿宋" panose="02010609060101010101" pitchFamily="49"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1" name="Text Box 7">
            <a:extLst>
              <a:ext uri="{FF2B5EF4-FFF2-40B4-BE49-F238E27FC236}">
                <a16:creationId xmlns:a16="http://schemas.microsoft.com/office/drawing/2014/main" id="{638A2AE1-6843-4553-AFB4-C14E98037F37}"/>
              </a:ext>
            </a:extLst>
          </p:cNvPr>
          <p:cNvSpPr txBox="1">
            <a:spLocks noChangeArrowheads="1"/>
          </p:cNvSpPr>
          <p:nvPr/>
        </p:nvSpPr>
        <p:spPr bwMode="auto">
          <a:xfrm>
            <a:off x="285750" y="642938"/>
            <a:ext cx="4968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000" dirty="0">
                <a:solidFill>
                  <a:srgbClr val="660066"/>
                </a:solidFill>
                <a:latin typeface="+mn-lt"/>
                <a:ea typeface="仿宋" panose="02010609060101010101" pitchFamily="49" charset="-122"/>
              </a:rPr>
              <a:t>上页的</a:t>
            </a:r>
            <a:r>
              <a:rPr kumimoji="0" lang="en-US" altLang="zh-CN" sz="2000" dirty="0">
                <a:solidFill>
                  <a:srgbClr val="660066"/>
                </a:solidFill>
                <a:latin typeface="+mn-lt"/>
                <a:ea typeface="仿宋" panose="02010609060101010101" pitchFamily="49" charset="-122"/>
              </a:rPr>
              <a:t>(d)</a:t>
            </a:r>
            <a:r>
              <a:rPr kumimoji="0" lang="zh-CN" altLang="en-US" sz="2000" dirty="0">
                <a:solidFill>
                  <a:srgbClr val="660066"/>
                </a:solidFill>
                <a:latin typeface="+mn-lt"/>
                <a:ea typeface="仿宋" panose="02010609060101010101" pitchFamily="49" charset="-122"/>
              </a:rPr>
              <a:t>图（等效图）：</a:t>
            </a:r>
          </a:p>
        </p:txBody>
      </p:sp>
      <mc:AlternateContent xmlns:mc="http://schemas.openxmlformats.org/markup-compatibility/2006" xmlns:a14="http://schemas.microsoft.com/office/drawing/2010/main">
        <mc:Choice Requires="a14">
          <p:sp>
            <p:nvSpPr>
              <p:cNvPr id="53254" name="Text Box 11">
                <a:extLst>
                  <a:ext uri="{FF2B5EF4-FFF2-40B4-BE49-F238E27FC236}">
                    <a16:creationId xmlns:a16="http://schemas.microsoft.com/office/drawing/2014/main" id="{C452C7DB-900E-44BF-A330-B34B9A28B9A4}"/>
                  </a:ext>
                </a:extLst>
              </p:cNvPr>
              <p:cNvSpPr txBox="1">
                <a:spLocks noChangeArrowheads="1"/>
              </p:cNvSpPr>
              <p:nvPr/>
            </p:nvSpPr>
            <p:spPr bwMode="auto">
              <a:xfrm>
                <a:off x="246062" y="3357563"/>
                <a:ext cx="4253929" cy="7403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dirty="0">
                    <a:solidFill>
                      <a:srgbClr val="0000FF"/>
                    </a:solidFill>
                    <a:latin typeface="+mn-lt"/>
                    <a:ea typeface="仿宋" panose="02010609060101010101" pitchFamily="49" charset="-122"/>
                  </a:rPr>
                  <a:t>由</a:t>
                </a:r>
                <a:r>
                  <a:rPr kumimoji="0" lang="en-US" altLang="zh-CN" sz="2400" dirty="0">
                    <a:solidFill>
                      <a:srgbClr val="0000FF"/>
                    </a:solidFill>
                    <a:latin typeface="+mn-lt"/>
                    <a:ea typeface="仿宋" panose="02010609060101010101" pitchFamily="49" charset="-122"/>
                  </a:rPr>
                  <a:t>3-3‘</a:t>
                </a:r>
                <a:r>
                  <a:rPr kumimoji="0" lang="zh-CN" altLang="en-US" sz="2400" dirty="0">
                    <a:solidFill>
                      <a:srgbClr val="0000FF"/>
                    </a:solidFill>
                    <a:latin typeface="+mn-lt"/>
                    <a:ea typeface="仿宋" panose="02010609060101010101" pitchFamily="49" charset="-122"/>
                  </a:rPr>
                  <a:t>向右看进去：</a:t>
                </a:r>
                <a:r>
                  <a:rPr kumimoji="0" lang="en-US" altLang="zh-CN" sz="2400" i="1" dirty="0">
                    <a:solidFill>
                      <a:srgbClr val="660033"/>
                    </a:solidFill>
                    <a:latin typeface="+mn-lt"/>
                    <a:ea typeface="仿宋" panose="02010609060101010101" pitchFamily="49" charset="-122"/>
                  </a:rPr>
                  <a:t>R</a:t>
                </a:r>
                <a:r>
                  <a:rPr kumimoji="0" lang="en-US" altLang="zh-CN" sz="2400" baseline="-25000" dirty="0">
                    <a:solidFill>
                      <a:srgbClr val="660033"/>
                    </a:solidFill>
                    <a:latin typeface="+mn-lt"/>
                    <a:ea typeface="仿宋" panose="02010609060101010101" pitchFamily="49" charset="-122"/>
                  </a:rPr>
                  <a:t>3</a:t>
                </a:r>
                <a:r>
                  <a:rPr kumimoji="0" lang="en-US" altLang="zh-CN" sz="2400" dirty="0">
                    <a:solidFill>
                      <a:srgbClr val="660033"/>
                    </a:solidFill>
                    <a:latin typeface="+mn-lt"/>
                    <a:ea typeface="仿宋" panose="02010609060101010101" pitchFamily="49" charset="-122"/>
                  </a:rPr>
                  <a:t>=</a:t>
                </a:r>
                <a14:m>
                  <m:oMath xmlns:m="http://schemas.openxmlformats.org/officeDocument/2006/math">
                    <m:f>
                      <m:fPr>
                        <m:ctrlPr>
                          <a:rPr kumimoji="0" lang="en-US" altLang="zh-CN" sz="2400" i="1" smtClean="0">
                            <a:solidFill>
                              <a:srgbClr val="660033"/>
                            </a:solidFill>
                            <a:latin typeface="Cambria Math" panose="02040503050406030204" pitchFamily="18" charset="0"/>
                            <a:ea typeface="仿宋_GB2312" panose="02010609030101010101" pitchFamily="49" charset="-122"/>
                          </a:rPr>
                        </m:ctrlPr>
                      </m:fPr>
                      <m:num>
                        <m:r>
                          <m:rPr>
                            <m:nor/>
                          </m:rPr>
                          <a:rPr kumimoji="0" lang="en-US" altLang="zh-CN" sz="2400" i="1" dirty="0">
                            <a:solidFill>
                              <a:srgbClr val="660033"/>
                            </a:solidFill>
                            <a:latin typeface="+mn-lt"/>
                            <a:ea typeface="仿宋" panose="02010609060101010101" pitchFamily="49" charset="-122"/>
                          </a:rPr>
                          <m:t>R</m:t>
                        </m:r>
                        <m:r>
                          <m:rPr>
                            <m:nor/>
                          </m:rPr>
                          <a:rPr kumimoji="0" lang="en-US" altLang="zh-CN" sz="2400" b="1" i="0" baseline="-25000" dirty="0" smtClean="0">
                            <a:solidFill>
                              <a:srgbClr val="660033"/>
                            </a:solidFill>
                            <a:latin typeface="+mn-lt"/>
                            <a:ea typeface="仿宋" panose="02010609060101010101" pitchFamily="49" charset="-122"/>
                          </a:rPr>
                          <m:t>2</m:t>
                        </m:r>
                      </m:num>
                      <m:den>
                        <m:r>
                          <m:rPr>
                            <m:nor/>
                          </m:rPr>
                          <a:rPr kumimoji="0" lang="en-US" altLang="zh-CN" sz="2400" dirty="0">
                            <a:solidFill>
                              <a:srgbClr val="660033"/>
                            </a:solidFill>
                            <a:latin typeface="+mn-lt"/>
                            <a:ea typeface="仿宋" panose="02010609060101010101" pitchFamily="49" charset="-122"/>
                          </a:rPr>
                          <m:t>1</m:t>
                        </m:r>
                        <m:r>
                          <a:rPr kumimoji="0" lang="en-US" altLang="zh-CN" sz="2400" b="1" i="1" smtClean="0">
                            <a:solidFill>
                              <a:srgbClr val="660033"/>
                            </a:solidFill>
                            <a:latin typeface="Cambria Math" panose="02040503050406030204" pitchFamily="18" charset="0"/>
                            <a:ea typeface="仿宋_GB2312" panose="02010609030101010101" pitchFamily="49" charset="-122"/>
                          </a:rPr>
                          <m:t>+</m:t>
                        </m:r>
                        <m:r>
                          <m:rPr>
                            <m:nor/>
                          </m:rPr>
                          <a:rPr kumimoji="0" lang="en-US" altLang="zh-CN" sz="2400" i="1" dirty="0">
                            <a:solidFill>
                              <a:srgbClr val="660033"/>
                            </a:solidFill>
                            <a:latin typeface="+mn-lt"/>
                            <a:ea typeface="仿宋" panose="02010609060101010101" pitchFamily="49" charset="-122"/>
                          </a:rPr>
                          <m:t>Q</m:t>
                        </m:r>
                        <m:r>
                          <m:rPr>
                            <m:nor/>
                          </m:rPr>
                          <a:rPr kumimoji="0" lang="en-US" altLang="zh-CN" sz="2400" baseline="-25000" dirty="0">
                            <a:solidFill>
                              <a:srgbClr val="660033"/>
                            </a:solidFill>
                            <a:latin typeface="+mn-lt"/>
                            <a:ea typeface="仿宋" panose="02010609060101010101" pitchFamily="49" charset="-122"/>
                          </a:rPr>
                          <m:t>2</m:t>
                        </m:r>
                        <m:r>
                          <m:rPr>
                            <m:nor/>
                          </m:rPr>
                          <a:rPr kumimoji="0" lang="en-US" altLang="zh-CN" sz="2400" b="1" baseline="30000" dirty="0" smtClean="0">
                            <a:solidFill>
                              <a:srgbClr val="660033"/>
                            </a:solidFill>
                            <a:latin typeface="+mn-lt"/>
                            <a:ea typeface="仿宋" panose="02010609060101010101" pitchFamily="49" charset="-122"/>
                          </a:rPr>
                          <m:t>2</m:t>
                        </m:r>
                      </m:den>
                    </m:f>
                  </m:oMath>
                </a14:m>
                <a:endParaRPr kumimoji="0" lang="zh-CN" altLang="en-US" sz="2400" dirty="0">
                  <a:solidFill>
                    <a:srgbClr val="0000FF"/>
                  </a:solidFill>
                  <a:latin typeface="+mn-lt"/>
                  <a:ea typeface="仿宋" panose="02010609060101010101" pitchFamily="49" charset="-122"/>
                </a:endParaRPr>
              </a:p>
            </p:txBody>
          </p:sp>
        </mc:Choice>
        <mc:Fallback xmlns="">
          <p:sp>
            <p:nvSpPr>
              <p:cNvPr id="53254" name="Text Box 11">
                <a:extLst>
                  <a:ext uri="{FF2B5EF4-FFF2-40B4-BE49-F238E27FC236}">
                    <a16:creationId xmlns:a16="http://schemas.microsoft.com/office/drawing/2014/main" id="{C452C7DB-900E-44BF-A330-B34B9A28B9A4}"/>
                  </a:ext>
                </a:extLst>
              </p:cNvPr>
              <p:cNvSpPr txBox="1">
                <a:spLocks noRot="1" noChangeAspect="1" noMove="1" noResize="1" noEditPoints="1" noAdjustHandles="1" noChangeArrowheads="1" noChangeShapeType="1" noTextEdit="1"/>
              </p:cNvSpPr>
              <p:nvPr/>
            </p:nvSpPr>
            <p:spPr bwMode="auto">
              <a:xfrm>
                <a:off x="246062" y="3357563"/>
                <a:ext cx="4253929" cy="740331"/>
              </a:xfrm>
              <a:prstGeom prst="rect">
                <a:avLst/>
              </a:prstGeom>
              <a:blipFill>
                <a:blip r:embed="rId2"/>
                <a:stretch>
                  <a:fillRect l="-214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3255" name="Text Box 12">
            <a:extLst>
              <a:ext uri="{FF2B5EF4-FFF2-40B4-BE49-F238E27FC236}">
                <a16:creationId xmlns:a16="http://schemas.microsoft.com/office/drawing/2014/main" id="{CCA605FC-41EF-46C8-A18F-F85D385DB6A5}"/>
              </a:ext>
            </a:extLst>
          </p:cNvPr>
          <p:cNvSpPr txBox="1">
            <a:spLocks noChangeArrowheads="1"/>
          </p:cNvSpPr>
          <p:nvPr/>
        </p:nvSpPr>
        <p:spPr bwMode="auto">
          <a:xfrm>
            <a:off x="4642868" y="3526836"/>
            <a:ext cx="6477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000" dirty="0">
                <a:solidFill>
                  <a:srgbClr val="0000FF"/>
                </a:solidFill>
                <a:latin typeface="+mn-lt"/>
                <a:ea typeface="仿宋" panose="02010609060101010101" pitchFamily="49" charset="-122"/>
              </a:rPr>
              <a:t>(1)</a:t>
            </a:r>
          </a:p>
        </p:txBody>
      </p:sp>
      <p:sp>
        <p:nvSpPr>
          <p:cNvPr id="53256" name="Text Box 13">
            <a:extLst>
              <a:ext uri="{FF2B5EF4-FFF2-40B4-BE49-F238E27FC236}">
                <a16:creationId xmlns:a16="http://schemas.microsoft.com/office/drawing/2014/main" id="{5DAEE179-E870-4E5E-804D-6143346D336C}"/>
              </a:ext>
            </a:extLst>
          </p:cNvPr>
          <p:cNvSpPr txBox="1">
            <a:spLocks noChangeArrowheads="1"/>
          </p:cNvSpPr>
          <p:nvPr/>
        </p:nvSpPr>
        <p:spPr bwMode="auto">
          <a:xfrm>
            <a:off x="5248221" y="4349068"/>
            <a:ext cx="6477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000" dirty="0">
                <a:solidFill>
                  <a:srgbClr val="0000FF"/>
                </a:solidFill>
                <a:latin typeface="+mn-lt"/>
                <a:ea typeface="仿宋" panose="02010609060101010101" pitchFamily="49" charset="-122"/>
              </a:rPr>
              <a:t>(2)</a:t>
            </a:r>
          </a:p>
        </p:txBody>
      </p:sp>
      <p:sp>
        <p:nvSpPr>
          <p:cNvPr id="53257" name="Text Box 14">
            <a:extLst>
              <a:ext uri="{FF2B5EF4-FFF2-40B4-BE49-F238E27FC236}">
                <a16:creationId xmlns:a16="http://schemas.microsoft.com/office/drawing/2014/main" id="{AB4A8125-05D1-41F8-AE97-2AB8EE2379BE}"/>
              </a:ext>
            </a:extLst>
          </p:cNvPr>
          <p:cNvSpPr txBox="1">
            <a:spLocks noChangeArrowheads="1"/>
          </p:cNvSpPr>
          <p:nvPr/>
        </p:nvSpPr>
        <p:spPr bwMode="auto">
          <a:xfrm>
            <a:off x="5269679" y="5159401"/>
            <a:ext cx="6477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000">
                <a:solidFill>
                  <a:srgbClr val="0000FF"/>
                </a:solidFill>
                <a:latin typeface="+mn-lt"/>
                <a:ea typeface="仿宋" panose="02010609060101010101" pitchFamily="49" charset="-122"/>
              </a:rPr>
              <a:t>(3)</a:t>
            </a:r>
          </a:p>
        </p:txBody>
      </p:sp>
      <p:sp>
        <p:nvSpPr>
          <p:cNvPr id="53260" name="Text Box 17">
            <a:extLst>
              <a:ext uri="{FF2B5EF4-FFF2-40B4-BE49-F238E27FC236}">
                <a16:creationId xmlns:a16="http://schemas.microsoft.com/office/drawing/2014/main" id="{8EAA18CE-502D-4FAC-AAFF-3D6FF6973EB7}"/>
              </a:ext>
            </a:extLst>
          </p:cNvPr>
          <p:cNvSpPr txBox="1">
            <a:spLocks noChangeArrowheads="1"/>
          </p:cNvSpPr>
          <p:nvPr/>
        </p:nvSpPr>
        <p:spPr bwMode="auto">
          <a:xfrm>
            <a:off x="5269679" y="5916664"/>
            <a:ext cx="6477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000">
                <a:solidFill>
                  <a:srgbClr val="0000FF"/>
                </a:solidFill>
                <a:latin typeface="+mn-lt"/>
                <a:ea typeface="仿宋" panose="02010609060101010101" pitchFamily="49" charset="-122"/>
              </a:rPr>
              <a:t>(4)</a:t>
            </a:r>
          </a:p>
        </p:txBody>
      </p:sp>
      <p:pic>
        <p:nvPicPr>
          <p:cNvPr id="53261" name="图片 16" descr="Image1.jpg">
            <a:extLst>
              <a:ext uri="{FF2B5EF4-FFF2-40B4-BE49-F238E27FC236}">
                <a16:creationId xmlns:a16="http://schemas.microsoft.com/office/drawing/2014/main" id="{1731FCAC-512C-45FD-A7C7-3A2E7A20784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00500" y="428625"/>
            <a:ext cx="3509963"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53262" name="Text Box 11">
                <a:extLst>
                  <a:ext uri="{FF2B5EF4-FFF2-40B4-BE49-F238E27FC236}">
                    <a16:creationId xmlns:a16="http://schemas.microsoft.com/office/drawing/2014/main" id="{5D8C6FAB-8F7F-44F7-A0CB-401490BD25EC}"/>
                  </a:ext>
                </a:extLst>
              </p:cNvPr>
              <p:cNvSpPr txBox="1">
                <a:spLocks noChangeArrowheads="1"/>
              </p:cNvSpPr>
              <p:nvPr/>
            </p:nvSpPr>
            <p:spPr bwMode="auto">
              <a:xfrm>
                <a:off x="1779587" y="4176123"/>
                <a:ext cx="3571876" cy="77207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dirty="0">
                    <a:solidFill>
                      <a:srgbClr val="0000FF"/>
                    </a:solidFill>
                    <a:latin typeface="+mn-lt"/>
                    <a:ea typeface="仿宋" panose="02010609060101010101" pitchFamily="49" charset="-122"/>
                  </a:rPr>
                  <a:t>其中：</a:t>
                </a:r>
                <a:r>
                  <a:rPr kumimoji="0" lang="en-US" altLang="zh-CN" sz="2400" i="1" dirty="0">
                    <a:solidFill>
                      <a:srgbClr val="660033"/>
                    </a:solidFill>
                    <a:latin typeface="+mn-lt"/>
                    <a:ea typeface="仿宋" panose="02010609060101010101" pitchFamily="49" charset="-122"/>
                  </a:rPr>
                  <a:t> </a:t>
                </a:r>
                <a14:m>
                  <m:oMath xmlns:m="http://schemas.openxmlformats.org/officeDocument/2006/math">
                    <m:r>
                      <m:rPr>
                        <m:nor/>
                      </m:rPr>
                      <a:rPr kumimoji="0" lang="en-US" altLang="zh-CN" sz="2400" i="1" dirty="0">
                        <a:solidFill>
                          <a:srgbClr val="660033"/>
                        </a:solidFill>
                        <a:latin typeface="+mn-lt"/>
                        <a:ea typeface="仿宋" panose="02010609060101010101" pitchFamily="49" charset="-122"/>
                      </a:rPr>
                      <m:t>Q</m:t>
                    </m:r>
                    <m:r>
                      <m:rPr>
                        <m:nor/>
                      </m:rPr>
                      <a:rPr kumimoji="0" lang="en-US" altLang="zh-CN" sz="2400" baseline="-25000" dirty="0" smtClean="0">
                        <a:solidFill>
                          <a:srgbClr val="660033"/>
                        </a:solidFill>
                        <a:latin typeface="+mn-lt"/>
                        <a:ea typeface="仿宋" panose="02010609060101010101" pitchFamily="49" charset="-122"/>
                      </a:rPr>
                      <m:t>2</m:t>
                    </m:r>
                  </m:oMath>
                </a14:m>
                <a:r>
                  <a:rPr kumimoji="0" lang="en-US" altLang="zh-CN" sz="2400" dirty="0">
                    <a:solidFill>
                      <a:srgbClr val="660033"/>
                    </a:solidFill>
                    <a:latin typeface="+mn-lt"/>
                    <a:ea typeface="仿宋" panose="02010609060101010101" pitchFamily="49" charset="-122"/>
                  </a:rPr>
                  <a:t>=</a:t>
                </a:r>
                <a14:m>
                  <m:oMath xmlns:m="http://schemas.openxmlformats.org/officeDocument/2006/math">
                    <m:f>
                      <m:fPr>
                        <m:ctrlPr>
                          <a:rPr kumimoji="0" lang="en-US" altLang="zh-CN" sz="2400" i="1">
                            <a:solidFill>
                              <a:srgbClr val="660033"/>
                            </a:solidFill>
                            <a:latin typeface="Cambria Math" panose="02040503050406030204" pitchFamily="18" charset="0"/>
                            <a:ea typeface="仿宋_GB2312" panose="02010609030101010101" pitchFamily="49" charset="-122"/>
                          </a:rPr>
                        </m:ctrlPr>
                      </m:fPr>
                      <m:num>
                        <m:r>
                          <m:rPr>
                            <m:nor/>
                          </m:rPr>
                          <a:rPr kumimoji="0" lang="en-US" altLang="zh-CN" sz="2400" i="1" dirty="0">
                            <a:solidFill>
                              <a:srgbClr val="660033"/>
                            </a:solidFill>
                            <a:latin typeface="+mn-lt"/>
                            <a:ea typeface="仿宋" panose="02010609060101010101" pitchFamily="49" charset="-122"/>
                          </a:rPr>
                          <m:t>R</m:t>
                        </m:r>
                        <m:r>
                          <m:rPr>
                            <m:nor/>
                          </m:rPr>
                          <a:rPr kumimoji="0" lang="en-US" altLang="zh-CN" sz="2400" baseline="-25000" dirty="0">
                            <a:solidFill>
                              <a:srgbClr val="660033"/>
                            </a:solidFill>
                            <a:latin typeface="+mn-lt"/>
                            <a:ea typeface="仿宋" panose="02010609060101010101" pitchFamily="49" charset="-122"/>
                          </a:rPr>
                          <m:t>2</m:t>
                        </m:r>
                      </m:num>
                      <m:den>
                        <m:r>
                          <m:rPr>
                            <m:nor/>
                          </m:rPr>
                          <a:rPr kumimoji="0" lang="en-US" altLang="zh-CN" sz="2400" dirty="0" smtClean="0">
                            <a:solidFill>
                              <a:srgbClr val="0000FF"/>
                            </a:solidFill>
                            <a:latin typeface="+mn-lt"/>
                            <a:ea typeface="仿宋" panose="02010609060101010101" pitchFamily="49" charset="-122"/>
                          </a:rPr>
                          <m:t>|</m:t>
                        </m:r>
                        <m:r>
                          <m:rPr>
                            <m:nor/>
                          </m:rPr>
                          <a:rPr kumimoji="0" lang="en-US" altLang="zh-CN" sz="2400" b="1" i="1" dirty="0" smtClean="0">
                            <a:solidFill>
                              <a:srgbClr val="660033"/>
                            </a:solidFill>
                            <a:latin typeface="+mn-lt"/>
                            <a:ea typeface="仿宋" panose="02010609060101010101" pitchFamily="49" charset="-122"/>
                          </a:rPr>
                          <m:t>X</m:t>
                        </m:r>
                        <m:r>
                          <m:rPr>
                            <m:nor/>
                          </m:rPr>
                          <a:rPr kumimoji="0" lang="en-US" altLang="zh-CN" sz="2400" b="1" i="0" baseline="-25000" dirty="0" smtClean="0">
                            <a:solidFill>
                              <a:srgbClr val="660033"/>
                            </a:solidFill>
                            <a:latin typeface="+mn-lt"/>
                            <a:ea typeface="仿宋" panose="02010609060101010101" pitchFamily="49" charset="-122"/>
                          </a:rPr>
                          <m:t>P</m:t>
                        </m:r>
                        <m:r>
                          <m:rPr>
                            <m:nor/>
                          </m:rPr>
                          <a:rPr kumimoji="0" lang="en-US" altLang="zh-CN" sz="2400" b="1" i="0" baseline="-25000" dirty="0" smtClean="0">
                            <a:solidFill>
                              <a:srgbClr val="660033"/>
                            </a:solidFill>
                            <a:latin typeface="+mn-lt"/>
                            <a:ea typeface="仿宋" panose="02010609060101010101" pitchFamily="49" charset="-122"/>
                          </a:rPr>
                          <m:t>2</m:t>
                        </m:r>
                        <m:r>
                          <m:rPr>
                            <m:nor/>
                          </m:rPr>
                          <a:rPr kumimoji="0" lang="en-US" altLang="zh-CN" sz="2400" dirty="0">
                            <a:solidFill>
                              <a:srgbClr val="0000FF"/>
                            </a:solidFill>
                            <a:latin typeface="+mn-lt"/>
                            <a:ea typeface="仿宋" panose="02010609060101010101" pitchFamily="49" charset="-122"/>
                          </a:rPr>
                          <m:t>|</m:t>
                        </m:r>
                      </m:den>
                    </m:f>
                  </m:oMath>
                </a14:m>
                <a:r>
                  <a:rPr kumimoji="0" lang="en-US" altLang="zh-CN" sz="2400" dirty="0">
                    <a:solidFill>
                      <a:srgbClr val="660033"/>
                    </a:solidFill>
                    <a:latin typeface="+mn-lt"/>
                    <a:ea typeface="仿宋" panose="02010609060101010101" pitchFamily="49" charset="-122"/>
                  </a:rPr>
                  <a:t> = </a:t>
                </a:r>
                <a14:m>
                  <m:oMath xmlns:m="http://schemas.openxmlformats.org/officeDocument/2006/math">
                    <m:f>
                      <m:fPr>
                        <m:ctrlPr>
                          <a:rPr kumimoji="0" lang="en-US" altLang="zh-CN" sz="2400" i="1">
                            <a:solidFill>
                              <a:srgbClr val="660033"/>
                            </a:solidFill>
                            <a:latin typeface="Cambria Math" panose="02040503050406030204" pitchFamily="18" charset="0"/>
                            <a:ea typeface="仿宋_GB2312" panose="02010609030101010101" pitchFamily="49" charset="-122"/>
                          </a:rPr>
                        </m:ctrlPr>
                      </m:fPr>
                      <m:num>
                        <m:r>
                          <m:rPr>
                            <m:nor/>
                          </m:rPr>
                          <a:rPr kumimoji="0" lang="en-US" altLang="zh-CN" sz="2400" dirty="0">
                            <a:solidFill>
                              <a:srgbClr val="0000FF"/>
                            </a:solidFill>
                            <a:latin typeface="+mn-lt"/>
                            <a:ea typeface="仿宋" panose="02010609060101010101" pitchFamily="49" charset="-122"/>
                          </a:rPr>
                          <m:t>|</m:t>
                        </m:r>
                        <m:r>
                          <m:rPr>
                            <m:nor/>
                          </m:rPr>
                          <a:rPr kumimoji="0" lang="en-US" altLang="zh-CN" sz="2400" i="1" dirty="0">
                            <a:solidFill>
                              <a:srgbClr val="660033"/>
                            </a:solidFill>
                            <a:latin typeface="+mn-lt"/>
                            <a:ea typeface="仿宋" panose="02010609060101010101" pitchFamily="49" charset="-122"/>
                          </a:rPr>
                          <m:t>X</m:t>
                        </m:r>
                        <m:r>
                          <m:rPr>
                            <m:nor/>
                          </m:rPr>
                          <a:rPr kumimoji="0" lang="en-US" altLang="zh-CN" sz="2400" baseline="-25000" dirty="0">
                            <a:solidFill>
                              <a:srgbClr val="660033"/>
                            </a:solidFill>
                            <a:latin typeface="+mn-lt"/>
                            <a:ea typeface="仿宋" panose="02010609060101010101" pitchFamily="49" charset="-122"/>
                          </a:rPr>
                          <m:t>s</m:t>
                        </m:r>
                        <m:r>
                          <m:rPr>
                            <m:nor/>
                          </m:rPr>
                          <a:rPr kumimoji="0" lang="en-US" altLang="zh-CN" sz="2400" baseline="-25000" dirty="0">
                            <a:solidFill>
                              <a:srgbClr val="660033"/>
                            </a:solidFill>
                            <a:latin typeface="+mn-lt"/>
                            <a:ea typeface="仿宋" panose="02010609060101010101" pitchFamily="49" charset="-122"/>
                          </a:rPr>
                          <m:t>2|</m:t>
                        </m:r>
                      </m:num>
                      <m:den>
                        <m:r>
                          <m:rPr>
                            <m:nor/>
                          </m:rPr>
                          <a:rPr kumimoji="0" lang="en-US" altLang="zh-CN" sz="2400" i="1" dirty="0">
                            <a:solidFill>
                              <a:srgbClr val="660033"/>
                            </a:solidFill>
                            <a:latin typeface="+mn-lt"/>
                            <a:ea typeface="仿宋" panose="02010609060101010101" pitchFamily="49" charset="-122"/>
                          </a:rPr>
                          <m:t>R</m:t>
                        </m:r>
                        <m:r>
                          <m:rPr>
                            <m:nor/>
                          </m:rPr>
                          <a:rPr kumimoji="0" lang="en-US" altLang="zh-CN" sz="2400" b="1" i="0" baseline="-25000" dirty="0" smtClean="0">
                            <a:solidFill>
                              <a:srgbClr val="660033"/>
                            </a:solidFill>
                            <a:latin typeface="+mn-lt"/>
                            <a:ea typeface="仿宋" panose="02010609060101010101" pitchFamily="49" charset="-122"/>
                          </a:rPr>
                          <m:t>3</m:t>
                        </m:r>
                      </m:den>
                    </m:f>
                  </m:oMath>
                </a14:m>
                <a:endParaRPr kumimoji="0" lang="zh-CN" altLang="en-US" sz="2400" dirty="0">
                  <a:solidFill>
                    <a:srgbClr val="0000FF"/>
                  </a:solidFill>
                  <a:latin typeface="+mn-lt"/>
                  <a:ea typeface="仿宋" panose="02010609060101010101" pitchFamily="49" charset="-122"/>
                </a:endParaRPr>
              </a:p>
            </p:txBody>
          </p:sp>
        </mc:Choice>
        <mc:Fallback xmlns="">
          <p:sp>
            <p:nvSpPr>
              <p:cNvPr id="53262" name="Text Box 11">
                <a:extLst>
                  <a:ext uri="{FF2B5EF4-FFF2-40B4-BE49-F238E27FC236}">
                    <a16:creationId xmlns:a16="http://schemas.microsoft.com/office/drawing/2014/main" id="{5D8C6FAB-8F7F-44F7-A0CB-401490BD25EC}"/>
                  </a:ext>
                </a:extLst>
              </p:cNvPr>
              <p:cNvSpPr txBox="1">
                <a:spLocks noRot="1" noChangeAspect="1" noMove="1" noResize="1" noEditPoints="1" noAdjustHandles="1" noChangeArrowheads="1" noChangeShapeType="1" noTextEdit="1"/>
              </p:cNvSpPr>
              <p:nvPr/>
            </p:nvSpPr>
            <p:spPr bwMode="auto">
              <a:xfrm>
                <a:off x="1779587" y="4176123"/>
                <a:ext cx="3571876" cy="772071"/>
              </a:xfrm>
              <a:prstGeom prst="rect">
                <a:avLst/>
              </a:prstGeom>
              <a:blipFill>
                <a:blip r:embed="rId4"/>
                <a:stretch>
                  <a:fillRect l="-273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263" name="Text Box 11">
                <a:extLst>
                  <a:ext uri="{FF2B5EF4-FFF2-40B4-BE49-F238E27FC236}">
                    <a16:creationId xmlns:a16="http://schemas.microsoft.com/office/drawing/2014/main" id="{BA84F5BC-5704-4715-8514-7CC32CE39032}"/>
                  </a:ext>
                </a:extLst>
              </p:cNvPr>
              <p:cNvSpPr txBox="1">
                <a:spLocks noChangeArrowheads="1"/>
              </p:cNvSpPr>
              <p:nvPr/>
            </p:nvSpPr>
            <p:spPr bwMode="auto">
              <a:xfrm>
                <a:off x="246062" y="5143500"/>
                <a:ext cx="5151439"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dirty="0">
                    <a:solidFill>
                      <a:srgbClr val="0000FF"/>
                    </a:solidFill>
                    <a:latin typeface="+mn-lt"/>
                    <a:ea typeface="仿宋" panose="02010609060101010101" pitchFamily="49" charset="-122"/>
                  </a:rPr>
                  <a:t>则有从</a:t>
                </a:r>
                <a:r>
                  <a:rPr kumimoji="0" lang="en-US" altLang="zh-CN" sz="2400" dirty="0">
                    <a:solidFill>
                      <a:srgbClr val="0000FF"/>
                    </a:solidFill>
                    <a:latin typeface="+mn-lt"/>
                    <a:ea typeface="仿宋" panose="02010609060101010101" pitchFamily="49" charset="-122"/>
                  </a:rPr>
                  <a:t>1-1’</a:t>
                </a:r>
                <a:r>
                  <a:rPr kumimoji="0" lang="zh-CN" altLang="en-US" sz="2400" dirty="0">
                    <a:solidFill>
                      <a:srgbClr val="0000FF"/>
                    </a:solidFill>
                    <a:latin typeface="+mn-lt"/>
                    <a:ea typeface="仿宋" panose="02010609060101010101" pitchFamily="49" charset="-122"/>
                  </a:rPr>
                  <a:t>看进去：</a:t>
                </a:r>
                <a:r>
                  <a:rPr kumimoji="0" lang="en-US" altLang="zh-CN" sz="2400" i="1" dirty="0">
                    <a:solidFill>
                      <a:srgbClr val="660033"/>
                    </a:solidFill>
                    <a:latin typeface="+mn-lt"/>
                    <a:ea typeface="仿宋" panose="02010609060101010101" pitchFamily="49" charset="-122"/>
                  </a:rPr>
                  <a:t> R</a:t>
                </a:r>
                <a:r>
                  <a:rPr kumimoji="0" lang="en-US" altLang="zh-CN" sz="2400" baseline="-25000" dirty="0">
                    <a:solidFill>
                      <a:srgbClr val="660033"/>
                    </a:solidFill>
                    <a:latin typeface="+mn-lt"/>
                    <a:ea typeface="仿宋" panose="02010609060101010101" pitchFamily="49" charset="-122"/>
                  </a:rPr>
                  <a:t>1</a:t>
                </a:r>
                <a:r>
                  <a:rPr kumimoji="0" lang="en-US" altLang="zh-CN" sz="2400" dirty="0">
                    <a:solidFill>
                      <a:srgbClr val="660033"/>
                    </a:solidFill>
                    <a:latin typeface="+mn-lt"/>
                    <a:ea typeface="仿宋" panose="02010609060101010101" pitchFamily="49" charset="-122"/>
                  </a:rPr>
                  <a:t>=</a:t>
                </a:r>
                <a:r>
                  <a:rPr kumimoji="0" lang="en-US" altLang="zh-CN" sz="2400" i="1" dirty="0">
                    <a:solidFill>
                      <a:srgbClr val="660033"/>
                    </a:solidFill>
                    <a:latin typeface="+mn-lt"/>
                    <a:ea typeface="仿宋" panose="02010609060101010101" pitchFamily="49" charset="-122"/>
                  </a:rPr>
                  <a:t> R</a:t>
                </a:r>
                <a:r>
                  <a:rPr kumimoji="0" lang="en-US" altLang="zh-CN" sz="2400" baseline="-25000" dirty="0">
                    <a:solidFill>
                      <a:srgbClr val="660033"/>
                    </a:solidFill>
                    <a:latin typeface="+mn-lt"/>
                    <a:ea typeface="仿宋" panose="02010609060101010101" pitchFamily="49" charset="-122"/>
                  </a:rPr>
                  <a:t>3</a:t>
                </a:r>
                <a:r>
                  <a:rPr kumimoji="0" lang="en-US" altLang="zh-CN" sz="2400" dirty="0">
                    <a:solidFill>
                      <a:srgbClr val="660033"/>
                    </a:solidFill>
                    <a:latin typeface="+mn-lt"/>
                    <a:ea typeface="仿宋" panose="02010609060101010101" pitchFamily="49" charset="-122"/>
                  </a:rPr>
                  <a:t>(</a:t>
                </a:r>
                <a14:m>
                  <m:oMath xmlns:m="http://schemas.openxmlformats.org/officeDocument/2006/math">
                    <m:r>
                      <m:rPr>
                        <m:nor/>
                      </m:rPr>
                      <a:rPr kumimoji="0" lang="en-US" altLang="zh-CN" sz="2400" dirty="0">
                        <a:solidFill>
                          <a:srgbClr val="660033"/>
                        </a:solidFill>
                        <a:latin typeface="+mn-lt"/>
                        <a:ea typeface="仿宋" panose="02010609060101010101" pitchFamily="49" charset="-122"/>
                      </a:rPr>
                      <m:t>1</m:t>
                    </m:r>
                    <m:r>
                      <a:rPr kumimoji="0" lang="en-US" altLang="zh-CN" sz="2400" i="1">
                        <a:solidFill>
                          <a:srgbClr val="660033"/>
                        </a:solidFill>
                        <a:latin typeface="Cambria Math" panose="02040503050406030204" pitchFamily="18" charset="0"/>
                        <a:ea typeface="仿宋_GB2312" panose="02010609030101010101" pitchFamily="49" charset="-122"/>
                      </a:rPr>
                      <m:t>+</m:t>
                    </m:r>
                    <m:r>
                      <m:rPr>
                        <m:nor/>
                      </m:rPr>
                      <a:rPr kumimoji="0" lang="en-US" altLang="zh-CN" sz="2400" i="1" dirty="0">
                        <a:solidFill>
                          <a:srgbClr val="660033"/>
                        </a:solidFill>
                        <a:latin typeface="+mn-lt"/>
                        <a:ea typeface="仿宋" panose="02010609060101010101" pitchFamily="49" charset="-122"/>
                      </a:rPr>
                      <m:t>Q</m:t>
                    </m:r>
                    <m:r>
                      <a:rPr kumimoji="0" lang="en-US" altLang="zh-CN" sz="2400" i="1" baseline="-25000" dirty="0" smtClean="0">
                        <a:solidFill>
                          <a:srgbClr val="660033"/>
                        </a:solidFill>
                        <a:latin typeface="Cambria Math" panose="02040503050406030204" pitchFamily="18" charset="0"/>
                        <a:ea typeface="仿宋_GB2312" panose="02010609030101010101" pitchFamily="49" charset="-122"/>
                      </a:rPr>
                      <m:t>1</m:t>
                    </m:r>
                    <m:r>
                      <m:rPr>
                        <m:nor/>
                      </m:rPr>
                      <a:rPr kumimoji="0" lang="en-US" altLang="zh-CN" sz="2400" baseline="30000" dirty="0">
                        <a:solidFill>
                          <a:srgbClr val="660033"/>
                        </a:solidFill>
                        <a:latin typeface="+mn-lt"/>
                        <a:ea typeface="仿宋" panose="02010609060101010101" pitchFamily="49" charset="-122"/>
                      </a:rPr>
                      <m:t>2</m:t>
                    </m:r>
                  </m:oMath>
                </a14:m>
                <a:r>
                  <a:rPr kumimoji="0" lang="en-US" altLang="zh-CN" sz="2400" dirty="0">
                    <a:solidFill>
                      <a:srgbClr val="660033"/>
                    </a:solidFill>
                    <a:latin typeface="+mn-lt"/>
                    <a:ea typeface="仿宋" panose="02010609060101010101" pitchFamily="49" charset="-122"/>
                  </a:rPr>
                  <a:t>)</a:t>
                </a:r>
                <a:endParaRPr kumimoji="0" lang="zh-CN" altLang="en-US" sz="2400" dirty="0">
                  <a:solidFill>
                    <a:srgbClr val="0000FF"/>
                  </a:solidFill>
                  <a:latin typeface="+mn-lt"/>
                  <a:ea typeface="仿宋" panose="02010609060101010101" pitchFamily="49" charset="-122"/>
                </a:endParaRPr>
              </a:p>
            </p:txBody>
          </p:sp>
        </mc:Choice>
        <mc:Fallback xmlns="">
          <p:sp>
            <p:nvSpPr>
              <p:cNvPr id="53263" name="Text Box 11">
                <a:extLst>
                  <a:ext uri="{FF2B5EF4-FFF2-40B4-BE49-F238E27FC236}">
                    <a16:creationId xmlns:a16="http://schemas.microsoft.com/office/drawing/2014/main" id="{BA84F5BC-5704-4715-8514-7CC32CE39032}"/>
                  </a:ext>
                </a:extLst>
              </p:cNvPr>
              <p:cNvSpPr txBox="1">
                <a:spLocks noRot="1" noChangeAspect="1" noMove="1" noResize="1" noEditPoints="1" noAdjustHandles="1" noChangeArrowheads="1" noChangeShapeType="1" noTextEdit="1"/>
              </p:cNvSpPr>
              <p:nvPr/>
            </p:nvSpPr>
            <p:spPr bwMode="auto">
              <a:xfrm>
                <a:off x="246062" y="5143500"/>
                <a:ext cx="5151439" cy="461665"/>
              </a:xfrm>
              <a:prstGeom prst="rect">
                <a:avLst/>
              </a:prstGeom>
              <a:blipFill>
                <a:blip r:embed="rId5"/>
                <a:stretch>
                  <a:fillRect l="-1775" t="-14667" b="-32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264" name="Text Box 11">
                <a:extLst>
                  <a:ext uri="{FF2B5EF4-FFF2-40B4-BE49-F238E27FC236}">
                    <a16:creationId xmlns:a16="http://schemas.microsoft.com/office/drawing/2014/main" id="{A193ABB6-E160-4088-8EAA-F2A3EE55A8DE}"/>
                  </a:ext>
                </a:extLst>
              </p:cNvPr>
              <p:cNvSpPr txBox="1">
                <a:spLocks noChangeArrowheads="1"/>
              </p:cNvSpPr>
              <p:nvPr/>
            </p:nvSpPr>
            <p:spPr bwMode="auto">
              <a:xfrm>
                <a:off x="1992264" y="5786105"/>
                <a:ext cx="3405237" cy="77207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dirty="0">
                    <a:solidFill>
                      <a:srgbClr val="0000FF"/>
                    </a:solidFill>
                    <a:latin typeface="+mn-lt"/>
                    <a:ea typeface="仿宋" panose="02010609060101010101" pitchFamily="49" charset="-122"/>
                  </a:rPr>
                  <a:t>其中：</a:t>
                </a:r>
                <a14:m>
                  <m:oMath xmlns:m="http://schemas.openxmlformats.org/officeDocument/2006/math">
                    <m:r>
                      <m:rPr>
                        <m:nor/>
                      </m:rPr>
                      <a:rPr kumimoji="0" lang="en-US" altLang="zh-CN" sz="2400" i="1" dirty="0">
                        <a:solidFill>
                          <a:srgbClr val="660033"/>
                        </a:solidFill>
                        <a:latin typeface="+mn-lt"/>
                        <a:ea typeface="仿宋" panose="02010609060101010101" pitchFamily="49" charset="-122"/>
                      </a:rPr>
                      <m:t>Q</m:t>
                    </m:r>
                    <m:r>
                      <m:rPr>
                        <m:nor/>
                      </m:rPr>
                      <a:rPr kumimoji="0" lang="en-US" altLang="zh-CN" sz="2400" b="1" i="0" baseline="-25000" dirty="0" smtClean="0">
                        <a:solidFill>
                          <a:srgbClr val="660033"/>
                        </a:solidFill>
                        <a:latin typeface="+mn-lt"/>
                        <a:ea typeface="仿宋" panose="02010609060101010101" pitchFamily="49" charset="-122"/>
                      </a:rPr>
                      <m:t>1</m:t>
                    </m:r>
                    <m:r>
                      <m:rPr>
                        <m:nor/>
                      </m:rPr>
                      <a:rPr kumimoji="0" lang="en-US" altLang="zh-CN" sz="2400" dirty="0">
                        <a:solidFill>
                          <a:srgbClr val="660033"/>
                        </a:solidFill>
                        <a:latin typeface="+mn-lt"/>
                        <a:ea typeface="仿宋" panose="02010609060101010101" pitchFamily="49" charset="-122"/>
                      </a:rPr>
                      <m:t>= </m:t>
                    </m:r>
                    <m:f>
                      <m:fPr>
                        <m:ctrlPr>
                          <a:rPr kumimoji="0" lang="en-US" altLang="zh-CN" sz="2400" i="1">
                            <a:solidFill>
                              <a:srgbClr val="660033"/>
                            </a:solidFill>
                            <a:latin typeface="Cambria Math" panose="02040503050406030204" pitchFamily="18" charset="0"/>
                            <a:ea typeface="仿宋_GB2312" panose="02010609030101010101" pitchFamily="49" charset="-122"/>
                          </a:rPr>
                        </m:ctrlPr>
                      </m:fPr>
                      <m:num>
                        <m:r>
                          <m:rPr>
                            <m:nor/>
                          </m:rPr>
                          <a:rPr kumimoji="0" lang="en-US" altLang="zh-CN" sz="2400" dirty="0">
                            <a:solidFill>
                              <a:srgbClr val="0000FF"/>
                            </a:solidFill>
                            <a:latin typeface="+mn-lt"/>
                            <a:ea typeface="仿宋" panose="02010609060101010101" pitchFamily="49" charset="-122"/>
                          </a:rPr>
                          <m:t>|</m:t>
                        </m:r>
                        <m:r>
                          <m:rPr>
                            <m:nor/>
                          </m:rPr>
                          <a:rPr kumimoji="0" lang="en-US" altLang="zh-CN" sz="2400" i="1" dirty="0">
                            <a:solidFill>
                              <a:srgbClr val="660033"/>
                            </a:solidFill>
                            <a:latin typeface="+mn-lt"/>
                            <a:ea typeface="仿宋" panose="02010609060101010101" pitchFamily="49" charset="-122"/>
                          </a:rPr>
                          <m:t>X</m:t>
                        </m:r>
                        <m:r>
                          <m:rPr>
                            <m:nor/>
                          </m:rPr>
                          <a:rPr kumimoji="0" lang="en-US" altLang="zh-CN" sz="2400" baseline="-25000" dirty="0">
                            <a:solidFill>
                              <a:srgbClr val="660033"/>
                            </a:solidFill>
                            <a:latin typeface="+mn-lt"/>
                            <a:ea typeface="仿宋" panose="02010609060101010101" pitchFamily="49" charset="-122"/>
                          </a:rPr>
                          <m:t>s</m:t>
                        </m:r>
                        <m:r>
                          <m:rPr>
                            <m:nor/>
                          </m:rPr>
                          <a:rPr kumimoji="0" lang="en-US" altLang="zh-CN" sz="2400" baseline="-25000" dirty="0">
                            <a:solidFill>
                              <a:srgbClr val="660033"/>
                            </a:solidFill>
                            <a:latin typeface="+mn-lt"/>
                            <a:ea typeface="仿宋" panose="02010609060101010101" pitchFamily="49" charset="-122"/>
                          </a:rPr>
                          <m:t>1|</m:t>
                        </m:r>
                      </m:num>
                      <m:den>
                        <m:r>
                          <m:rPr>
                            <m:nor/>
                          </m:rPr>
                          <a:rPr kumimoji="0" lang="en-US" altLang="zh-CN" sz="2400" i="1" dirty="0">
                            <a:solidFill>
                              <a:srgbClr val="660033"/>
                            </a:solidFill>
                            <a:latin typeface="+mn-lt"/>
                            <a:ea typeface="仿宋" panose="02010609060101010101" pitchFamily="49" charset="-122"/>
                          </a:rPr>
                          <m:t>R</m:t>
                        </m:r>
                        <m:r>
                          <m:rPr>
                            <m:nor/>
                          </m:rPr>
                          <a:rPr kumimoji="0" lang="en-US" altLang="zh-CN" sz="2400" baseline="-25000" dirty="0">
                            <a:solidFill>
                              <a:srgbClr val="660033"/>
                            </a:solidFill>
                            <a:latin typeface="+mn-lt"/>
                            <a:ea typeface="仿宋" panose="02010609060101010101" pitchFamily="49" charset="-122"/>
                          </a:rPr>
                          <m:t>3</m:t>
                        </m:r>
                      </m:den>
                    </m:f>
                  </m:oMath>
                </a14:m>
                <a:r>
                  <a:rPr kumimoji="0" lang="en-US" altLang="zh-CN" sz="2400" dirty="0">
                    <a:solidFill>
                      <a:srgbClr val="660033"/>
                    </a:solidFill>
                    <a:latin typeface="+mn-lt"/>
                    <a:ea typeface="仿宋" panose="02010609060101010101" pitchFamily="49" charset="-122"/>
                  </a:rPr>
                  <a:t>=</a:t>
                </a:r>
                <a14:m>
                  <m:oMath xmlns:m="http://schemas.openxmlformats.org/officeDocument/2006/math">
                    <m:f>
                      <m:fPr>
                        <m:ctrlPr>
                          <a:rPr kumimoji="0" lang="en-US" altLang="zh-CN" sz="2400" i="1">
                            <a:solidFill>
                              <a:srgbClr val="660033"/>
                            </a:solidFill>
                            <a:latin typeface="Cambria Math" panose="02040503050406030204" pitchFamily="18" charset="0"/>
                            <a:ea typeface="仿宋_GB2312" panose="02010609030101010101" pitchFamily="49" charset="-122"/>
                          </a:rPr>
                        </m:ctrlPr>
                      </m:fPr>
                      <m:num>
                        <m:r>
                          <m:rPr>
                            <m:nor/>
                          </m:rPr>
                          <a:rPr kumimoji="0" lang="en-US" altLang="zh-CN" sz="2400" i="1" dirty="0">
                            <a:solidFill>
                              <a:srgbClr val="660033"/>
                            </a:solidFill>
                            <a:latin typeface="+mn-lt"/>
                            <a:ea typeface="仿宋" panose="02010609060101010101" pitchFamily="49" charset="-122"/>
                          </a:rPr>
                          <m:t>R</m:t>
                        </m:r>
                        <m:r>
                          <m:rPr>
                            <m:nor/>
                          </m:rPr>
                          <a:rPr kumimoji="0" lang="en-US" altLang="zh-CN" sz="2400" b="1" i="0" baseline="-25000" dirty="0" smtClean="0">
                            <a:solidFill>
                              <a:srgbClr val="660033"/>
                            </a:solidFill>
                            <a:latin typeface="+mn-lt"/>
                            <a:ea typeface="仿宋" panose="02010609060101010101" pitchFamily="49" charset="-122"/>
                          </a:rPr>
                          <m:t>1</m:t>
                        </m:r>
                      </m:num>
                      <m:den>
                        <m:r>
                          <m:rPr>
                            <m:nor/>
                          </m:rPr>
                          <a:rPr kumimoji="0" lang="en-US" altLang="zh-CN" sz="2400" dirty="0">
                            <a:solidFill>
                              <a:srgbClr val="0000FF"/>
                            </a:solidFill>
                            <a:latin typeface="+mn-lt"/>
                            <a:ea typeface="仿宋" panose="02010609060101010101" pitchFamily="49" charset="-122"/>
                          </a:rPr>
                          <m:t>|</m:t>
                        </m:r>
                        <m:r>
                          <m:rPr>
                            <m:nor/>
                          </m:rPr>
                          <a:rPr kumimoji="0" lang="en-US" altLang="zh-CN" sz="2400" i="1" dirty="0">
                            <a:solidFill>
                              <a:srgbClr val="660033"/>
                            </a:solidFill>
                            <a:latin typeface="+mn-lt"/>
                            <a:ea typeface="仿宋" panose="02010609060101010101" pitchFamily="49" charset="-122"/>
                          </a:rPr>
                          <m:t>X</m:t>
                        </m:r>
                        <m:r>
                          <m:rPr>
                            <m:nor/>
                          </m:rPr>
                          <a:rPr kumimoji="0" lang="en-US" altLang="zh-CN" sz="2400" baseline="-25000" dirty="0">
                            <a:solidFill>
                              <a:srgbClr val="660033"/>
                            </a:solidFill>
                            <a:latin typeface="+mn-lt"/>
                            <a:ea typeface="仿宋" panose="02010609060101010101" pitchFamily="49" charset="-122"/>
                          </a:rPr>
                          <m:t>P</m:t>
                        </m:r>
                        <m:r>
                          <m:rPr>
                            <m:nor/>
                          </m:rPr>
                          <a:rPr kumimoji="0" lang="en-US" altLang="zh-CN" sz="2400" b="1" i="0" baseline="-25000" dirty="0" smtClean="0">
                            <a:solidFill>
                              <a:srgbClr val="660033"/>
                            </a:solidFill>
                            <a:latin typeface="+mn-lt"/>
                            <a:ea typeface="仿宋" panose="02010609060101010101" pitchFamily="49" charset="-122"/>
                          </a:rPr>
                          <m:t>1</m:t>
                        </m:r>
                        <m:r>
                          <m:rPr>
                            <m:nor/>
                          </m:rPr>
                          <a:rPr kumimoji="0" lang="en-US" altLang="zh-CN" sz="2400" dirty="0">
                            <a:solidFill>
                              <a:srgbClr val="0000FF"/>
                            </a:solidFill>
                            <a:latin typeface="+mn-lt"/>
                            <a:ea typeface="仿宋" panose="02010609060101010101" pitchFamily="49" charset="-122"/>
                          </a:rPr>
                          <m:t>|</m:t>
                        </m:r>
                      </m:den>
                    </m:f>
                  </m:oMath>
                </a14:m>
                <a:endParaRPr kumimoji="0" lang="zh-CN" altLang="en-US" sz="2400" dirty="0">
                  <a:solidFill>
                    <a:srgbClr val="0000FF"/>
                  </a:solidFill>
                  <a:latin typeface="+mn-lt"/>
                  <a:ea typeface="仿宋" panose="02010609060101010101" pitchFamily="49" charset="-122"/>
                </a:endParaRPr>
              </a:p>
            </p:txBody>
          </p:sp>
        </mc:Choice>
        <mc:Fallback xmlns="">
          <p:sp>
            <p:nvSpPr>
              <p:cNvPr id="53264" name="Text Box 11">
                <a:extLst>
                  <a:ext uri="{FF2B5EF4-FFF2-40B4-BE49-F238E27FC236}">
                    <a16:creationId xmlns:a16="http://schemas.microsoft.com/office/drawing/2014/main" id="{A193ABB6-E160-4088-8EAA-F2A3EE55A8DE}"/>
                  </a:ext>
                </a:extLst>
              </p:cNvPr>
              <p:cNvSpPr txBox="1">
                <a:spLocks noRot="1" noChangeAspect="1" noMove="1" noResize="1" noEditPoints="1" noAdjustHandles="1" noChangeArrowheads="1" noChangeShapeType="1" noTextEdit="1"/>
              </p:cNvSpPr>
              <p:nvPr/>
            </p:nvSpPr>
            <p:spPr bwMode="auto">
              <a:xfrm>
                <a:off x="1992264" y="5786105"/>
                <a:ext cx="3405237" cy="772071"/>
              </a:xfrm>
              <a:prstGeom prst="rect">
                <a:avLst/>
              </a:prstGeom>
              <a:blipFill>
                <a:blip r:embed="rId6"/>
                <a:stretch>
                  <a:fillRect l="-28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3265" name="Text Box 5">
            <a:extLst>
              <a:ext uri="{FF2B5EF4-FFF2-40B4-BE49-F238E27FC236}">
                <a16:creationId xmlns:a16="http://schemas.microsoft.com/office/drawing/2014/main" id="{3EB4C906-2F0B-49D4-A2AF-EFF9CE027F65}"/>
              </a:ext>
            </a:extLst>
          </p:cNvPr>
          <p:cNvSpPr txBox="1">
            <a:spLocks noChangeArrowheads="1"/>
          </p:cNvSpPr>
          <p:nvPr/>
        </p:nvSpPr>
        <p:spPr bwMode="auto">
          <a:xfrm>
            <a:off x="5857875" y="3571875"/>
            <a:ext cx="307181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1600">
                <a:solidFill>
                  <a:srgbClr val="660033"/>
                </a:solidFill>
                <a:latin typeface="+mn-lt"/>
                <a:ea typeface="仿宋" panose="02010609060101010101" pitchFamily="49" charset="-122"/>
              </a:rPr>
              <a:t>胡见堂，谭博文，余德泉</a:t>
            </a:r>
            <a:r>
              <a:rPr lang="en-US" altLang="zh-CN" sz="1600">
                <a:solidFill>
                  <a:srgbClr val="660033"/>
                </a:solidFill>
                <a:latin typeface="+mn-lt"/>
                <a:ea typeface="仿宋" panose="02010609060101010101" pitchFamily="49" charset="-122"/>
              </a:rPr>
              <a:t>. </a:t>
            </a:r>
            <a:r>
              <a:rPr lang="zh-CN" altLang="en-US" sz="1600">
                <a:solidFill>
                  <a:srgbClr val="660033"/>
                </a:solidFill>
                <a:latin typeface="+mn-lt"/>
                <a:ea typeface="仿宋" panose="02010609060101010101" pitchFamily="49" charset="-122"/>
              </a:rPr>
              <a:t>固态高频电路</a:t>
            </a:r>
            <a:r>
              <a:rPr lang="en-US" altLang="zh-CN" sz="1600">
                <a:solidFill>
                  <a:srgbClr val="660033"/>
                </a:solidFill>
                <a:latin typeface="+mn-lt"/>
                <a:ea typeface="仿宋" panose="02010609060101010101" pitchFamily="49" charset="-122"/>
              </a:rPr>
              <a:t>(</a:t>
            </a:r>
            <a:r>
              <a:rPr lang="zh-CN" altLang="en-US" sz="1600">
                <a:solidFill>
                  <a:srgbClr val="660033"/>
                </a:solidFill>
                <a:latin typeface="+mn-lt"/>
                <a:ea typeface="仿宋" panose="02010609060101010101" pitchFamily="49" charset="-122"/>
              </a:rPr>
              <a:t>第</a:t>
            </a:r>
            <a:r>
              <a:rPr lang="en-US" altLang="zh-CN" sz="1600">
                <a:solidFill>
                  <a:srgbClr val="660033"/>
                </a:solidFill>
                <a:latin typeface="+mn-lt"/>
                <a:ea typeface="仿宋" panose="02010609060101010101" pitchFamily="49" charset="-122"/>
              </a:rPr>
              <a:t>2</a:t>
            </a:r>
            <a:r>
              <a:rPr lang="zh-CN" altLang="en-US" sz="1600">
                <a:solidFill>
                  <a:srgbClr val="660033"/>
                </a:solidFill>
                <a:latin typeface="+mn-lt"/>
                <a:ea typeface="仿宋" panose="02010609060101010101" pitchFamily="49" charset="-122"/>
              </a:rPr>
              <a:t>版</a:t>
            </a:r>
            <a:r>
              <a:rPr lang="en-US" altLang="zh-CN" sz="1600">
                <a:solidFill>
                  <a:srgbClr val="660033"/>
                </a:solidFill>
                <a:latin typeface="+mn-lt"/>
                <a:ea typeface="仿宋" panose="02010609060101010101" pitchFamily="49" charset="-122"/>
              </a:rPr>
              <a:t>). </a:t>
            </a:r>
            <a:r>
              <a:rPr lang="zh-CN" altLang="en-US" sz="1600">
                <a:solidFill>
                  <a:srgbClr val="660033"/>
                </a:solidFill>
                <a:latin typeface="+mn-lt"/>
                <a:ea typeface="仿宋" panose="02010609060101010101" pitchFamily="49" charset="-122"/>
              </a:rPr>
              <a:t>长沙：国防科技大学出版社</a:t>
            </a:r>
            <a:r>
              <a:rPr lang="en-US" altLang="zh-CN" sz="1600">
                <a:solidFill>
                  <a:srgbClr val="660033"/>
                </a:solidFill>
                <a:latin typeface="+mn-lt"/>
                <a:ea typeface="仿宋" panose="02010609060101010101" pitchFamily="49" charset="-122"/>
              </a:rPr>
              <a:t>,1999.</a:t>
            </a:r>
            <a:endParaRPr lang="zh-CN" altLang="en-US" sz="1600">
              <a:solidFill>
                <a:srgbClr val="660033"/>
              </a:solidFill>
              <a:latin typeface="+mn-lt"/>
              <a:ea typeface="仿宋" panose="02010609060101010101" pitchFamily="49" charset="-122"/>
            </a:endParaRPr>
          </a:p>
        </p:txBody>
      </p:sp>
      <p:sp>
        <p:nvSpPr>
          <p:cNvPr id="53250" name="Rectangle 2">
            <a:extLst>
              <a:ext uri="{FF2B5EF4-FFF2-40B4-BE49-F238E27FC236}">
                <a16:creationId xmlns:a16="http://schemas.microsoft.com/office/drawing/2014/main" id="{6F1803AB-6585-40D5-A2B2-0A0B43D03E01}"/>
              </a:ext>
            </a:extLst>
          </p:cNvPr>
          <p:cNvSpPr>
            <a:spLocks noGrp="1" noChangeArrowheads="1"/>
          </p:cNvSpPr>
          <p:nvPr>
            <p:ph type="title" idx="4294967295"/>
          </p:nvPr>
        </p:nvSpPr>
        <p:spPr>
          <a:xfrm>
            <a:off x="260350" y="228600"/>
            <a:ext cx="7223125" cy="381000"/>
          </a:xfrm>
        </p:spPr>
        <p:txBody>
          <a:bodyPr/>
          <a:lstStyle/>
          <a:p>
            <a:pPr algn="l" eaLnBrk="1" hangingPunct="1"/>
            <a:r>
              <a:rPr lang="en-US" altLang="zh-CN" sz="2400" b="1" dirty="0">
                <a:solidFill>
                  <a:srgbClr val="0000FF"/>
                </a:solidFill>
                <a:latin typeface="+mn-lt"/>
                <a:ea typeface="仿宋" panose="02010609060101010101" pitchFamily="49" charset="-122"/>
              </a:rPr>
              <a:t>3.5.2</a:t>
            </a:r>
            <a:r>
              <a:rPr lang="zh-CN" altLang="en-US" sz="2400" b="1" dirty="0">
                <a:solidFill>
                  <a:srgbClr val="0000FF"/>
                </a:solidFill>
                <a:latin typeface="+mn-lt"/>
                <a:ea typeface="仿宋" panose="02010609060101010101" pitchFamily="49" charset="-122"/>
              </a:rPr>
              <a:t>  </a:t>
            </a:r>
            <a:r>
              <a:rPr lang="zh-CN" altLang="en-US" sz="2400" b="1" dirty="0">
                <a:solidFill>
                  <a:srgbClr val="0000FF"/>
                </a:solidFill>
                <a:latin typeface="+mn-lt"/>
                <a:ea typeface="仿宋" panose="02010609060101010101" pitchFamily="49" charset="-122"/>
                <a:sym typeface="Symbol" panose="05050102010706020507" pitchFamily="18" charset="2"/>
              </a:rPr>
              <a:t>型网络 </a:t>
            </a:r>
            <a:r>
              <a:rPr lang="en-US" altLang="zh-CN" sz="2400" b="1" dirty="0">
                <a:solidFill>
                  <a:srgbClr val="00B050"/>
                </a:solidFill>
                <a:latin typeface="+mn-lt"/>
                <a:ea typeface="仿宋" panose="02010609060101010101" pitchFamily="49" charset="-122"/>
              </a:rPr>
              <a:t>P97   </a:t>
            </a:r>
            <a:r>
              <a:rPr lang="en-US" altLang="zh-CN" sz="2400" b="1" dirty="0">
                <a:solidFill>
                  <a:srgbClr val="FF0000"/>
                </a:solidFill>
                <a:latin typeface="+mn-lt"/>
                <a:ea typeface="仿宋" panose="02010609060101010101" pitchFamily="49" charset="-122"/>
                <a:sym typeface="Symbol" panose="05050102010706020507" pitchFamily="18" charset="2"/>
              </a:rPr>
              <a:t>P99  </a:t>
            </a:r>
            <a:r>
              <a:rPr lang="en-US" altLang="zh-CN" sz="2400" b="1" dirty="0">
                <a:solidFill>
                  <a:srgbClr val="0000FF"/>
                </a:solidFill>
                <a:latin typeface="+mn-lt"/>
                <a:ea typeface="仿宋" panose="02010609060101010101" pitchFamily="49" charset="-122"/>
                <a:sym typeface="Symbol" panose="05050102010706020507" pitchFamily="18" charset="2"/>
              </a:rPr>
              <a:t>   P104</a:t>
            </a:r>
            <a:endParaRPr lang="zh-CN" altLang="en-US" sz="2400" b="1" dirty="0">
              <a:solidFill>
                <a:srgbClr val="0000FF"/>
              </a:solidFill>
              <a:latin typeface="+mn-lt"/>
              <a:ea typeface="仿宋" panose="02010609060101010101" pitchFamily="49" charset="-122"/>
              <a:sym typeface="Symbol" panose="05050102010706020507" pitchFamily="18" charset="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102D76C5-06EC-4EF3-B253-71C2B3C2799B}"/>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400" b="1" dirty="0">
                <a:solidFill>
                  <a:srgbClr val="0000FF"/>
                </a:solidFill>
                <a:latin typeface="+mn-lt"/>
                <a:ea typeface="仿宋" panose="02010609060101010101" pitchFamily="49" charset="-122"/>
              </a:rPr>
              <a:t>3.5.2</a:t>
            </a:r>
            <a:r>
              <a:rPr lang="zh-CN" altLang="en-US" sz="2400" b="1" dirty="0">
                <a:solidFill>
                  <a:srgbClr val="0000FF"/>
                </a:solidFill>
                <a:latin typeface="+mn-lt"/>
                <a:ea typeface="仿宋" panose="02010609060101010101" pitchFamily="49" charset="-122"/>
              </a:rPr>
              <a:t>  </a:t>
            </a:r>
            <a:r>
              <a:rPr lang="zh-CN" altLang="en-US" sz="2400" b="1" dirty="0">
                <a:solidFill>
                  <a:srgbClr val="0000FF"/>
                </a:solidFill>
                <a:latin typeface="+mn-lt"/>
                <a:ea typeface="仿宋" panose="02010609060101010101" pitchFamily="49" charset="-122"/>
                <a:sym typeface="Symbol" panose="05050102010706020507" pitchFamily="18" charset="2"/>
              </a:rPr>
              <a:t>型网络 </a:t>
            </a:r>
            <a:r>
              <a:rPr lang="en-US" altLang="zh-CN" sz="2400" b="1" dirty="0">
                <a:solidFill>
                  <a:srgbClr val="00B050"/>
                </a:solidFill>
                <a:latin typeface="+mn-lt"/>
                <a:ea typeface="仿宋" panose="02010609060101010101" pitchFamily="49" charset="-122"/>
              </a:rPr>
              <a:t>P97    </a:t>
            </a:r>
            <a:r>
              <a:rPr lang="en-US" altLang="zh-CN" sz="2400" b="1" dirty="0">
                <a:solidFill>
                  <a:srgbClr val="FF0000"/>
                </a:solidFill>
                <a:latin typeface="+mn-lt"/>
                <a:ea typeface="仿宋" panose="02010609060101010101" pitchFamily="49" charset="-122"/>
                <a:sym typeface="Symbol" panose="05050102010706020507" pitchFamily="18" charset="2"/>
              </a:rPr>
              <a:t>P99 </a:t>
            </a:r>
            <a:r>
              <a:rPr lang="en-US" altLang="zh-CN" sz="2400" b="1" dirty="0">
                <a:solidFill>
                  <a:srgbClr val="0000FF"/>
                </a:solidFill>
                <a:latin typeface="+mn-lt"/>
                <a:ea typeface="仿宋" panose="02010609060101010101" pitchFamily="49" charset="-122"/>
                <a:sym typeface="Symbol" panose="05050102010706020507" pitchFamily="18" charset="2"/>
              </a:rPr>
              <a:t>    P104</a:t>
            </a:r>
            <a:endParaRPr lang="zh-CN" altLang="en-US" sz="2400" b="1" dirty="0">
              <a:solidFill>
                <a:srgbClr val="0000FF"/>
              </a:solidFill>
              <a:latin typeface="+mn-lt"/>
              <a:ea typeface="仿宋" panose="02010609060101010101" pitchFamily="49" charset="-122"/>
              <a:sym typeface="Symbol" panose="05050102010706020507" pitchFamily="18" charset="2"/>
            </a:endParaRPr>
          </a:p>
        </p:txBody>
      </p:sp>
      <p:graphicFrame>
        <p:nvGraphicFramePr>
          <p:cNvPr id="54275" name="Object 5">
            <a:extLst>
              <a:ext uri="{FF2B5EF4-FFF2-40B4-BE49-F238E27FC236}">
                <a16:creationId xmlns:a16="http://schemas.microsoft.com/office/drawing/2014/main" id="{EEAEE5F9-CDCB-4125-95D1-AD13966368EC}"/>
              </a:ext>
            </a:extLst>
          </p:cNvPr>
          <p:cNvGraphicFramePr>
            <a:graphicFrameLocks noChangeAspect="1"/>
          </p:cNvGraphicFramePr>
          <p:nvPr>
            <p:extLst>
              <p:ext uri="{D42A27DB-BD31-4B8C-83A1-F6EECF244321}">
                <p14:modId xmlns:p14="http://schemas.microsoft.com/office/powerpoint/2010/main" val="1402437794"/>
              </p:ext>
            </p:extLst>
          </p:nvPr>
        </p:nvGraphicFramePr>
        <p:xfrm>
          <a:off x="1547813" y="1052513"/>
          <a:ext cx="3311525" cy="768350"/>
        </p:xfrm>
        <a:graphic>
          <a:graphicData uri="http://schemas.openxmlformats.org/presentationml/2006/ole">
            <mc:AlternateContent xmlns:mc="http://schemas.openxmlformats.org/markup-compatibility/2006">
              <mc:Choice xmlns:v="urn:schemas-microsoft-com:vml" Requires="v">
                <p:oleObj spid="_x0000_s90696" name="公式" r:id="rId3" imgW="2082800" imgH="482600" progId="Equation.3">
                  <p:embed/>
                </p:oleObj>
              </mc:Choice>
              <mc:Fallback>
                <p:oleObj name="公式" r:id="rId3" imgW="2082800" imgH="4826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1052513"/>
                        <a:ext cx="3311525" cy="7683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4276" name="Text Box 9">
            <a:extLst>
              <a:ext uri="{FF2B5EF4-FFF2-40B4-BE49-F238E27FC236}">
                <a16:creationId xmlns:a16="http://schemas.microsoft.com/office/drawing/2014/main" id="{3C535FF8-7BE1-444C-B37B-283ECB20050A}"/>
              </a:ext>
            </a:extLst>
          </p:cNvPr>
          <p:cNvSpPr txBox="1">
            <a:spLocks noChangeArrowheads="1"/>
          </p:cNvSpPr>
          <p:nvPr/>
        </p:nvSpPr>
        <p:spPr bwMode="auto">
          <a:xfrm>
            <a:off x="40865" y="620713"/>
            <a:ext cx="81359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000" dirty="0">
                <a:solidFill>
                  <a:srgbClr val="660066"/>
                </a:solidFill>
                <a:latin typeface="+mn-lt"/>
                <a:ea typeface="仿宋" panose="02010609060101010101" pitchFamily="49" charset="-122"/>
              </a:rPr>
              <a:t>将上页式</a:t>
            </a:r>
            <a:r>
              <a:rPr kumimoji="0" lang="en-US" altLang="zh-CN" sz="2000" dirty="0">
                <a:solidFill>
                  <a:srgbClr val="660066"/>
                </a:solidFill>
                <a:latin typeface="+mn-lt"/>
                <a:ea typeface="仿宋" panose="02010609060101010101" pitchFamily="49" charset="-122"/>
              </a:rPr>
              <a:t>(1)</a:t>
            </a:r>
            <a:r>
              <a:rPr kumimoji="0" lang="zh-CN" altLang="en-US" sz="2000" dirty="0">
                <a:solidFill>
                  <a:srgbClr val="660066"/>
                </a:solidFill>
                <a:latin typeface="+mn-lt"/>
                <a:ea typeface="仿宋" panose="02010609060101010101" pitchFamily="49" charset="-122"/>
              </a:rPr>
              <a:t>代入式</a:t>
            </a:r>
            <a:r>
              <a:rPr kumimoji="0" lang="en-US" altLang="zh-CN" sz="2000" dirty="0">
                <a:solidFill>
                  <a:srgbClr val="660066"/>
                </a:solidFill>
                <a:latin typeface="+mn-lt"/>
                <a:ea typeface="仿宋" panose="02010609060101010101" pitchFamily="49" charset="-122"/>
              </a:rPr>
              <a:t>(3)</a:t>
            </a:r>
            <a:r>
              <a:rPr kumimoji="0" lang="zh-CN" altLang="en-US" sz="2000" dirty="0">
                <a:solidFill>
                  <a:srgbClr val="660066"/>
                </a:solidFill>
                <a:latin typeface="+mn-lt"/>
                <a:ea typeface="仿宋" panose="02010609060101010101" pitchFamily="49" charset="-122"/>
              </a:rPr>
              <a:t>，可得</a:t>
            </a:r>
            <a:r>
              <a:rPr kumimoji="0" lang="en-US" altLang="zh-CN" sz="2000" i="1" dirty="0">
                <a:solidFill>
                  <a:srgbClr val="660066"/>
                </a:solidFill>
                <a:latin typeface="+mn-lt"/>
                <a:ea typeface="仿宋" panose="02010609060101010101" pitchFamily="49" charset="-122"/>
              </a:rPr>
              <a:t>R</a:t>
            </a:r>
            <a:r>
              <a:rPr kumimoji="0" lang="en-US" altLang="zh-CN" sz="2000" baseline="-25000" dirty="0">
                <a:solidFill>
                  <a:srgbClr val="660066"/>
                </a:solidFill>
                <a:latin typeface="+mn-lt"/>
                <a:ea typeface="仿宋" panose="02010609060101010101" pitchFamily="49" charset="-122"/>
              </a:rPr>
              <a:t>1</a:t>
            </a:r>
            <a:r>
              <a:rPr kumimoji="0" lang="zh-CN" altLang="en-US" sz="2000" dirty="0">
                <a:solidFill>
                  <a:srgbClr val="660066"/>
                </a:solidFill>
                <a:latin typeface="+mn-lt"/>
                <a:ea typeface="仿宋" panose="02010609060101010101" pitchFamily="49" charset="-122"/>
              </a:rPr>
              <a:t>和</a:t>
            </a:r>
            <a:r>
              <a:rPr kumimoji="0" lang="en-US" altLang="zh-CN" sz="2000" i="1" dirty="0">
                <a:solidFill>
                  <a:srgbClr val="660066"/>
                </a:solidFill>
                <a:latin typeface="+mn-lt"/>
                <a:ea typeface="仿宋" panose="02010609060101010101" pitchFamily="49" charset="-122"/>
              </a:rPr>
              <a:t>R</a:t>
            </a:r>
            <a:r>
              <a:rPr kumimoji="0" lang="en-US" altLang="zh-CN" sz="2000" baseline="-25000" dirty="0">
                <a:solidFill>
                  <a:srgbClr val="660066"/>
                </a:solidFill>
                <a:latin typeface="+mn-lt"/>
                <a:ea typeface="仿宋" panose="02010609060101010101" pitchFamily="49" charset="-122"/>
              </a:rPr>
              <a:t>2</a:t>
            </a:r>
            <a:r>
              <a:rPr kumimoji="0" lang="zh-CN" altLang="en-US" sz="2000" dirty="0">
                <a:solidFill>
                  <a:srgbClr val="660066"/>
                </a:solidFill>
                <a:latin typeface="+mn-lt"/>
                <a:ea typeface="仿宋" panose="02010609060101010101" pitchFamily="49" charset="-122"/>
              </a:rPr>
              <a:t>之间的关系（去掉</a:t>
            </a:r>
            <a:r>
              <a:rPr kumimoji="0" lang="en-US" altLang="zh-CN" sz="2000" i="1" dirty="0">
                <a:solidFill>
                  <a:srgbClr val="660066"/>
                </a:solidFill>
                <a:latin typeface="+mn-lt"/>
                <a:ea typeface="仿宋" panose="02010609060101010101" pitchFamily="49" charset="-122"/>
              </a:rPr>
              <a:t>R</a:t>
            </a:r>
            <a:r>
              <a:rPr kumimoji="0" lang="en-US" altLang="zh-CN" sz="2000" baseline="-25000" dirty="0">
                <a:solidFill>
                  <a:srgbClr val="660066"/>
                </a:solidFill>
                <a:latin typeface="+mn-lt"/>
                <a:ea typeface="仿宋" panose="02010609060101010101" pitchFamily="49" charset="-122"/>
              </a:rPr>
              <a:t>3</a:t>
            </a:r>
            <a:r>
              <a:rPr kumimoji="0" lang="en-US" altLang="zh-CN" sz="2000" dirty="0">
                <a:solidFill>
                  <a:srgbClr val="660066"/>
                </a:solidFill>
                <a:latin typeface="+mn-lt"/>
                <a:ea typeface="仿宋" panose="02010609060101010101" pitchFamily="49" charset="-122"/>
              </a:rPr>
              <a:t>   </a:t>
            </a:r>
            <a:r>
              <a:rPr kumimoji="0" lang="zh-CN" altLang="en-US" sz="2000" dirty="0">
                <a:solidFill>
                  <a:srgbClr val="660066"/>
                </a:solidFill>
                <a:latin typeface="+mn-lt"/>
                <a:ea typeface="仿宋" panose="02010609060101010101" pitchFamily="49" charset="-122"/>
              </a:rPr>
              <a:t>）：</a:t>
            </a:r>
          </a:p>
        </p:txBody>
      </p:sp>
      <p:sp>
        <p:nvSpPr>
          <p:cNvPr id="54277" name="Text Box 10">
            <a:extLst>
              <a:ext uri="{FF2B5EF4-FFF2-40B4-BE49-F238E27FC236}">
                <a16:creationId xmlns:a16="http://schemas.microsoft.com/office/drawing/2014/main" id="{778EC576-3950-4C61-8681-42CAA9FA84C4}"/>
              </a:ext>
            </a:extLst>
          </p:cNvPr>
          <p:cNvSpPr txBox="1">
            <a:spLocks noChangeArrowheads="1"/>
          </p:cNvSpPr>
          <p:nvPr/>
        </p:nvSpPr>
        <p:spPr bwMode="auto">
          <a:xfrm>
            <a:off x="4932363" y="1268413"/>
            <a:ext cx="1079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000">
                <a:solidFill>
                  <a:srgbClr val="0000FF"/>
                </a:solidFill>
                <a:latin typeface="+mn-lt"/>
                <a:ea typeface="仿宋" panose="02010609060101010101" pitchFamily="49" charset="-122"/>
              </a:rPr>
              <a:t>(5)</a:t>
            </a:r>
            <a:endParaRPr kumimoji="0" lang="zh-CN" altLang="en-US" sz="2000">
              <a:solidFill>
                <a:srgbClr val="0000FF"/>
              </a:solidFill>
              <a:latin typeface="+mn-lt"/>
              <a:ea typeface="仿宋" panose="02010609060101010101" pitchFamily="49" charset="-122"/>
            </a:endParaRPr>
          </a:p>
        </p:txBody>
      </p:sp>
      <p:sp>
        <p:nvSpPr>
          <p:cNvPr id="54278" name="Text Box 11">
            <a:extLst>
              <a:ext uri="{FF2B5EF4-FFF2-40B4-BE49-F238E27FC236}">
                <a16:creationId xmlns:a16="http://schemas.microsoft.com/office/drawing/2014/main" id="{5C9B8AD6-E4C9-451D-AA2A-DD091F9FF632}"/>
              </a:ext>
            </a:extLst>
          </p:cNvPr>
          <p:cNvSpPr txBox="1">
            <a:spLocks noChangeArrowheads="1"/>
          </p:cNvSpPr>
          <p:nvPr/>
        </p:nvSpPr>
        <p:spPr bwMode="auto">
          <a:xfrm>
            <a:off x="148815" y="2060575"/>
            <a:ext cx="2663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000">
                <a:solidFill>
                  <a:srgbClr val="660066"/>
                </a:solidFill>
                <a:latin typeface="+mn-lt"/>
                <a:ea typeface="仿宋" panose="02010609060101010101" pitchFamily="49" charset="-122"/>
              </a:rPr>
              <a:t>由式</a:t>
            </a:r>
            <a:r>
              <a:rPr kumimoji="0" lang="en-US" altLang="zh-CN" sz="2000">
                <a:solidFill>
                  <a:srgbClr val="660066"/>
                </a:solidFill>
                <a:latin typeface="+mn-lt"/>
                <a:ea typeface="仿宋" panose="02010609060101010101" pitchFamily="49" charset="-122"/>
              </a:rPr>
              <a:t>(5)</a:t>
            </a:r>
            <a:r>
              <a:rPr kumimoji="0" lang="zh-CN" altLang="en-US" sz="2000">
                <a:solidFill>
                  <a:srgbClr val="660066"/>
                </a:solidFill>
                <a:latin typeface="+mn-lt"/>
                <a:ea typeface="仿宋" panose="02010609060101010101" pitchFamily="49" charset="-122"/>
              </a:rPr>
              <a:t>可以得到 ：</a:t>
            </a:r>
          </a:p>
        </p:txBody>
      </p:sp>
      <p:sp>
        <p:nvSpPr>
          <p:cNvPr id="54279" name="Text Box 12">
            <a:extLst>
              <a:ext uri="{FF2B5EF4-FFF2-40B4-BE49-F238E27FC236}">
                <a16:creationId xmlns:a16="http://schemas.microsoft.com/office/drawing/2014/main" id="{64FECCCA-513C-423C-ADE2-5FABCDE4BEB5}"/>
              </a:ext>
            </a:extLst>
          </p:cNvPr>
          <p:cNvSpPr txBox="1">
            <a:spLocks noChangeArrowheads="1"/>
          </p:cNvSpPr>
          <p:nvPr/>
        </p:nvSpPr>
        <p:spPr bwMode="auto">
          <a:xfrm>
            <a:off x="4932363" y="2133600"/>
            <a:ext cx="936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000" dirty="0">
                <a:solidFill>
                  <a:srgbClr val="0000FF"/>
                </a:solidFill>
                <a:latin typeface="+mn-lt"/>
                <a:ea typeface="仿宋" panose="02010609060101010101" pitchFamily="49" charset="-122"/>
              </a:rPr>
              <a:t>(6)</a:t>
            </a:r>
            <a:endParaRPr kumimoji="0" lang="zh-CN" altLang="en-US" sz="2000" dirty="0">
              <a:solidFill>
                <a:srgbClr val="0000FF"/>
              </a:solidFill>
              <a:latin typeface="+mn-lt"/>
              <a:ea typeface="仿宋" panose="02010609060101010101" pitchFamily="49" charset="-122"/>
            </a:endParaRPr>
          </a:p>
        </p:txBody>
      </p:sp>
      <p:sp>
        <p:nvSpPr>
          <p:cNvPr id="54280" name="Text Box 13">
            <a:extLst>
              <a:ext uri="{FF2B5EF4-FFF2-40B4-BE49-F238E27FC236}">
                <a16:creationId xmlns:a16="http://schemas.microsoft.com/office/drawing/2014/main" id="{A646C185-4EC2-4219-B7B7-BF608EE73F7F}"/>
              </a:ext>
            </a:extLst>
          </p:cNvPr>
          <p:cNvSpPr txBox="1">
            <a:spLocks noChangeArrowheads="1"/>
          </p:cNvSpPr>
          <p:nvPr/>
        </p:nvSpPr>
        <p:spPr bwMode="auto">
          <a:xfrm>
            <a:off x="179388" y="2781300"/>
            <a:ext cx="7777162"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buFontTx/>
              <a:buNone/>
            </a:pPr>
            <a:r>
              <a:rPr kumimoji="0" lang="zh-CN" altLang="en-US" sz="2400" dirty="0">
                <a:solidFill>
                  <a:srgbClr val="0000FF"/>
                </a:solidFill>
                <a:latin typeface="+mn-lt"/>
                <a:ea typeface="仿宋" panose="02010609060101010101" pitchFamily="49" charset="-122"/>
              </a:rPr>
              <a:t>可见选择合适的</a:t>
            </a:r>
            <a:r>
              <a:rPr kumimoji="0" lang="en-US" altLang="zh-CN" sz="2400" i="1" dirty="0">
                <a:solidFill>
                  <a:srgbClr val="0000FF"/>
                </a:solidFill>
                <a:latin typeface="+mn-lt"/>
                <a:ea typeface="仿宋" panose="02010609060101010101" pitchFamily="49" charset="-122"/>
              </a:rPr>
              <a:t>Q</a:t>
            </a:r>
            <a:r>
              <a:rPr kumimoji="0" lang="en-US" altLang="zh-CN" sz="2400" baseline="-25000" dirty="0">
                <a:solidFill>
                  <a:srgbClr val="0000FF"/>
                </a:solidFill>
                <a:latin typeface="+mn-lt"/>
                <a:ea typeface="仿宋" panose="02010609060101010101" pitchFamily="49" charset="-122"/>
              </a:rPr>
              <a:t>1</a:t>
            </a:r>
            <a:r>
              <a:rPr kumimoji="0" lang="zh-CN" altLang="en-US" sz="2400" dirty="0">
                <a:solidFill>
                  <a:srgbClr val="0000FF"/>
                </a:solidFill>
                <a:latin typeface="+mn-lt"/>
                <a:ea typeface="仿宋" panose="02010609060101010101" pitchFamily="49" charset="-122"/>
              </a:rPr>
              <a:t>和</a:t>
            </a:r>
            <a:r>
              <a:rPr kumimoji="0" lang="en-US" altLang="zh-CN" sz="2400" i="1" dirty="0">
                <a:solidFill>
                  <a:srgbClr val="0000FF"/>
                </a:solidFill>
                <a:latin typeface="+mn-lt"/>
                <a:ea typeface="仿宋" panose="02010609060101010101" pitchFamily="49" charset="-122"/>
              </a:rPr>
              <a:t>Q</a:t>
            </a:r>
            <a:r>
              <a:rPr kumimoji="0" lang="en-US" altLang="zh-CN" sz="2400" baseline="-25000" dirty="0">
                <a:solidFill>
                  <a:srgbClr val="0000FF"/>
                </a:solidFill>
                <a:latin typeface="+mn-lt"/>
                <a:ea typeface="仿宋" panose="02010609060101010101" pitchFamily="49" charset="-122"/>
              </a:rPr>
              <a:t>2</a:t>
            </a:r>
            <a:r>
              <a:rPr kumimoji="0" lang="zh-CN" altLang="en-US" sz="2400" dirty="0">
                <a:solidFill>
                  <a:srgbClr val="0000FF"/>
                </a:solidFill>
                <a:latin typeface="+mn-lt"/>
                <a:ea typeface="仿宋" panose="02010609060101010101" pitchFamily="49" charset="-122"/>
              </a:rPr>
              <a:t>，即可实现给定的阻抗变换。</a:t>
            </a:r>
          </a:p>
        </p:txBody>
      </p:sp>
      <p:sp>
        <p:nvSpPr>
          <p:cNvPr id="54281" name="Text Box 14">
            <a:extLst>
              <a:ext uri="{FF2B5EF4-FFF2-40B4-BE49-F238E27FC236}">
                <a16:creationId xmlns:a16="http://schemas.microsoft.com/office/drawing/2014/main" id="{D072C034-EC49-4CF4-86F5-6991194AA467}"/>
              </a:ext>
            </a:extLst>
          </p:cNvPr>
          <p:cNvSpPr txBox="1">
            <a:spLocks noChangeArrowheads="1"/>
          </p:cNvSpPr>
          <p:nvPr/>
        </p:nvSpPr>
        <p:spPr bwMode="auto">
          <a:xfrm>
            <a:off x="291690" y="3357563"/>
            <a:ext cx="67691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000">
                <a:solidFill>
                  <a:srgbClr val="660066"/>
                </a:solidFill>
                <a:latin typeface="+mn-lt"/>
                <a:ea typeface="仿宋" panose="02010609060101010101" pitchFamily="49" charset="-122"/>
              </a:rPr>
              <a:t>由于</a:t>
            </a:r>
            <a:r>
              <a:rPr kumimoji="0" lang="en-US" altLang="zh-CN" sz="2000" i="1">
                <a:solidFill>
                  <a:srgbClr val="660066"/>
                </a:solidFill>
                <a:latin typeface="+mn-lt"/>
                <a:ea typeface="仿宋" panose="02010609060101010101" pitchFamily="49" charset="-122"/>
              </a:rPr>
              <a:t>Q</a:t>
            </a:r>
            <a:r>
              <a:rPr kumimoji="0" lang="en-US" altLang="zh-CN" sz="2000" baseline="-25000">
                <a:solidFill>
                  <a:srgbClr val="660066"/>
                </a:solidFill>
                <a:latin typeface="+mn-lt"/>
                <a:ea typeface="仿宋" panose="02010609060101010101" pitchFamily="49" charset="-122"/>
              </a:rPr>
              <a:t>2</a:t>
            </a:r>
            <a:r>
              <a:rPr kumimoji="0" lang="en-US" altLang="zh-CN" sz="2000">
                <a:solidFill>
                  <a:srgbClr val="660066"/>
                </a:solidFill>
                <a:latin typeface="+mn-lt"/>
                <a:ea typeface="仿宋" panose="02010609060101010101" pitchFamily="49" charset="-122"/>
              </a:rPr>
              <a:t> </a:t>
            </a:r>
            <a:r>
              <a:rPr kumimoji="0" lang="zh-CN" altLang="en-US" sz="2000">
                <a:solidFill>
                  <a:srgbClr val="660066"/>
                </a:solidFill>
                <a:latin typeface="+mn-lt"/>
                <a:ea typeface="仿宋" panose="02010609060101010101" pitchFamily="49" charset="-122"/>
              </a:rPr>
              <a:t>恒大于</a:t>
            </a:r>
            <a:r>
              <a:rPr kumimoji="0" lang="en-US" altLang="zh-CN" sz="2000">
                <a:solidFill>
                  <a:srgbClr val="660066"/>
                </a:solidFill>
                <a:latin typeface="+mn-lt"/>
                <a:ea typeface="仿宋" panose="02010609060101010101" pitchFamily="49" charset="-122"/>
              </a:rPr>
              <a:t>0</a:t>
            </a:r>
            <a:r>
              <a:rPr kumimoji="0" lang="zh-CN" altLang="en-US" sz="2000">
                <a:solidFill>
                  <a:srgbClr val="660066"/>
                </a:solidFill>
                <a:latin typeface="+mn-lt"/>
                <a:ea typeface="仿宋" panose="02010609060101010101" pitchFamily="49" charset="-122"/>
              </a:rPr>
              <a:t>，可以得到：</a:t>
            </a:r>
            <a:endParaRPr kumimoji="0" lang="zh-CN" altLang="en-US" sz="2000" b="0">
              <a:solidFill>
                <a:srgbClr val="660066"/>
              </a:solidFill>
              <a:latin typeface="+mn-lt"/>
              <a:ea typeface="仿宋" panose="02010609060101010101" pitchFamily="49" charset="-122"/>
            </a:endParaRPr>
          </a:p>
        </p:txBody>
      </p:sp>
      <p:graphicFrame>
        <p:nvGraphicFramePr>
          <p:cNvPr id="54282" name="Object 2">
            <a:extLst>
              <a:ext uri="{FF2B5EF4-FFF2-40B4-BE49-F238E27FC236}">
                <a16:creationId xmlns:a16="http://schemas.microsoft.com/office/drawing/2014/main" id="{46202434-EFA8-46DC-9DF2-403C89B89CFC}"/>
              </a:ext>
            </a:extLst>
          </p:cNvPr>
          <p:cNvGraphicFramePr>
            <a:graphicFrameLocks noChangeAspect="1"/>
          </p:cNvGraphicFramePr>
          <p:nvPr>
            <p:extLst>
              <p:ext uri="{D42A27DB-BD31-4B8C-83A1-F6EECF244321}">
                <p14:modId xmlns:p14="http://schemas.microsoft.com/office/powerpoint/2010/main" val="3188740731"/>
              </p:ext>
            </p:extLst>
          </p:nvPr>
        </p:nvGraphicFramePr>
        <p:xfrm>
          <a:off x="1520825" y="3848100"/>
          <a:ext cx="2111375" cy="512763"/>
        </p:xfrm>
        <a:graphic>
          <a:graphicData uri="http://schemas.openxmlformats.org/presentationml/2006/ole">
            <mc:AlternateContent xmlns:mc="http://schemas.openxmlformats.org/markup-compatibility/2006">
              <mc:Choice xmlns:v="urn:schemas-microsoft-com:vml" Requires="v">
                <p:oleObj spid="_x0000_s90697" name="公式" r:id="rId5" imgW="990170" imgH="241195" progId="Equation.3">
                  <p:embed/>
                </p:oleObj>
              </mc:Choice>
              <mc:Fallback>
                <p:oleObj name="公式" r:id="rId5" imgW="990170" imgH="241195" progId="Equation.3">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0825" y="3848100"/>
                        <a:ext cx="2111375" cy="5127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283" name="Object 1">
            <a:extLst>
              <a:ext uri="{FF2B5EF4-FFF2-40B4-BE49-F238E27FC236}">
                <a16:creationId xmlns:a16="http://schemas.microsoft.com/office/drawing/2014/main" id="{D6BC5925-C64B-45E5-8C19-BCCD288B7D68}"/>
              </a:ext>
            </a:extLst>
          </p:cNvPr>
          <p:cNvGraphicFramePr>
            <a:graphicFrameLocks noChangeAspect="1"/>
          </p:cNvGraphicFramePr>
          <p:nvPr>
            <p:extLst>
              <p:ext uri="{D42A27DB-BD31-4B8C-83A1-F6EECF244321}">
                <p14:modId xmlns:p14="http://schemas.microsoft.com/office/powerpoint/2010/main" val="4078549202"/>
              </p:ext>
            </p:extLst>
          </p:nvPr>
        </p:nvGraphicFramePr>
        <p:xfrm>
          <a:off x="1476375" y="4652963"/>
          <a:ext cx="1539875" cy="901700"/>
        </p:xfrm>
        <a:graphic>
          <a:graphicData uri="http://schemas.openxmlformats.org/presentationml/2006/ole">
            <mc:AlternateContent xmlns:mc="http://schemas.openxmlformats.org/markup-compatibility/2006">
              <mc:Choice xmlns:v="urn:schemas-microsoft-com:vml" Requires="v">
                <p:oleObj spid="_x0000_s90698" name="公式" r:id="rId7" imgW="736600" imgH="431800" progId="Equation.3">
                  <p:embed/>
                </p:oleObj>
              </mc:Choice>
              <mc:Fallback>
                <p:oleObj name="公式" r:id="rId7" imgW="736600" imgH="431800" progId="Equation.3">
                  <p:embed/>
                  <p:pic>
                    <p:nvPicPr>
                      <p:cNvPr id="0" name="Object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76375" y="4652963"/>
                        <a:ext cx="1539875" cy="901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284" name="Object 18">
            <a:extLst>
              <a:ext uri="{FF2B5EF4-FFF2-40B4-BE49-F238E27FC236}">
                <a16:creationId xmlns:a16="http://schemas.microsoft.com/office/drawing/2014/main" id="{5FA68E07-66D1-448C-9DC6-D7ECAE04B0BF}"/>
              </a:ext>
            </a:extLst>
          </p:cNvPr>
          <p:cNvGraphicFramePr>
            <a:graphicFrameLocks noChangeAspect="1"/>
          </p:cNvGraphicFramePr>
          <p:nvPr>
            <p:extLst>
              <p:ext uri="{D42A27DB-BD31-4B8C-83A1-F6EECF244321}">
                <p14:modId xmlns:p14="http://schemas.microsoft.com/office/powerpoint/2010/main" val="313411574"/>
              </p:ext>
            </p:extLst>
          </p:nvPr>
        </p:nvGraphicFramePr>
        <p:xfrm>
          <a:off x="2484438" y="1989138"/>
          <a:ext cx="2038350" cy="687387"/>
        </p:xfrm>
        <a:graphic>
          <a:graphicData uri="http://schemas.openxmlformats.org/presentationml/2006/ole">
            <mc:AlternateContent xmlns:mc="http://schemas.openxmlformats.org/markup-compatibility/2006">
              <mc:Choice xmlns:v="urn:schemas-microsoft-com:vml" Requires="v">
                <p:oleObj spid="_x0000_s90699" name="公式" r:id="rId9" imgW="1282700" imgH="431800" progId="Equation.3">
                  <p:embed/>
                </p:oleObj>
              </mc:Choice>
              <mc:Fallback>
                <p:oleObj name="公式" r:id="rId9" imgW="1282700" imgH="431800" progId="Equation.3">
                  <p:embed/>
                  <p:pic>
                    <p:nvPicPr>
                      <p:cNvPr id="0" name="Object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84438" y="1989138"/>
                        <a:ext cx="2038350" cy="6873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4285" name="Text Box 19">
            <a:extLst>
              <a:ext uri="{FF2B5EF4-FFF2-40B4-BE49-F238E27FC236}">
                <a16:creationId xmlns:a16="http://schemas.microsoft.com/office/drawing/2014/main" id="{562F38AE-938A-476F-B8EF-A068E85957E8}"/>
              </a:ext>
            </a:extLst>
          </p:cNvPr>
          <p:cNvSpPr txBox="1">
            <a:spLocks noChangeArrowheads="1"/>
          </p:cNvSpPr>
          <p:nvPr/>
        </p:nvSpPr>
        <p:spPr bwMode="auto">
          <a:xfrm>
            <a:off x="827088" y="4652963"/>
            <a:ext cx="720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400">
                <a:solidFill>
                  <a:srgbClr val="660066"/>
                </a:solidFill>
                <a:latin typeface="+mn-lt"/>
                <a:ea typeface="仿宋" panose="02010609060101010101" pitchFamily="49" charset="-122"/>
              </a:rPr>
              <a:t>或</a:t>
            </a:r>
            <a:endParaRPr kumimoji="0" lang="zh-CN" altLang="en-US" sz="2400" b="0">
              <a:solidFill>
                <a:srgbClr val="660066"/>
              </a:solidFill>
              <a:latin typeface="+mn-lt"/>
              <a:ea typeface="仿宋" panose="02010609060101010101" pitchFamily="49" charset="-122"/>
            </a:endParaRPr>
          </a:p>
        </p:txBody>
      </p:sp>
      <p:sp>
        <p:nvSpPr>
          <p:cNvPr id="54286" name="Text Box 22">
            <a:extLst>
              <a:ext uri="{FF2B5EF4-FFF2-40B4-BE49-F238E27FC236}">
                <a16:creationId xmlns:a16="http://schemas.microsoft.com/office/drawing/2014/main" id="{A0085D37-3F42-47EE-9F98-027247389DF6}"/>
              </a:ext>
            </a:extLst>
          </p:cNvPr>
          <p:cNvSpPr txBox="1">
            <a:spLocks noChangeArrowheads="1"/>
          </p:cNvSpPr>
          <p:nvPr/>
        </p:nvSpPr>
        <p:spPr bwMode="auto">
          <a:xfrm>
            <a:off x="179388" y="5734050"/>
            <a:ext cx="820896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400" dirty="0">
                <a:solidFill>
                  <a:srgbClr val="0000FF"/>
                </a:solidFill>
                <a:latin typeface="+mn-lt"/>
                <a:ea typeface="仿宋" panose="02010609060101010101" pitchFamily="49" charset="-122"/>
              </a:rPr>
              <a:t>  这就是将</a:t>
            </a:r>
            <a:r>
              <a:rPr kumimoji="0" lang="en-US" altLang="zh-CN" sz="2400" i="1" dirty="0">
                <a:solidFill>
                  <a:srgbClr val="0000FF"/>
                </a:solidFill>
                <a:latin typeface="+mn-lt"/>
                <a:ea typeface="仿宋" panose="02010609060101010101" pitchFamily="49" charset="-122"/>
              </a:rPr>
              <a:t>R</a:t>
            </a:r>
            <a:r>
              <a:rPr kumimoji="0" lang="en-US" altLang="zh-CN" sz="2400" baseline="-25000" dirty="0">
                <a:solidFill>
                  <a:srgbClr val="0000FF"/>
                </a:solidFill>
                <a:latin typeface="+mn-lt"/>
                <a:ea typeface="仿宋" panose="02010609060101010101" pitchFamily="49" charset="-122"/>
              </a:rPr>
              <a:t>2</a:t>
            </a:r>
            <a:r>
              <a:rPr kumimoji="0" lang="zh-CN" altLang="en-US" sz="2400" dirty="0">
                <a:solidFill>
                  <a:srgbClr val="0000FF"/>
                </a:solidFill>
                <a:latin typeface="+mn-lt"/>
                <a:ea typeface="仿宋" panose="02010609060101010101" pitchFamily="49" charset="-122"/>
              </a:rPr>
              <a:t>变换为</a:t>
            </a:r>
            <a:r>
              <a:rPr kumimoji="0" lang="en-US" altLang="zh-CN" sz="2400" i="1" dirty="0">
                <a:solidFill>
                  <a:srgbClr val="0000FF"/>
                </a:solidFill>
                <a:latin typeface="+mn-lt"/>
                <a:ea typeface="仿宋" panose="02010609060101010101" pitchFamily="49" charset="-122"/>
              </a:rPr>
              <a:t>R</a:t>
            </a:r>
            <a:r>
              <a:rPr kumimoji="0" lang="en-US" altLang="zh-CN" sz="2400" baseline="-25000" dirty="0">
                <a:solidFill>
                  <a:srgbClr val="0000FF"/>
                </a:solidFill>
                <a:latin typeface="+mn-lt"/>
                <a:ea typeface="仿宋" panose="02010609060101010101" pitchFamily="49" charset="-122"/>
              </a:rPr>
              <a:t>1</a:t>
            </a:r>
            <a:r>
              <a:rPr kumimoji="0" lang="zh-CN" altLang="en-US" sz="2400" dirty="0">
                <a:solidFill>
                  <a:srgbClr val="0000FF"/>
                </a:solidFill>
                <a:latin typeface="+mn-lt"/>
                <a:ea typeface="仿宋" panose="02010609060101010101" pitchFamily="49" charset="-122"/>
              </a:rPr>
              <a:t>时，</a:t>
            </a:r>
            <a:r>
              <a:rPr kumimoji="0" lang="en-US" altLang="zh-CN" sz="2400" i="1" dirty="0">
                <a:solidFill>
                  <a:srgbClr val="0000FF"/>
                </a:solidFill>
                <a:latin typeface="+mn-lt"/>
                <a:ea typeface="仿宋" panose="02010609060101010101" pitchFamily="49" charset="-122"/>
              </a:rPr>
              <a:t>Q</a:t>
            </a:r>
            <a:r>
              <a:rPr kumimoji="0" lang="en-US" altLang="zh-CN" sz="2400" baseline="-25000" dirty="0">
                <a:solidFill>
                  <a:srgbClr val="0000FF"/>
                </a:solidFill>
                <a:latin typeface="+mn-lt"/>
                <a:ea typeface="仿宋" panose="02010609060101010101" pitchFamily="49" charset="-122"/>
              </a:rPr>
              <a:t>1</a:t>
            </a:r>
            <a:r>
              <a:rPr kumimoji="0" lang="zh-CN" altLang="en-US" sz="2400" dirty="0">
                <a:solidFill>
                  <a:srgbClr val="0000FF"/>
                </a:solidFill>
                <a:latin typeface="+mn-lt"/>
                <a:ea typeface="仿宋" panose="02010609060101010101" pitchFamily="49" charset="-122"/>
              </a:rPr>
              <a:t>应满足的条件，称为</a:t>
            </a:r>
            <a:r>
              <a:rPr kumimoji="0" lang="zh-CN" altLang="en-US" sz="2400" dirty="0">
                <a:solidFill>
                  <a:srgbClr val="0000FF"/>
                </a:solidFill>
                <a:latin typeface="+mn-lt"/>
                <a:ea typeface="仿宋" panose="02010609060101010101" pitchFamily="49" charset="-122"/>
                <a:sym typeface="Symbol" panose="05050102010706020507" pitchFamily="18" charset="2"/>
              </a:rPr>
              <a:t></a:t>
            </a:r>
            <a:r>
              <a:rPr kumimoji="0" lang="zh-CN" altLang="en-US" sz="2400" dirty="0">
                <a:solidFill>
                  <a:srgbClr val="0000FF"/>
                </a:solidFill>
                <a:latin typeface="+mn-lt"/>
                <a:ea typeface="仿宋" panose="02010609060101010101" pitchFamily="49" charset="-122"/>
              </a:rPr>
              <a:t> 型网络</a:t>
            </a:r>
            <a:r>
              <a:rPr kumimoji="0" lang="zh-CN" altLang="en-US" sz="2400" dirty="0">
                <a:solidFill>
                  <a:srgbClr val="CC3300"/>
                </a:solidFill>
                <a:latin typeface="+mn-lt"/>
                <a:ea typeface="仿宋" panose="02010609060101010101" pitchFamily="49" charset="-122"/>
              </a:rPr>
              <a:t>可实现的条件。</a:t>
            </a:r>
          </a:p>
        </p:txBody>
      </p:sp>
      <p:sp>
        <p:nvSpPr>
          <p:cNvPr id="54287" name="Text Box 5">
            <a:extLst>
              <a:ext uri="{FF2B5EF4-FFF2-40B4-BE49-F238E27FC236}">
                <a16:creationId xmlns:a16="http://schemas.microsoft.com/office/drawing/2014/main" id="{4215819B-18B0-40C7-9930-D0D820936532}"/>
              </a:ext>
            </a:extLst>
          </p:cNvPr>
          <p:cNvSpPr txBox="1">
            <a:spLocks noChangeArrowheads="1"/>
          </p:cNvSpPr>
          <p:nvPr/>
        </p:nvSpPr>
        <p:spPr bwMode="auto">
          <a:xfrm>
            <a:off x="5857875" y="4214813"/>
            <a:ext cx="307181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1600">
                <a:solidFill>
                  <a:srgbClr val="CC3300"/>
                </a:solidFill>
                <a:latin typeface="+mn-lt"/>
                <a:ea typeface="仿宋" panose="02010609060101010101" pitchFamily="49" charset="-122"/>
              </a:rPr>
              <a:t>胡见堂，谭博文，余德泉</a:t>
            </a:r>
            <a:r>
              <a:rPr lang="en-US" altLang="zh-CN" sz="1600">
                <a:solidFill>
                  <a:srgbClr val="CC3300"/>
                </a:solidFill>
                <a:latin typeface="+mn-lt"/>
                <a:ea typeface="仿宋" panose="02010609060101010101" pitchFamily="49" charset="-122"/>
              </a:rPr>
              <a:t>. </a:t>
            </a:r>
            <a:r>
              <a:rPr lang="zh-CN" altLang="en-US" sz="1600">
                <a:solidFill>
                  <a:srgbClr val="CC3300"/>
                </a:solidFill>
                <a:latin typeface="+mn-lt"/>
                <a:ea typeface="仿宋" panose="02010609060101010101" pitchFamily="49" charset="-122"/>
              </a:rPr>
              <a:t>固态高频电路</a:t>
            </a:r>
            <a:r>
              <a:rPr lang="en-US" altLang="zh-CN" sz="1600">
                <a:solidFill>
                  <a:srgbClr val="CC3300"/>
                </a:solidFill>
                <a:latin typeface="+mn-lt"/>
                <a:ea typeface="仿宋" panose="02010609060101010101" pitchFamily="49" charset="-122"/>
              </a:rPr>
              <a:t>(</a:t>
            </a:r>
            <a:r>
              <a:rPr lang="zh-CN" altLang="en-US" sz="1600">
                <a:solidFill>
                  <a:srgbClr val="CC3300"/>
                </a:solidFill>
                <a:latin typeface="+mn-lt"/>
                <a:ea typeface="仿宋" panose="02010609060101010101" pitchFamily="49" charset="-122"/>
              </a:rPr>
              <a:t>第</a:t>
            </a:r>
            <a:r>
              <a:rPr lang="en-US" altLang="zh-CN" sz="1600">
                <a:solidFill>
                  <a:srgbClr val="CC3300"/>
                </a:solidFill>
                <a:latin typeface="+mn-lt"/>
                <a:ea typeface="仿宋" panose="02010609060101010101" pitchFamily="49" charset="-122"/>
              </a:rPr>
              <a:t>2</a:t>
            </a:r>
            <a:r>
              <a:rPr lang="zh-CN" altLang="en-US" sz="1600">
                <a:solidFill>
                  <a:srgbClr val="CC3300"/>
                </a:solidFill>
                <a:latin typeface="+mn-lt"/>
                <a:ea typeface="仿宋" panose="02010609060101010101" pitchFamily="49" charset="-122"/>
              </a:rPr>
              <a:t>版</a:t>
            </a:r>
            <a:r>
              <a:rPr lang="en-US" altLang="zh-CN" sz="1600">
                <a:solidFill>
                  <a:srgbClr val="CC3300"/>
                </a:solidFill>
                <a:latin typeface="+mn-lt"/>
                <a:ea typeface="仿宋" panose="02010609060101010101" pitchFamily="49" charset="-122"/>
              </a:rPr>
              <a:t>). </a:t>
            </a:r>
            <a:r>
              <a:rPr lang="zh-CN" altLang="en-US" sz="1600">
                <a:solidFill>
                  <a:srgbClr val="CC3300"/>
                </a:solidFill>
                <a:latin typeface="+mn-lt"/>
                <a:ea typeface="仿宋" panose="02010609060101010101" pitchFamily="49" charset="-122"/>
              </a:rPr>
              <a:t>长沙：国防科技大学出版社</a:t>
            </a:r>
            <a:r>
              <a:rPr lang="en-US" altLang="zh-CN" sz="1600">
                <a:solidFill>
                  <a:srgbClr val="CC3300"/>
                </a:solidFill>
                <a:latin typeface="+mn-lt"/>
                <a:ea typeface="仿宋" panose="02010609060101010101" pitchFamily="49" charset="-122"/>
              </a:rPr>
              <a:t>,1999.</a:t>
            </a:r>
            <a:endParaRPr lang="zh-CN" altLang="en-US" sz="1600">
              <a:solidFill>
                <a:srgbClr val="CC3300"/>
              </a:solidFill>
              <a:latin typeface="+mn-lt"/>
              <a:ea typeface="仿宋" panose="02010609060101010101" pitchFamily="49"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4DF6904B-F8AD-4886-A299-79855E390F30}"/>
              </a:ext>
            </a:extLst>
          </p:cNvPr>
          <p:cNvSpPr>
            <a:spLocks noGrp="1" noChangeArrowheads="1"/>
          </p:cNvSpPr>
          <p:nvPr>
            <p:ph type="title" idx="4294967295"/>
          </p:nvPr>
        </p:nvSpPr>
        <p:spPr>
          <a:xfrm>
            <a:off x="228600" y="287338"/>
            <a:ext cx="7223125" cy="381000"/>
          </a:xfrm>
        </p:spPr>
        <p:txBody>
          <a:bodyPr/>
          <a:lstStyle/>
          <a:p>
            <a:pPr algn="l" eaLnBrk="1" hangingPunct="1"/>
            <a:r>
              <a:rPr lang="en-US" altLang="zh-CN" sz="2400" b="1" dirty="0">
                <a:solidFill>
                  <a:srgbClr val="0000FF"/>
                </a:solidFill>
                <a:latin typeface="+mn-lt"/>
                <a:ea typeface="仿宋" panose="02010609060101010101" pitchFamily="49" charset="-122"/>
              </a:rPr>
              <a:t>3.5.2</a:t>
            </a:r>
            <a:r>
              <a:rPr lang="zh-CN" altLang="en-US" sz="2400" b="1" dirty="0">
                <a:solidFill>
                  <a:srgbClr val="0000FF"/>
                </a:solidFill>
                <a:latin typeface="+mn-lt"/>
                <a:ea typeface="仿宋" panose="02010609060101010101" pitchFamily="49" charset="-122"/>
              </a:rPr>
              <a:t>  </a:t>
            </a:r>
            <a:r>
              <a:rPr lang="zh-CN" altLang="en-US" sz="2400" b="1" dirty="0">
                <a:solidFill>
                  <a:srgbClr val="0000FF"/>
                </a:solidFill>
                <a:latin typeface="+mn-lt"/>
                <a:ea typeface="仿宋" panose="02010609060101010101" pitchFamily="49" charset="-122"/>
                <a:sym typeface="Symbol" panose="05050102010706020507" pitchFamily="18" charset="2"/>
              </a:rPr>
              <a:t>型网络</a:t>
            </a:r>
          </a:p>
        </p:txBody>
      </p:sp>
      <p:sp>
        <p:nvSpPr>
          <p:cNvPr id="55299" name="Text Box 8">
            <a:extLst>
              <a:ext uri="{FF2B5EF4-FFF2-40B4-BE49-F238E27FC236}">
                <a16:creationId xmlns:a16="http://schemas.microsoft.com/office/drawing/2014/main" id="{85957C79-2EF2-44DB-80E0-9604AAC7B181}"/>
              </a:ext>
            </a:extLst>
          </p:cNvPr>
          <p:cNvSpPr txBox="1">
            <a:spLocks noChangeArrowheads="1"/>
          </p:cNvSpPr>
          <p:nvPr/>
        </p:nvSpPr>
        <p:spPr bwMode="auto">
          <a:xfrm>
            <a:off x="142875" y="902495"/>
            <a:ext cx="32400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dirty="0">
                <a:solidFill>
                  <a:srgbClr val="000099"/>
                </a:solidFill>
                <a:latin typeface="+mn-lt"/>
                <a:ea typeface="仿宋" panose="02010609060101010101" pitchFamily="49" charset="-122"/>
              </a:rPr>
              <a:t>元件值选择求得如下：</a:t>
            </a:r>
          </a:p>
        </p:txBody>
      </p:sp>
      <p:graphicFrame>
        <p:nvGraphicFramePr>
          <p:cNvPr id="55300" name="Object 0">
            <a:extLst>
              <a:ext uri="{FF2B5EF4-FFF2-40B4-BE49-F238E27FC236}">
                <a16:creationId xmlns:a16="http://schemas.microsoft.com/office/drawing/2014/main" id="{427019FF-5CB3-4FB4-A59E-AEB8DB01332B}"/>
              </a:ext>
            </a:extLst>
          </p:cNvPr>
          <p:cNvGraphicFramePr>
            <a:graphicFrameLocks noChangeAspect="1"/>
          </p:cNvGraphicFramePr>
          <p:nvPr>
            <p:extLst>
              <p:ext uri="{D42A27DB-BD31-4B8C-83A1-F6EECF244321}">
                <p14:modId xmlns:p14="http://schemas.microsoft.com/office/powerpoint/2010/main" val="1881466150"/>
              </p:ext>
            </p:extLst>
          </p:nvPr>
        </p:nvGraphicFramePr>
        <p:xfrm>
          <a:off x="6392863" y="1576388"/>
          <a:ext cx="1465262" cy="923925"/>
        </p:xfrm>
        <a:graphic>
          <a:graphicData uri="http://schemas.openxmlformats.org/presentationml/2006/ole">
            <mc:AlternateContent xmlns:mc="http://schemas.openxmlformats.org/markup-compatibility/2006">
              <mc:Choice xmlns:v="urn:schemas-microsoft-com:vml" Requires="v">
                <p:oleObj spid="_x0000_s93942" name="公式" r:id="rId3" imgW="662866" imgH="411480" progId="Equation.3">
                  <p:embed/>
                </p:oleObj>
              </mc:Choice>
              <mc:Fallback>
                <p:oleObj name="公式" r:id="rId3" imgW="662866" imgH="411480" progId="Equation.3">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2863" y="1576388"/>
                        <a:ext cx="1465262" cy="923925"/>
                      </a:xfrm>
                      <a:prstGeom prst="rect">
                        <a:avLst/>
                      </a:prstGeom>
                      <a:solidFill>
                        <a:schemeClr val="bg1"/>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301" name="Text Box 10">
            <a:extLst>
              <a:ext uri="{FF2B5EF4-FFF2-40B4-BE49-F238E27FC236}">
                <a16:creationId xmlns:a16="http://schemas.microsoft.com/office/drawing/2014/main" id="{A431DDCB-3145-4988-9AF5-AC2EE10F7EB3}"/>
              </a:ext>
            </a:extLst>
          </p:cNvPr>
          <p:cNvSpPr txBox="1">
            <a:spLocks noChangeArrowheads="1"/>
          </p:cNvSpPr>
          <p:nvPr/>
        </p:nvSpPr>
        <p:spPr bwMode="auto">
          <a:xfrm>
            <a:off x="142875" y="5084762"/>
            <a:ext cx="2952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a:solidFill>
                  <a:srgbClr val="000099"/>
                </a:solidFill>
                <a:latin typeface="+mn-lt"/>
                <a:ea typeface="仿宋" panose="02010609060101010101" pitchFamily="49" charset="-122"/>
              </a:rPr>
              <a:t>由式</a:t>
            </a:r>
            <a:r>
              <a:rPr kumimoji="0" lang="en-US" altLang="zh-CN" sz="2400">
                <a:solidFill>
                  <a:srgbClr val="000099"/>
                </a:solidFill>
                <a:latin typeface="+mn-lt"/>
                <a:ea typeface="仿宋" panose="02010609060101010101" pitchFamily="49" charset="-122"/>
              </a:rPr>
              <a:t>(2)</a:t>
            </a:r>
            <a:r>
              <a:rPr kumimoji="0" lang="zh-CN" altLang="en-US" sz="2400">
                <a:solidFill>
                  <a:srgbClr val="000099"/>
                </a:solidFill>
                <a:latin typeface="+mn-lt"/>
                <a:ea typeface="仿宋" panose="02010609060101010101" pitchFamily="49" charset="-122"/>
              </a:rPr>
              <a:t>和式</a:t>
            </a:r>
            <a:r>
              <a:rPr kumimoji="0" lang="en-US" altLang="zh-CN" sz="2400">
                <a:solidFill>
                  <a:srgbClr val="000099"/>
                </a:solidFill>
                <a:latin typeface="+mn-lt"/>
                <a:ea typeface="仿宋" panose="02010609060101010101" pitchFamily="49" charset="-122"/>
              </a:rPr>
              <a:t>(6)</a:t>
            </a:r>
            <a:r>
              <a:rPr kumimoji="0" lang="zh-CN" altLang="en-US" sz="2400">
                <a:solidFill>
                  <a:srgbClr val="000099"/>
                </a:solidFill>
                <a:latin typeface="+mn-lt"/>
                <a:ea typeface="仿宋" panose="02010609060101010101" pitchFamily="49" charset="-122"/>
              </a:rPr>
              <a:t>得：</a:t>
            </a:r>
          </a:p>
        </p:txBody>
      </p:sp>
      <p:sp>
        <p:nvSpPr>
          <p:cNvPr id="55302" name="Text Box 11">
            <a:extLst>
              <a:ext uri="{FF2B5EF4-FFF2-40B4-BE49-F238E27FC236}">
                <a16:creationId xmlns:a16="http://schemas.microsoft.com/office/drawing/2014/main" id="{D577FB24-19C2-4B8A-BC45-A8C74A64F522}"/>
              </a:ext>
            </a:extLst>
          </p:cNvPr>
          <p:cNvSpPr txBox="1">
            <a:spLocks noChangeArrowheads="1"/>
          </p:cNvSpPr>
          <p:nvPr/>
        </p:nvSpPr>
        <p:spPr bwMode="auto">
          <a:xfrm>
            <a:off x="0" y="1551782"/>
            <a:ext cx="27352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a:solidFill>
                  <a:srgbClr val="000099"/>
                </a:solidFill>
                <a:latin typeface="+mn-lt"/>
                <a:ea typeface="仿宋" panose="02010609060101010101" pitchFamily="49" charset="-122"/>
              </a:rPr>
              <a:t>由重写式</a:t>
            </a:r>
            <a:r>
              <a:rPr kumimoji="0" lang="en-US" altLang="zh-CN" sz="2400">
                <a:solidFill>
                  <a:srgbClr val="000099"/>
                </a:solidFill>
                <a:latin typeface="+mn-lt"/>
                <a:ea typeface="仿宋" panose="02010609060101010101" pitchFamily="49" charset="-122"/>
              </a:rPr>
              <a:t>(4)</a:t>
            </a:r>
            <a:r>
              <a:rPr kumimoji="0" lang="zh-CN" altLang="en-US" sz="2400">
                <a:solidFill>
                  <a:srgbClr val="000099"/>
                </a:solidFill>
                <a:latin typeface="+mn-lt"/>
                <a:ea typeface="仿宋" panose="02010609060101010101" pitchFamily="49" charset="-122"/>
              </a:rPr>
              <a:t>得</a:t>
            </a:r>
            <a:r>
              <a:rPr kumimoji="0" lang="en-US" altLang="zh-CN" sz="2400">
                <a:solidFill>
                  <a:srgbClr val="000099"/>
                </a:solidFill>
                <a:latin typeface="+mn-lt"/>
                <a:ea typeface="仿宋" panose="02010609060101010101" pitchFamily="49" charset="-122"/>
              </a:rPr>
              <a:t>|</a:t>
            </a:r>
            <a:r>
              <a:rPr kumimoji="0" lang="en-US" altLang="zh-CN" sz="2400" i="1">
                <a:solidFill>
                  <a:srgbClr val="000099"/>
                </a:solidFill>
                <a:latin typeface="+mn-lt"/>
                <a:ea typeface="仿宋" panose="02010609060101010101" pitchFamily="49" charset="-122"/>
              </a:rPr>
              <a:t>X</a:t>
            </a:r>
            <a:r>
              <a:rPr kumimoji="0" lang="en-US" altLang="zh-CN" sz="2400" baseline="-25000">
                <a:solidFill>
                  <a:srgbClr val="000099"/>
                </a:solidFill>
                <a:latin typeface="+mn-lt"/>
                <a:ea typeface="仿宋" panose="02010609060101010101" pitchFamily="49" charset="-122"/>
              </a:rPr>
              <a:t>p1</a:t>
            </a:r>
            <a:r>
              <a:rPr kumimoji="0" lang="en-US" altLang="zh-CN" sz="2400">
                <a:solidFill>
                  <a:srgbClr val="000099"/>
                </a:solidFill>
                <a:latin typeface="+mn-lt"/>
                <a:ea typeface="仿宋" panose="02010609060101010101" pitchFamily="49" charset="-122"/>
              </a:rPr>
              <a:t>|</a:t>
            </a:r>
            <a:r>
              <a:rPr kumimoji="0" lang="zh-CN" altLang="en-US" sz="2400">
                <a:solidFill>
                  <a:srgbClr val="000099"/>
                </a:solidFill>
                <a:latin typeface="+mn-lt"/>
                <a:ea typeface="仿宋" panose="02010609060101010101" pitchFamily="49" charset="-122"/>
              </a:rPr>
              <a:t>：</a:t>
            </a:r>
          </a:p>
        </p:txBody>
      </p:sp>
      <p:sp>
        <p:nvSpPr>
          <p:cNvPr id="55303" name="Text Box 12">
            <a:extLst>
              <a:ext uri="{FF2B5EF4-FFF2-40B4-BE49-F238E27FC236}">
                <a16:creationId xmlns:a16="http://schemas.microsoft.com/office/drawing/2014/main" id="{07162F31-408B-4470-8E8C-1EF697FF6E71}"/>
              </a:ext>
            </a:extLst>
          </p:cNvPr>
          <p:cNvSpPr txBox="1">
            <a:spLocks noChangeArrowheads="1"/>
          </p:cNvSpPr>
          <p:nvPr/>
        </p:nvSpPr>
        <p:spPr bwMode="auto">
          <a:xfrm>
            <a:off x="41275" y="2667794"/>
            <a:ext cx="3600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a:solidFill>
                  <a:srgbClr val="000099"/>
                </a:solidFill>
                <a:latin typeface="+mn-lt"/>
                <a:ea typeface="仿宋" panose="02010609060101010101" pitchFamily="49" charset="-122"/>
              </a:rPr>
              <a:t>由式</a:t>
            </a:r>
            <a:r>
              <a:rPr kumimoji="0" lang="en-US" altLang="zh-CN" sz="2400">
                <a:solidFill>
                  <a:srgbClr val="000099"/>
                </a:solidFill>
                <a:latin typeface="+mn-lt"/>
                <a:ea typeface="仿宋" panose="02010609060101010101" pitchFamily="49" charset="-122"/>
              </a:rPr>
              <a:t>(3)</a:t>
            </a:r>
            <a:r>
              <a:rPr kumimoji="0" lang="zh-CN" altLang="en-US" sz="2400">
                <a:solidFill>
                  <a:srgbClr val="000099"/>
                </a:solidFill>
                <a:latin typeface="+mn-lt"/>
                <a:ea typeface="仿宋" panose="02010609060101010101" pitchFamily="49" charset="-122"/>
              </a:rPr>
              <a:t>和式</a:t>
            </a:r>
            <a:r>
              <a:rPr kumimoji="0" lang="en-US" altLang="zh-CN" sz="2400">
                <a:solidFill>
                  <a:srgbClr val="000099"/>
                </a:solidFill>
                <a:latin typeface="+mn-lt"/>
                <a:ea typeface="仿宋" panose="02010609060101010101" pitchFamily="49" charset="-122"/>
              </a:rPr>
              <a:t>(4)</a:t>
            </a:r>
            <a:r>
              <a:rPr kumimoji="0" lang="zh-CN" altLang="en-US" sz="2400">
                <a:solidFill>
                  <a:srgbClr val="000099"/>
                </a:solidFill>
                <a:latin typeface="+mn-lt"/>
                <a:ea typeface="仿宋" panose="02010609060101010101" pitchFamily="49" charset="-122"/>
              </a:rPr>
              <a:t> 得：</a:t>
            </a:r>
          </a:p>
        </p:txBody>
      </p:sp>
      <p:sp>
        <p:nvSpPr>
          <p:cNvPr id="55304" name="Text Box 13">
            <a:extLst>
              <a:ext uri="{FF2B5EF4-FFF2-40B4-BE49-F238E27FC236}">
                <a16:creationId xmlns:a16="http://schemas.microsoft.com/office/drawing/2014/main" id="{4FFFE947-D676-4B9D-A72F-58090E62EC76}"/>
              </a:ext>
            </a:extLst>
          </p:cNvPr>
          <p:cNvSpPr txBox="1">
            <a:spLocks noChangeArrowheads="1"/>
          </p:cNvSpPr>
          <p:nvPr/>
        </p:nvSpPr>
        <p:spPr bwMode="auto">
          <a:xfrm>
            <a:off x="142875" y="3756025"/>
            <a:ext cx="2232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a:solidFill>
                  <a:srgbClr val="000099"/>
                </a:solidFill>
                <a:latin typeface="+mn-lt"/>
                <a:ea typeface="仿宋" panose="02010609060101010101" pitchFamily="49" charset="-122"/>
              </a:rPr>
              <a:t>由式</a:t>
            </a:r>
            <a:r>
              <a:rPr kumimoji="0" lang="en-US" altLang="zh-CN" sz="2400">
                <a:solidFill>
                  <a:srgbClr val="000099"/>
                </a:solidFill>
                <a:latin typeface="+mn-lt"/>
                <a:ea typeface="仿宋" panose="02010609060101010101" pitchFamily="49" charset="-122"/>
              </a:rPr>
              <a:t>(2)</a:t>
            </a:r>
            <a:r>
              <a:rPr kumimoji="0" lang="zh-CN" altLang="en-US" sz="2400">
                <a:solidFill>
                  <a:srgbClr val="000099"/>
                </a:solidFill>
                <a:latin typeface="+mn-lt"/>
                <a:ea typeface="仿宋" panose="02010609060101010101" pitchFamily="49" charset="-122"/>
              </a:rPr>
              <a:t> 得：</a:t>
            </a:r>
          </a:p>
        </p:txBody>
      </p:sp>
      <p:graphicFrame>
        <p:nvGraphicFramePr>
          <p:cNvPr id="55305" name="Object 14">
            <a:extLst>
              <a:ext uri="{FF2B5EF4-FFF2-40B4-BE49-F238E27FC236}">
                <a16:creationId xmlns:a16="http://schemas.microsoft.com/office/drawing/2014/main" id="{C0149156-B2E6-4932-A342-457BC0DD2FB5}"/>
              </a:ext>
            </a:extLst>
          </p:cNvPr>
          <p:cNvGraphicFramePr>
            <a:graphicFrameLocks noChangeAspect="1"/>
          </p:cNvGraphicFramePr>
          <p:nvPr>
            <p:extLst>
              <p:ext uri="{D42A27DB-BD31-4B8C-83A1-F6EECF244321}">
                <p14:modId xmlns:p14="http://schemas.microsoft.com/office/powerpoint/2010/main" val="1916440348"/>
              </p:ext>
            </p:extLst>
          </p:nvPr>
        </p:nvGraphicFramePr>
        <p:xfrm>
          <a:off x="2647950" y="2478088"/>
          <a:ext cx="3067050" cy="950912"/>
        </p:xfrm>
        <a:graphic>
          <a:graphicData uri="http://schemas.openxmlformats.org/presentationml/2006/ole">
            <mc:AlternateContent xmlns:mc="http://schemas.openxmlformats.org/markup-compatibility/2006">
              <mc:Choice xmlns:v="urn:schemas-microsoft-com:vml" Requires="v">
                <p:oleObj spid="_x0000_s93943" name="公式" r:id="rId5" imgW="1409537" imgH="419047" progId="Equation.3">
                  <p:embed/>
                </p:oleObj>
              </mc:Choice>
              <mc:Fallback>
                <p:oleObj name="公式" r:id="rId5" imgW="1409537" imgH="419047" progId="Equation.3">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7950" y="2478088"/>
                        <a:ext cx="3067050" cy="950912"/>
                      </a:xfrm>
                      <a:prstGeom prst="rect">
                        <a:avLst/>
                      </a:prstGeom>
                      <a:solidFill>
                        <a:schemeClr val="bg1"/>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06" name="Object 15">
            <a:extLst>
              <a:ext uri="{FF2B5EF4-FFF2-40B4-BE49-F238E27FC236}">
                <a16:creationId xmlns:a16="http://schemas.microsoft.com/office/drawing/2014/main" id="{7AD8D304-D146-4C4D-B6B5-251060A61FF3}"/>
              </a:ext>
            </a:extLst>
          </p:cNvPr>
          <p:cNvGraphicFramePr>
            <a:graphicFrameLocks noChangeAspect="1"/>
          </p:cNvGraphicFramePr>
          <p:nvPr>
            <p:extLst>
              <p:ext uri="{D42A27DB-BD31-4B8C-83A1-F6EECF244321}">
                <p14:modId xmlns:p14="http://schemas.microsoft.com/office/powerpoint/2010/main" val="291296832"/>
              </p:ext>
            </p:extLst>
          </p:nvPr>
        </p:nvGraphicFramePr>
        <p:xfrm>
          <a:off x="1857375" y="3571875"/>
          <a:ext cx="1520825" cy="923925"/>
        </p:xfrm>
        <a:graphic>
          <a:graphicData uri="http://schemas.openxmlformats.org/presentationml/2006/ole">
            <mc:AlternateContent xmlns:mc="http://schemas.openxmlformats.org/markup-compatibility/2006">
              <mc:Choice xmlns:v="urn:schemas-microsoft-com:vml" Requires="v">
                <p:oleObj spid="_x0000_s93944" name="公式" r:id="rId7" imgW="685593" imgH="411480" progId="Equation.3">
                  <p:embed/>
                </p:oleObj>
              </mc:Choice>
              <mc:Fallback>
                <p:oleObj name="公式" r:id="rId7" imgW="685593" imgH="411480" progId="Equation.3">
                  <p:embed/>
                  <p:pic>
                    <p:nvPicPr>
                      <p:cNvPr id="0"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57375" y="3571875"/>
                        <a:ext cx="1520825" cy="923925"/>
                      </a:xfrm>
                      <a:prstGeom prst="rect">
                        <a:avLst/>
                      </a:prstGeom>
                      <a:solidFill>
                        <a:schemeClr val="bg1"/>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07" name="Object 16">
            <a:extLst>
              <a:ext uri="{FF2B5EF4-FFF2-40B4-BE49-F238E27FC236}">
                <a16:creationId xmlns:a16="http://schemas.microsoft.com/office/drawing/2014/main" id="{C88AA871-1AF1-4631-A447-AF35D0E1C5BC}"/>
              </a:ext>
            </a:extLst>
          </p:cNvPr>
          <p:cNvGraphicFramePr>
            <a:graphicFrameLocks noChangeAspect="1"/>
          </p:cNvGraphicFramePr>
          <p:nvPr>
            <p:extLst>
              <p:ext uri="{D42A27DB-BD31-4B8C-83A1-F6EECF244321}">
                <p14:modId xmlns:p14="http://schemas.microsoft.com/office/powerpoint/2010/main" val="1478021198"/>
              </p:ext>
            </p:extLst>
          </p:nvPr>
        </p:nvGraphicFramePr>
        <p:xfrm>
          <a:off x="3203575" y="4702175"/>
          <a:ext cx="5157788" cy="1031875"/>
        </p:xfrm>
        <a:graphic>
          <a:graphicData uri="http://schemas.openxmlformats.org/presentationml/2006/ole">
            <mc:AlternateContent xmlns:mc="http://schemas.openxmlformats.org/markup-compatibility/2006">
              <mc:Choice xmlns:v="urn:schemas-microsoft-com:vml" Requires="v">
                <p:oleObj spid="_x0000_s93945" name="公式" r:id="rId9" imgW="2392473" imgH="457358" progId="Equation.3">
                  <p:embed/>
                </p:oleObj>
              </mc:Choice>
              <mc:Fallback>
                <p:oleObj name="公式" r:id="rId9" imgW="2392473" imgH="457358" progId="Equation.3">
                  <p:embed/>
                  <p:pic>
                    <p:nvPicPr>
                      <p:cNvPr id="0"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03575" y="4702175"/>
                        <a:ext cx="5157788" cy="1031875"/>
                      </a:xfrm>
                      <a:prstGeom prst="rect">
                        <a:avLst/>
                      </a:prstGeom>
                      <a:solidFill>
                        <a:schemeClr val="bg1"/>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08" name="Object 1">
            <a:extLst>
              <a:ext uri="{FF2B5EF4-FFF2-40B4-BE49-F238E27FC236}">
                <a16:creationId xmlns:a16="http://schemas.microsoft.com/office/drawing/2014/main" id="{C8016F8E-E1FA-40C8-9B27-B0F56357FCDF}"/>
              </a:ext>
            </a:extLst>
          </p:cNvPr>
          <p:cNvGraphicFramePr>
            <a:graphicFrameLocks noChangeAspect="1"/>
          </p:cNvGraphicFramePr>
          <p:nvPr>
            <p:extLst>
              <p:ext uri="{D42A27DB-BD31-4B8C-83A1-F6EECF244321}">
                <p14:modId xmlns:p14="http://schemas.microsoft.com/office/powerpoint/2010/main" val="2072856948"/>
              </p:ext>
            </p:extLst>
          </p:nvPr>
        </p:nvGraphicFramePr>
        <p:xfrm>
          <a:off x="2693988" y="1316038"/>
          <a:ext cx="2016125" cy="936625"/>
        </p:xfrm>
        <a:graphic>
          <a:graphicData uri="http://schemas.openxmlformats.org/presentationml/2006/ole">
            <mc:AlternateContent xmlns:mc="http://schemas.openxmlformats.org/markup-compatibility/2006">
              <mc:Choice xmlns:v="urn:schemas-microsoft-com:vml" Requires="v">
                <p:oleObj spid="_x0000_s93946" name="公式" r:id="rId11" imgW="1044014" imgH="472493" progId="Equation.3">
                  <p:embed/>
                </p:oleObj>
              </mc:Choice>
              <mc:Fallback>
                <p:oleObj name="公式" r:id="rId11" imgW="1044014" imgH="472493" progId="Equation.3">
                  <p:embed/>
                  <p:pic>
                    <p:nvPicPr>
                      <p:cNvPr id="0" name="Object 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93988" y="1316038"/>
                        <a:ext cx="2016125" cy="9366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5309" name="Text Box 18">
            <a:extLst>
              <a:ext uri="{FF2B5EF4-FFF2-40B4-BE49-F238E27FC236}">
                <a16:creationId xmlns:a16="http://schemas.microsoft.com/office/drawing/2014/main" id="{16911532-6A25-479C-B3C7-6BF2687D20AD}"/>
              </a:ext>
            </a:extLst>
          </p:cNvPr>
          <p:cNvSpPr txBox="1">
            <a:spLocks noChangeArrowheads="1"/>
          </p:cNvSpPr>
          <p:nvPr/>
        </p:nvSpPr>
        <p:spPr bwMode="auto">
          <a:xfrm>
            <a:off x="4781550" y="1531938"/>
            <a:ext cx="647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400">
                <a:solidFill>
                  <a:srgbClr val="0000FF"/>
                </a:solidFill>
                <a:latin typeface="+mn-lt"/>
                <a:ea typeface="仿宋" panose="02010609060101010101" pitchFamily="49" charset="-122"/>
              </a:rPr>
              <a:t>(4)</a:t>
            </a:r>
          </a:p>
        </p:txBody>
      </p:sp>
      <p:sp>
        <p:nvSpPr>
          <p:cNvPr id="55310" name="AutoShape 19">
            <a:extLst>
              <a:ext uri="{FF2B5EF4-FFF2-40B4-BE49-F238E27FC236}">
                <a16:creationId xmlns:a16="http://schemas.microsoft.com/office/drawing/2014/main" id="{9B682177-20C0-4E6C-A3A6-CD609BC990C3}"/>
              </a:ext>
            </a:extLst>
          </p:cNvPr>
          <p:cNvSpPr>
            <a:spLocks noChangeArrowheads="1"/>
          </p:cNvSpPr>
          <p:nvPr/>
        </p:nvSpPr>
        <p:spPr bwMode="auto">
          <a:xfrm>
            <a:off x="5505450" y="1585913"/>
            <a:ext cx="601663" cy="431800"/>
          </a:xfrm>
          <a:prstGeom prst="rightArrow">
            <a:avLst>
              <a:gd name="adj1" fmla="val 50000"/>
              <a:gd name="adj2" fmla="val 34835"/>
            </a:avLst>
          </a:prstGeom>
          <a:noFill/>
          <a:ln w="222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800" dirty="0">
              <a:solidFill>
                <a:srgbClr val="336600"/>
              </a:solidFill>
              <a:latin typeface="+mn-lt"/>
              <a:ea typeface="仿宋" panose="02010609060101010101" pitchFamily="49" charset="-122"/>
            </a:endParaRPr>
          </a:p>
        </p:txBody>
      </p:sp>
      <p:grpSp>
        <p:nvGrpSpPr>
          <p:cNvPr id="55311" name="组合 18">
            <a:extLst>
              <a:ext uri="{FF2B5EF4-FFF2-40B4-BE49-F238E27FC236}">
                <a16:creationId xmlns:a16="http://schemas.microsoft.com/office/drawing/2014/main" id="{54AB1618-7508-48C2-9483-E8F53FD21428}"/>
              </a:ext>
            </a:extLst>
          </p:cNvPr>
          <p:cNvGrpSpPr>
            <a:grpSpLocks/>
          </p:cNvGrpSpPr>
          <p:nvPr/>
        </p:nvGrpSpPr>
        <p:grpSpPr bwMode="auto">
          <a:xfrm>
            <a:off x="6357938" y="142875"/>
            <a:ext cx="2505075" cy="1328738"/>
            <a:chOff x="6638957" y="2243138"/>
            <a:chExt cx="2505075" cy="1328738"/>
          </a:xfrm>
        </p:grpSpPr>
        <p:graphicFrame>
          <p:nvGraphicFramePr>
            <p:cNvPr id="55312" name="Object 7">
              <a:extLst>
                <a:ext uri="{FF2B5EF4-FFF2-40B4-BE49-F238E27FC236}">
                  <a16:creationId xmlns:a16="http://schemas.microsoft.com/office/drawing/2014/main" id="{B5C14B02-C32E-4EC1-9AA5-91C4D7269020}"/>
                </a:ext>
              </a:extLst>
            </p:cNvPr>
            <p:cNvGraphicFramePr>
              <a:graphicFrameLocks noChangeAspect="1"/>
            </p:cNvGraphicFramePr>
            <p:nvPr/>
          </p:nvGraphicFramePr>
          <p:xfrm>
            <a:off x="6638957" y="2743201"/>
            <a:ext cx="1782763" cy="828675"/>
          </p:xfrm>
          <a:graphic>
            <a:graphicData uri="http://schemas.openxmlformats.org/presentationml/2006/ole">
              <mc:AlternateContent xmlns:mc="http://schemas.openxmlformats.org/markup-compatibility/2006">
                <mc:Choice xmlns:v="urn:schemas-microsoft-com:vml" Requires="v">
                  <p:oleObj spid="_x0000_s93947" name="公式" r:id="rId13" imgW="1044014" imgH="472493" progId="Equation.3">
                    <p:embed/>
                  </p:oleObj>
                </mc:Choice>
                <mc:Fallback>
                  <p:oleObj name="公式" r:id="rId13" imgW="1044014" imgH="472493" progId="Equation.3">
                    <p:embed/>
                    <p:pic>
                      <p:nvPicPr>
                        <p:cNvPr id="0"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38957" y="2743201"/>
                          <a:ext cx="1782763" cy="828675"/>
                        </a:xfrm>
                        <a:prstGeom prst="rect">
                          <a:avLst/>
                        </a:prstGeom>
                        <a:solidFill>
                          <a:schemeClr val="bg1"/>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313" name="Text Box 14">
              <a:extLst>
                <a:ext uri="{FF2B5EF4-FFF2-40B4-BE49-F238E27FC236}">
                  <a16:creationId xmlns:a16="http://schemas.microsoft.com/office/drawing/2014/main" id="{71E556B7-9A98-4D48-8B2B-4A991FE114E8}"/>
                </a:ext>
              </a:extLst>
            </p:cNvPr>
            <p:cNvSpPr txBox="1">
              <a:spLocks noChangeArrowheads="1"/>
            </p:cNvSpPr>
            <p:nvPr/>
          </p:nvSpPr>
          <p:spPr bwMode="auto">
            <a:xfrm>
              <a:off x="8491570" y="2243138"/>
              <a:ext cx="6477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000">
                  <a:solidFill>
                    <a:srgbClr val="0000FF"/>
                  </a:solidFill>
                  <a:latin typeface="+mn-lt"/>
                  <a:ea typeface="仿宋" panose="02010609060101010101" pitchFamily="49" charset="-122"/>
                </a:rPr>
                <a:t>(3)</a:t>
              </a:r>
            </a:p>
          </p:txBody>
        </p:sp>
        <p:graphicFrame>
          <p:nvGraphicFramePr>
            <p:cNvPr id="55314" name="Object 8">
              <a:extLst>
                <a:ext uri="{FF2B5EF4-FFF2-40B4-BE49-F238E27FC236}">
                  <a16:creationId xmlns:a16="http://schemas.microsoft.com/office/drawing/2014/main" id="{0613CE5E-3720-4F38-8149-11414D335E9C}"/>
                </a:ext>
              </a:extLst>
            </p:cNvPr>
            <p:cNvGraphicFramePr>
              <a:graphicFrameLocks noChangeAspect="1"/>
            </p:cNvGraphicFramePr>
            <p:nvPr/>
          </p:nvGraphicFramePr>
          <p:xfrm>
            <a:off x="6646895" y="2243138"/>
            <a:ext cx="1635125" cy="423863"/>
          </p:xfrm>
          <a:graphic>
            <a:graphicData uri="http://schemas.openxmlformats.org/presentationml/2006/ole">
              <mc:AlternateContent xmlns:mc="http://schemas.openxmlformats.org/markup-compatibility/2006">
                <mc:Choice xmlns:v="urn:schemas-microsoft-com:vml" Requires="v">
                  <p:oleObj spid="_x0000_s93948" name="公式" r:id="rId15" imgW="952633" imgH="228442" progId="Equation.3">
                    <p:embed/>
                  </p:oleObj>
                </mc:Choice>
                <mc:Fallback>
                  <p:oleObj name="公式" r:id="rId15" imgW="952633" imgH="228442" progId="Equation.3">
                    <p:embed/>
                    <p:pic>
                      <p:nvPicPr>
                        <p:cNvPr id="0"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646895" y="2243138"/>
                          <a:ext cx="1635125" cy="423863"/>
                        </a:xfrm>
                        <a:prstGeom prst="rect">
                          <a:avLst/>
                        </a:prstGeom>
                        <a:solidFill>
                          <a:schemeClr val="bg1"/>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315" name="Text Box 17">
              <a:extLst>
                <a:ext uri="{FF2B5EF4-FFF2-40B4-BE49-F238E27FC236}">
                  <a16:creationId xmlns:a16="http://schemas.microsoft.com/office/drawing/2014/main" id="{D95D8539-C939-41C2-8E0F-B118ED95F4F4}"/>
                </a:ext>
              </a:extLst>
            </p:cNvPr>
            <p:cNvSpPr txBox="1">
              <a:spLocks noChangeArrowheads="1"/>
            </p:cNvSpPr>
            <p:nvPr/>
          </p:nvSpPr>
          <p:spPr bwMode="auto">
            <a:xfrm>
              <a:off x="8496332" y="2957513"/>
              <a:ext cx="6477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000">
                  <a:solidFill>
                    <a:srgbClr val="0000FF"/>
                  </a:solidFill>
                  <a:latin typeface="+mn-lt"/>
                  <a:ea typeface="仿宋" panose="02010609060101010101" pitchFamily="49" charset="-122"/>
                </a:rPr>
                <a:t>(4)</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787696A1-FDDE-4405-8BD6-F8DBEB451B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7061" y="3599291"/>
            <a:ext cx="3644229" cy="3065463"/>
          </a:xfrm>
          <a:prstGeom prst="rect">
            <a:avLst/>
          </a:prstGeom>
        </p:spPr>
      </p:pic>
      <p:sp>
        <p:nvSpPr>
          <p:cNvPr id="7171" name="Rectangle 2">
            <a:extLst>
              <a:ext uri="{FF2B5EF4-FFF2-40B4-BE49-F238E27FC236}">
                <a16:creationId xmlns:a16="http://schemas.microsoft.com/office/drawing/2014/main" id="{8D579B69-D6EF-4B18-894B-93F5C93986D8}"/>
              </a:ext>
            </a:extLst>
          </p:cNvPr>
          <p:cNvSpPr>
            <a:spLocks noGrp="1" noChangeArrowheads="1"/>
          </p:cNvSpPr>
          <p:nvPr>
            <p:ph type="title" idx="4294967295"/>
          </p:nvPr>
        </p:nvSpPr>
        <p:spPr>
          <a:xfrm>
            <a:off x="228600" y="228600"/>
            <a:ext cx="7511752" cy="381000"/>
          </a:xfrm>
        </p:spPr>
        <p:txBody>
          <a:bodyPr/>
          <a:lstStyle/>
          <a:p>
            <a:pPr algn="l" eaLnBrk="1" hangingPunct="1"/>
            <a:r>
              <a:rPr lang="en-US" altLang="zh-CN" sz="2800" b="1" dirty="0">
                <a:solidFill>
                  <a:srgbClr val="0000FF"/>
                </a:solidFill>
                <a:latin typeface="+mn-lt"/>
                <a:ea typeface="仿宋" panose="02010609060101010101" pitchFamily="49" charset="-122"/>
              </a:rPr>
              <a:t>3.1.3</a:t>
            </a:r>
            <a:r>
              <a:rPr lang="zh-CN" altLang="en-US" sz="2800" b="1" dirty="0">
                <a:solidFill>
                  <a:srgbClr val="0000FF"/>
                </a:solidFill>
                <a:latin typeface="+mn-lt"/>
                <a:ea typeface="仿宋" panose="02010609060101010101" pitchFamily="49" charset="-122"/>
              </a:rPr>
              <a:t>  输出回路电流波形 </a:t>
            </a:r>
            <a:r>
              <a:rPr lang="en-US" altLang="zh-CN" sz="2800" b="1" dirty="0">
                <a:solidFill>
                  <a:srgbClr val="00B050"/>
                </a:solidFill>
                <a:latin typeface="+mn-lt"/>
                <a:ea typeface="仿宋" panose="02010609060101010101" pitchFamily="49" charset="-122"/>
              </a:rPr>
              <a:t>P81     </a:t>
            </a:r>
            <a:r>
              <a:rPr lang="en-US" altLang="zh-CN" sz="2800" b="1" dirty="0">
                <a:solidFill>
                  <a:srgbClr val="FF0000"/>
                </a:solidFill>
                <a:latin typeface="+mn-lt"/>
                <a:ea typeface="仿宋" panose="02010609060101010101" pitchFamily="49" charset="-122"/>
              </a:rPr>
              <a:t>P83</a:t>
            </a:r>
            <a:r>
              <a:rPr lang="en-US" altLang="zh-CN" sz="2800" b="1" dirty="0">
                <a:solidFill>
                  <a:srgbClr val="0000FF"/>
                </a:solidFill>
                <a:latin typeface="+mn-lt"/>
                <a:ea typeface="仿宋" panose="02010609060101010101" pitchFamily="49" charset="-122"/>
              </a:rPr>
              <a:t>    P90</a:t>
            </a:r>
            <a:endParaRPr lang="zh-CN" altLang="en-US" sz="2800" b="1" dirty="0">
              <a:solidFill>
                <a:srgbClr val="0000FF"/>
              </a:solidFill>
              <a:latin typeface="+mn-lt"/>
              <a:ea typeface="仿宋" panose="02010609060101010101" pitchFamily="49" charset="-122"/>
            </a:endParaRPr>
          </a:p>
        </p:txBody>
      </p:sp>
      <p:sp>
        <p:nvSpPr>
          <p:cNvPr id="3096" name="Rectangle 3">
            <a:extLst>
              <a:ext uri="{FF2B5EF4-FFF2-40B4-BE49-F238E27FC236}">
                <a16:creationId xmlns:a16="http://schemas.microsoft.com/office/drawing/2014/main" id="{4051C6D2-CEC8-481B-9064-53444BB8CB7E}"/>
              </a:ext>
            </a:extLst>
          </p:cNvPr>
          <p:cNvSpPr>
            <a:spLocks noChangeArrowheads="1"/>
          </p:cNvSpPr>
          <p:nvPr/>
        </p:nvSpPr>
        <p:spPr bwMode="auto">
          <a:xfrm>
            <a:off x="107950" y="692150"/>
            <a:ext cx="7343775" cy="433388"/>
          </a:xfrm>
          <a:prstGeom prst="rect">
            <a:avLst/>
          </a:prstGeom>
          <a:noFill/>
          <a:ln w="9525">
            <a:noFill/>
            <a:miter lim="800000"/>
            <a:headEnd/>
            <a:tailEnd/>
          </a:ln>
        </p:spPr>
        <p:txBody>
          <a:bodyPr/>
          <a:lstStyle/>
          <a:p>
            <a:pPr eaLnBrk="1" hangingPunct="1">
              <a:spcBef>
                <a:spcPct val="20000"/>
              </a:spcBef>
              <a:defRPr/>
            </a:pPr>
            <a:r>
              <a:rPr lang="zh-CN" altLang="en-US" sz="2400" dirty="0">
                <a:solidFill>
                  <a:srgbClr val="002060"/>
                </a:solidFill>
                <a:latin typeface="+mn-lt"/>
                <a:ea typeface="仿宋" panose="02010609060101010101" pitchFamily="49" charset="-122"/>
              </a:rPr>
              <a:t>需用到晶体管的</a:t>
            </a:r>
            <a:r>
              <a:rPr lang="zh-CN" altLang="en-US" sz="2400" dirty="0">
                <a:solidFill>
                  <a:srgbClr val="CC3300"/>
                </a:solidFill>
                <a:latin typeface="+mn-lt"/>
                <a:ea typeface="仿宋" panose="02010609060101010101" pitchFamily="49" charset="-122"/>
              </a:rPr>
              <a:t>转移特性曲线</a:t>
            </a:r>
            <a:r>
              <a:rPr lang="zh-CN" altLang="en-US" sz="2400" dirty="0">
                <a:solidFill>
                  <a:srgbClr val="002060"/>
                </a:solidFill>
                <a:latin typeface="+mn-lt"/>
                <a:ea typeface="仿宋" panose="02010609060101010101" pitchFamily="49" charset="-122"/>
              </a:rPr>
              <a:t>：</a:t>
            </a:r>
            <a:r>
              <a:rPr lang="en-US" altLang="zh-CN" sz="2400" i="1" dirty="0">
                <a:solidFill>
                  <a:srgbClr val="002060"/>
                </a:solidFill>
                <a:latin typeface="+mn-lt"/>
                <a:ea typeface="仿宋" panose="02010609060101010101" pitchFamily="49" charset="-122"/>
              </a:rPr>
              <a:t>i</a:t>
            </a:r>
            <a:r>
              <a:rPr lang="en-US" altLang="zh-CN" sz="2400" baseline="-25000" dirty="0">
                <a:solidFill>
                  <a:srgbClr val="002060"/>
                </a:solidFill>
                <a:latin typeface="+mn-lt"/>
                <a:ea typeface="仿宋" panose="02010609060101010101" pitchFamily="49" charset="-122"/>
              </a:rPr>
              <a:t>c</a:t>
            </a:r>
            <a:r>
              <a:rPr lang="en-US" altLang="zh-CN" sz="2400" dirty="0">
                <a:solidFill>
                  <a:srgbClr val="002060"/>
                </a:solidFill>
                <a:latin typeface="+mn-lt"/>
                <a:ea typeface="仿宋" panose="02010609060101010101" pitchFamily="49" charset="-122"/>
              </a:rPr>
              <a:t>=</a:t>
            </a:r>
            <a:r>
              <a:rPr lang="en-US" altLang="zh-CN" sz="2400" i="1" dirty="0">
                <a:solidFill>
                  <a:srgbClr val="002060"/>
                </a:solidFill>
                <a:latin typeface="+mn-lt"/>
                <a:ea typeface="仿宋" panose="02010609060101010101" pitchFamily="49" charset="-122"/>
              </a:rPr>
              <a:t>f</a:t>
            </a:r>
            <a:r>
              <a:rPr lang="en-US" altLang="zh-CN" sz="2400" dirty="0">
                <a:solidFill>
                  <a:srgbClr val="002060"/>
                </a:solidFill>
                <a:latin typeface="+mn-lt"/>
                <a:ea typeface="仿宋" panose="02010609060101010101" pitchFamily="49" charset="-122"/>
              </a:rPr>
              <a:t>(</a:t>
            </a:r>
            <a:r>
              <a:rPr lang="en-US" altLang="zh-CN" sz="2400" i="1" dirty="0">
                <a:solidFill>
                  <a:srgbClr val="002060"/>
                </a:solidFill>
                <a:latin typeface="+mn-lt"/>
                <a:ea typeface="仿宋" panose="02010609060101010101" pitchFamily="49" charset="-122"/>
              </a:rPr>
              <a:t>e</a:t>
            </a:r>
            <a:r>
              <a:rPr lang="en-US" altLang="zh-CN" sz="2400" baseline="-25000" dirty="0">
                <a:solidFill>
                  <a:srgbClr val="002060"/>
                </a:solidFill>
                <a:latin typeface="+mn-lt"/>
                <a:ea typeface="仿宋" panose="02010609060101010101" pitchFamily="49" charset="-122"/>
              </a:rPr>
              <a:t>b</a:t>
            </a:r>
            <a:r>
              <a:rPr lang="en-US" altLang="zh-CN" sz="2400" dirty="0">
                <a:solidFill>
                  <a:srgbClr val="002060"/>
                </a:solidFill>
                <a:latin typeface="+mn-lt"/>
                <a:ea typeface="仿宋" panose="02010609060101010101" pitchFamily="49" charset="-122"/>
              </a:rPr>
              <a:t>)=</a:t>
            </a:r>
            <a:r>
              <a:rPr lang="en-US" altLang="zh-CN" sz="2400" i="1" dirty="0">
                <a:solidFill>
                  <a:srgbClr val="002060"/>
                </a:solidFill>
                <a:latin typeface="+mn-lt"/>
                <a:ea typeface="仿宋" panose="02010609060101010101" pitchFamily="49" charset="-122"/>
              </a:rPr>
              <a:t> f</a:t>
            </a:r>
            <a:r>
              <a:rPr lang="en-US" altLang="zh-CN" sz="2400" dirty="0">
                <a:solidFill>
                  <a:srgbClr val="002060"/>
                </a:solidFill>
                <a:latin typeface="+mn-lt"/>
                <a:ea typeface="仿宋" panose="02010609060101010101" pitchFamily="49" charset="-122"/>
              </a:rPr>
              <a:t>(</a:t>
            </a:r>
            <a:r>
              <a:rPr lang="en-US" altLang="zh-CN" sz="2400" i="1" dirty="0">
                <a:solidFill>
                  <a:srgbClr val="002060"/>
                </a:solidFill>
                <a:latin typeface="+mn-lt"/>
                <a:ea typeface="仿宋" panose="02010609060101010101" pitchFamily="49" charset="-122"/>
              </a:rPr>
              <a:t>v</a:t>
            </a:r>
            <a:r>
              <a:rPr lang="en-US" altLang="zh-CN" sz="2400" baseline="-25000" dirty="0">
                <a:solidFill>
                  <a:srgbClr val="002060"/>
                </a:solidFill>
                <a:latin typeface="+mn-lt"/>
                <a:ea typeface="仿宋" panose="02010609060101010101" pitchFamily="49" charset="-122"/>
              </a:rPr>
              <a:t>BE</a:t>
            </a:r>
            <a:r>
              <a:rPr lang="en-US" altLang="zh-CN" sz="2400" dirty="0">
                <a:solidFill>
                  <a:srgbClr val="002060"/>
                </a:solidFill>
                <a:latin typeface="+mn-lt"/>
                <a:ea typeface="仿宋" panose="02010609060101010101" pitchFamily="49" charset="-122"/>
              </a:rPr>
              <a:t>)</a:t>
            </a:r>
            <a:endParaRPr lang="zh-CN" altLang="en-US" sz="2400" dirty="0">
              <a:solidFill>
                <a:srgbClr val="002060"/>
              </a:solidFill>
              <a:latin typeface="+mn-lt"/>
              <a:ea typeface="仿宋" panose="02010609060101010101" pitchFamily="49" charset="-122"/>
            </a:endParaRPr>
          </a:p>
          <a:p>
            <a:pPr eaLnBrk="1" hangingPunct="1">
              <a:spcBef>
                <a:spcPct val="20000"/>
              </a:spcBef>
              <a:defRPr/>
            </a:pPr>
            <a:r>
              <a:rPr lang="zh-CN" altLang="en-US" sz="2400" dirty="0">
                <a:solidFill>
                  <a:srgbClr val="002060"/>
                </a:solidFill>
                <a:latin typeface="+mn-lt"/>
                <a:ea typeface="仿宋" panose="02010609060101010101" pitchFamily="49" charset="-122"/>
              </a:rPr>
              <a:t> </a:t>
            </a:r>
          </a:p>
          <a:p>
            <a:pPr eaLnBrk="1" hangingPunct="1">
              <a:spcBef>
                <a:spcPct val="20000"/>
              </a:spcBef>
              <a:defRPr/>
            </a:pPr>
            <a:r>
              <a:rPr lang="zh-CN" altLang="en-US" sz="2400" dirty="0">
                <a:solidFill>
                  <a:srgbClr val="002060"/>
                </a:solidFill>
                <a:latin typeface="+mn-lt"/>
                <a:ea typeface="仿宋" panose="02010609060101010101" pitchFamily="49" charset="-122"/>
              </a:rPr>
              <a:t>        </a:t>
            </a:r>
          </a:p>
        </p:txBody>
      </p:sp>
      <p:sp>
        <p:nvSpPr>
          <p:cNvPr id="7173" name="Rectangle 3">
            <a:extLst>
              <a:ext uri="{FF2B5EF4-FFF2-40B4-BE49-F238E27FC236}">
                <a16:creationId xmlns:a16="http://schemas.microsoft.com/office/drawing/2014/main" id="{B4C91B94-19EB-41D1-9D72-BCF92D272BB0}"/>
              </a:ext>
            </a:extLst>
          </p:cNvPr>
          <p:cNvSpPr>
            <a:spLocks noChangeArrowheads="1"/>
          </p:cNvSpPr>
          <p:nvPr/>
        </p:nvSpPr>
        <p:spPr bwMode="auto">
          <a:xfrm>
            <a:off x="107950" y="2811463"/>
            <a:ext cx="87503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1778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000" dirty="0">
                <a:solidFill>
                  <a:srgbClr val="002060"/>
                </a:solidFill>
                <a:latin typeface="+mn-lt"/>
                <a:ea typeface="仿宋" panose="02010609060101010101" pitchFamily="49" charset="-122"/>
              </a:rPr>
              <a:t>由图可见，只有少部分时间</a:t>
            </a:r>
            <a:r>
              <a:rPr lang="en-US" altLang="zh-CN" sz="2000" i="1" dirty="0">
                <a:solidFill>
                  <a:srgbClr val="002060"/>
                </a:solidFill>
                <a:latin typeface="+mn-lt"/>
                <a:ea typeface="仿宋" panose="02010609060101010101" pitchFamily="49" charset="-122"/>
              </a:rPr>
              <a:t>v</a:t>
            </a:r>
            <a:r>
              <a:rPr lang="en-US" altLang="zh-CN" sz="2000" baseline="-25000" dirty="0">
                <a:solidFill>
                  <a:srgbClr val="002060"/>
                </a:solidFill>
                <a:latin typeface="+mn-lt"/>
                <a:ea typeface="仿宋" panose="02010609060101010101" pitchFamily="49" charset="-122"/>
              </a:rPr>
              <a:t>BE</a:t>
            </a:r>
            <a:r>
              <a:rPr lang="en-US" altLang="zh-CN" sz="2000" dirty="0">
                <a:solidFill>
                  <a:srgbClr val="002060"/>
                </a:solidFill>
                <a:latin typeface="+mn-lt"/>
                <a:ea typeface="仿宋" panose="02010609060101010101" pitchFamily="49" charset="-122"/>
              </a:rPr>
              <a:t>&gt;</a:t>
            </a:r>
            <a:r>
              <a:rPr lang="en-US" altLang="zh-CN" sz="2000" i="1" dirty="0">
                <a:solidFill>
                  <a:srgbClr val="002060"/>
                </a:solidFill>
                <a:latin typeface="+mn-lt"/>
                <a:ea typeface="仿宋" panose="02010609060101010101" pitchFamily="49" charset="-122"/>
              </a:rPr>
              <a:t>V</a:t>
            </a:r>
            <a:r>
              <a:rPr lang="en-US" altLang="zh-CN" sz="2000" baseline="-25000" dirty="0">
                <a:solidFill>
                  <a:srgbClr val="002060"/>
                </a:solidFill>
                <a:latin typeface="+mn-lt"/>
                <a:ea typeface="仿宋" panose="02010609060101010101" pitchFamily="49" charset="-122"/>
              </a:rPr>
              <a:t>BZ</a:t>
            </a:r>
            <a:r>
              <a:rPr lang="en-US" altLang="zh-CN" sz="2000" dirty="0">
                <a:solidFill>
                  <a:srgbClr val="002060"/>
                </a:solidFill>
                <a:latin typeface="+mn-lt"/>
                <a:ea typeface="仿宋" panose="02010609060101010101" pitchFamily="49" charset="-122"/>
              </a:rPr>
              <a:t>,</a:t>
            </a:r>
            <a:r>
              <a:rPr lang="zh-CN" altLang="en-US" sz="2000" dirty="0">
                <a:solidFill>
                  <a:srgbClr val="002060"/>
                </a:solidFill>
                <a:latin typeface="+mn-lt"/>
                <a:ea typeface="仿宋" panose="02010609060101010101" pitchFamily="49" charset="-122"/>
              </a:rPr>
              <a:t>晶体管导通，大部分时间截止，</a:t>
            </a:r>
            <a:endParaRPr lang="en-US" altLang="zh-CN" sz="2000" dirty="0">
              <a:solidFill>
                <a:srgbClr val="002060"/>
              </a:solidFill>
              <a:latin typeface="+mn-lt"/>
              <a:ea typeface="仿宋" panose="02010609060101010101" pitchFamily="49" charset="-122"/>
            </a:endParaRPr>
          </a:p>
          <a:p>
            <a:pPr eaLnBrk="1" hangingPunct="1">
              <a:buFontTx/>
              <a:buNone/>
            </a:pPr>
            <a:r>
              <a:rPr lang="zh-CN" altLang="en-US" sz="2000" dirty="0">
                <a:solidFill>
                  <a:srgbClr val="002060"/>
                </a:solidFill>
                <a:latin typeface="+mn-lt"/>
                <a:ea typeface="仿宋" panose="02010609060101010101" pitchFamily="49" charset="-122"/>
              </a:rPr>
              <a:t>集电极电流也是以</a:t>
            </a:r>
            <a:r>
              <a:rPr lang="en-US" altLang="zh-CN" sz="2000" i="1" dirty="0">
                <a:solidFill>
                  <a:srgbClr val="002060"/>
                </a:solidFill>
                <a:latin typeface="+mn-lt"/>
                <a:ea typeface="仿宋" panose="02010609060101010101" pitchFamily="49" charset="-122"/>
              </a:rPr>
              <a:t>T</a:t>
            </a:r>
            <a:r>
              <a:rPr lang="zh-CN" altLang="en-US" sz="2000" dirty="0">
                <a:solidFill>
                  <a:srgbClr val="002060"/>
                </a:solidFill>
                <a:latin typeface="+mn-lt"/>
                <a:ea typeface="仿宋" panose="02010609060101010101" pitchFamily="49" charset="-122"/>
              </a:rPr>
              <a:t>为周期，高为</a:t>
            </a:r>
            <a:r>
              <a:rPr lang="en-US" altLang="zh-CN" sz="2000" i="1" dirty="0">
                <a:solidFill>
                  <a:srgbClr val="002060"/>
                </a:solidFill>
                <a:latin typeface="+mn-lt"/>
                <a:ea typeface="仿宋" panose="02010609060101010101" pitchFamily="49" charset="-122"/>
              </a:rPr>
              <a:t>I</a:t>
            </a:r>
            <a:r>
              <a:rPr lang="en-US" altLang="zh-CN" sz="2000" baseline="-25000" dirty="0">
                <a:solidFill>
                  <a:srgbClr val="002060"/>
                </a:solidFill>
                <a:latin typeface="+mn-lt"/>
                <a:ea typeface="仿宋" panose="02010609060101010101" pitchFamily="49" charset="-122"/>
              </a:rPr>
              <a:t>cM</a:t>
            </a:r>
            <a:r>
              <a:rPr lang="zh-CN" altLang="en-US" sz="2000" dirty="0">
                <a:solidFill>
                  <a:srgbClr val="002060"/>
                </a:solidFill>
                <a:latin typeface="+mn-lt"/>
                <a:ea typeface="仿宋" panose="02010609060101010101" pitchFamily="49" charset="-122"/>
              </a:rPr>
              <a:t>或</a:t>
            </a:r>
            <a:r>
              <a:rPr lang="en-US" altLang="zh-CN" sz="2000" i="1" dirty="0">
                <a:solidFill>
                  <a:srgbClr val="002060"/>
                </a:solidFill>
                <a:latin typeface="+mn-lt"/>
                <a:ea typeface="仿宋" panose="02010609060101010101" pitchFamily="49" charset="-122"/>
              </a:rPr>
              <a:t>i</a:t>
            </a:r>
            <a:r>
              <a:rPr lang="en-US" altLang="zh-CN" sz="2000" baseline="-25000" dirty="0">
                <a:solidFill>
                  <a:srgbClr val="002060"/>
                </a:solidFill>
                <a:latin typeface="+mn-lt"/>
                <a:ea typeface="仿宋" panose="02010609060101010101" pitchFamily="49" charset="-122"/>
              </a:rPr>
              <a:t>cmax</a:t>
            </a:r>
            <a:r>
              <a:rPr lang="zh-CN" altLang="en-US" sz="2000" dirty="0">
                <a:solidFill>
                  <a:srgbClr val="002060"/>
                </a:solidFill>
                <a:latin typeface="+mn-lt"/>
                <a:ea typeface="仿宋" panose="02010609060101010101" pitchFamily="49" charset="-122"/>
              </a:rPr>
              <a:t> ，宽为</a:t>
            </a:r>
            <a:r>
              <a:rPr lang="en-US" altLang="zh-CN" sz="2000" dirty="0">
                <a:solidFill>
                  <a:srgbClr val="002060"/>
                </a:solidFill>
                <a:latin typeface="+mn-lt"/>
                <a:ea typeface="仿宋" panose="02010609060101010101" pitchFamily="49" charset="-122"/>
              </a:rPr>
              <a:t>2</a:t>
            </a:r>
            <a:r>
              <a:rPr lang="zh-CN" altLang="en-US" sz="2000" i="1" dirty="0">
                <a:solidFill>
                  <a:srgbClr val="002060"/>
                </a:solidFill>
                <a:latin typeface="+mn-lt"/>
                <a:ea typeface="仿宋" panose="02010609060101010101" pitchFamily="49" charset="-122"/>
                <a:sym typeface="Symbol" panose="05050102010706020507" pitchFamily="18" charset="2"/>
              </a:rPr>
              <a:t></a:t>
            </a:r>
            <a:r>
              <a:rPr lang="en-US" altLang="zh-CN" sz="2000" dirty="0">
                <a:solidFill>
                  <a:srgbClr val="002060"/>
                </a:solidFill>
                <a:latin typeface="+mn-lt"/>
                <a:ea typeface="仿宋" panose="02010609060101010101" pitchFamily="49" charset="-122"/>
              </a:rPr>
              <a:t> </a:t>
            </a:r>
            <a:r>
              <a:rPr lang="zh-CN" altLang="en-US" sz="2000" dirty="0">
                <a:solidFill>
                  <a:srgbClr val="002060"/>
                </a:solidFill>
                <a:latin typeface="+mn-lt"/>
                <a:ea typeface="仿宋" panose="02010609060101010101" pitchFamily="49" charset="-122"/>
              </a:rPr>
              <a:t>的尖顶余弦脉冲。    </a:t>
            </a:r>
          </a:p>
        </p:txBody>
      </p:sp>
      <p:sp>
        <p:nvSpPr>
          <p:cNvPr id="7174" name="Rectangle 3">
            <a:extLst>
              <a:ext uri="{FF2B5EF4-FFF2-40B4-BE49-F238E27FC236}">
                <a16:creationId xmlns:a16="http://schemas.microsoft.com/office/drawing/2014/main" id="{0CDE4784-D418-4741-9580-7F3CD8E1E1AE}"/>
              </a:ext>
            </a:extLst>
          </p:cNvPr>
          <p:cNvSpPr>
            <a:spLocks noChangeArrowheads="1"/>
          </p:cNvSpPr>
          <p:nvPr/>
        </p:nvSpPr>
        <p:spPr bwMode="auto">
          <a:xfrm>
            <a:off x="142875" y="1143000"/>
            <a:ext cx="8497888"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6223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400" dirty="0">
                <a:solidFill>
                  <a:srgbClr val="002060"/>
                </a:solidFill>
                <a:latin typeface="+mn-lt"/>
                <a:ea typeface="仿宋" panose="02010609060101010101" pitchFamily="49" charset="-122"/>
              </a:rPr>
              <a:t>由于</a:t>
            </a:r>
            <a:r>
              <a:rPr lang="en-US" altLang="zh-CN" sz="2400" i="1" dirty="0">
                <a:solidFill>
                  <a:srgbClr val="002060"/>
                </a:solidFill>
                <a:latin typeface="+mn-lt"/>
                <a:ea typeface="仿宋" panose="02010609060101010101" pitchFamily="49" charset="-122"/>
              </a:rPr>
              <a:t>i</a:t>
            </a:r>
            <a:r>
              <a:rPr lang="en-US" altLang="zh-CN" sz="2400" baseline="-25000" dirty="0">
                <a:solidFill>
                  <a:srgbClr val="002060"/>
                </a:solidFill>
                <a:latin typeface="+mn-lt"/>
                <a:ea typeface="仿宋" panose="02010609060101010101" pitchFamily="49" charset="-122"/>
              </a:rPr>
              <a:t>c</a:t>
            </a:r>
            <a:r>
              <a:rPr lang="zh-CN" altLang="en-US" sz="2400" dirty="0">
                <a:solidFill>
                  <a:srgbClr val="002060"/>
                </a:solidFill>
                <a:latin typeface="+mn-lt"/>
                <a:ea typeface="仿宋" panose="02010609060101010101" pitchFamily="49" charset="-122"/>
              </a:rPr>
              <a:t>和</a:t>
            </a:r>
            <a:r>
              <a:rPr lang="en-US" altLang="zh-CN" sz="2400" i="1" dirty="0">
                <a:solidFill>
                  <a:srgbClr val="002060"/>
                </a:solidFill>
                <a:latin typeface="+mn-lt"/>
                <a:ea typeface="仿宋" panose="02010609060101010101" pitchFamily="49" charset="-122"/>
              </a:rPr>
              <a:t>i</a:t>
            </a:r>
            <a:r>
              <a:rPr lang="en-US" altLang="zh-CN" sz="2400" baseline="-25000" dirty="0">
                <a:solidFill>
                  <a:srgbClr val="002060"/>
                </a:solidFill>
                <a:latin typeface="+mn-lt"/>
                <a:ea typeface="仿宋" panose="02010609060101010101" pitchFamily="49" charset="-122"/>
              </a:rPr>
              <a:t>b</a:t>
            </a:r>
            <a:r>
              <a:rPr lang="zh-CN" altLang="en-US" sz="2400" dirty="0">
                <a:solidFill>
                  <a:srgbClr val="002060"/>
                </a:solidFill>
                <a:latin typeface="+mn-lt"/>
                <a:ea typeface="仿宋" panose="02010609060101010101" pitchFamily="49" charset="-122"/>
              </a:rPr>
              <a:t> 是线性关系，所以曲线和输入电流波形一样，只要</a:t>
            </a:r>
            <a:r>
              <a:rPr lang="zh-CN" altLang="en-US" sz="2400" dirty="0">
                <a:solidFill>
                  <a:srgbClr val="0000FF"/>
                </a:solidFill>
                <a:latin typeface="+mn-lt"/>
                <a:ea typeface="仿宋" panose="02010609060101010101" pitchFamily="49" charset="-122"/>
              </a:rPr>
              <a:t>把</a:t>
            </a:r>
            <a:r>
              <a:rPr lang="en-US" altLang="zh-CN" sz="2400" i="1" dirty="0">
                <a:solidFill>
                  <a:srgbClr val="0000FF"/>
                </a:solidFill>
                <a:latin typeface="+mn-lt"/>
                <a:ea typeface="仿宋" panose="02010609060101010101" pitchFamily="49" charset="-122"/>
              </a:rPr>
              <a:t>i</a:t>
            </a:r>
            <a:r>
              <a:rPr lang="en-US" altLang="zh-CN" sz="2400" baseline="-25000" dirty="0">
                <a:solidFill>
                  <a:srgbClr val="0000FF"/>
                </a:solidFill>
                <a:latin typeface="+mn-lt"/>
                <a:ea typeface="仿宋" panose="02010609060101010101" pitchFamily="49" charset="-122"/>
              </a:rPr>
              <a:t>b</a:t>
            </a:r>
            <a:r>
              <a:rPr lang="zh-CN" altLang="en-US" sz="2400" dirty="0">
                <a:solidFill>
                  <a:srgbClr val="0000FF"/>
                </a:solidFill>
                <a:latin typeface="+mn-lt"/>
                <a:ea typeface="仿宋" panose="02010609060101010101" pitchFamily="49" charset="-122"/>
              </a:rPr>
              <a:t> 换成</a:t>
            </a:r>
            <a:r>
              <a:rPr lang="en-US" altLang="zh-CN" sz="2400" i="1" dirty="0">
                <a:solidFill>
                  <a:srgbClr val="0000FF"/>
                </a:solidFill>
                <a:latin typeface="+mn-lt"/>
                <a:ea typeface="仿宋" panose="02010609060101010101" pitchFamily="49" charset="-122"/>
              </a:rPr>
              <a:t>i</a:t>
            </a:r>
            <a:r>
              <a:rPr lang="en-US" altLang="zh-CN" sz="2400" baseline="-25000" dirty="0">
                <a:solidFill>
                  <a:srgbClr val="0000FF"/>
                </a:solidFill>
                <a:latin typeface="+mn-lt"/>
                <a:ea typeface="仿宋" panose="02010609060101010101" pitchFamily="49" charset="-122"/>
              </a:rPr>
              <a:t>c</a:t>
            </a:r>
            <a:r>
              <a:rPr lang="zh-CN" altLang="en-US" sz="2400" dirty="0">
                <a:solidFill>
                  <a:srgbClr val="0000FF"/>
                </a:solidFill>
                <a:latin typeface="+mn-lt"/>
                <a:ea typeface="仿宋" panose="02010609060101010101" pitchFamily="49" charset="-122"/>
              </a:rPr>
              <a:t>即可</a:t>
            </a:r>
            <a:r>
              <a:rPr lang="zh-CN" altLang="en-US" sz="2400" dirty="0">
                <a:solidFill>
                  <a:srgbClr val="002060"/>
                </a:solidFill>
                <a:latin typeface="+mn-lt"/>
                <a:ea typeface="仿宋" panose="02010609060101010101" pitchFamily="49" charset="-122"/>
              </a:rPr>
              <a:t>。所以根据晶体管导通截止条件</a:t>
            </a:r>
            <a:r>
              <a:rPr lang="en-US" altLang="zh-CN" sz="2400" dirty="0">
                <a:solidFill>
                  <a:srgbClr val="002060"/>
                </a:solidFill>
                <a:latin typeface="+mn-lt"/>
                <a:ea typeface="仿宋" panose="02010609060101010101" pitchFamily="49" charset="-122"/>
              </a:rPr>
              <a:t>:</a:t>
            </a:r>
            <a:endParaRPr lang="zh-CN" altLang="en-US" sz="2400" dirty="0">
              <a:solidFill>
                <a:srgbClr val="002060"/>
              </a:solidFill>
              <a:latin typeface="+mn-lt"/>
              <a:ea typeface="仿宋" panose="02010609060101010101" pitchFamily="49" charset="-122"/>
            </a:endParaRPr>
          </a:p>
        </p:txBody>
      </p:sp>
      <p:sp>
        <p:nvSpPr>
          <p:cNvPr id="7175" name="Oval 52">
            <a:extLst>
              <a:ext uri="{FF2B5EF4-FFF2-40B4-BE49-F238E27FC236}">
                <a16:creationId xmlns:a16="http://schemas.microsoft.com/office/drawing/2014/main" id="{DF00A063-BAD7-497A-932F-257E63DC2E16}"/>
              </a:ext>
            </a:extLst>
          </p:cNvPr>
          <p:cNvSpPr>
            <a:spLocks noChangeArrowheads="1"/>
          </p:cNvSpPr>
          <p:nvPr/>
        </p:nvSpPr>
        <p:spPr bwMode="auto">
          <a:xfrm>
            <a:off x="5552752" y="1920791"/>
            <a:ext cx="288925" cy="936625"/>
          </a:xfrm>
          <a:prstGeom prst="ellipse">
            <a:avLst/>
          </a:prstGeom>
          <a:noFill/>
          <a:ln w="222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800">
              <a:solidFill>
                <a:srgbClr val="336600"/>
              </a:solidFill>
              <a:latin typeface="+mn-lt"/>
              <a:ea typeface="仿宋" panose="02010609060101010101" pitchFamily="49" charset="-122"/>
            </a:endParaRPr>
          </a:p>
        </p:txBody>
      </p:sp>
      <p:sp>
        <p:nvSpPr>
          <p:cNvPr id="7176" name="Rectangle 3">
            <a:extLst>
              <a:ext uri="{FF2B5EF4-FFF2-40B4-BE49-F238E27FC236}">
                <a16:creationId xmlns:a16="http://schemas.microsoft.com/office/drawing/2014/main" id="{A0411192-C89D-4E4A-AEE6-17FED820C2FC}"/>
              </a:ext>
            </a:extLst>
          </p:cNvPr>
          <p:cNvSpPr>
            <a:spLocks noChangeArrowheads="1"/>
          </p:cNvSpPr>
          <p:nvPr/>
        </p:nvSpPr>
        <p:spPr bwMode="auto">
          <a:xfrm>
            <a:off x="0" y="3817938"/>
            <a:ext cx="458628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400" dirty="0">
                <a:solidFill>
                  <a:srgbClr val="002060"/>
                </a:solidFill>
                <a:latin typeface="+mn-lt"/>
                <a:ea typeface="仿宋" panose="02010609060101010101" pitchFamily="49" charset="-122"/>
              </a:rPr>
              <a:t>由</a:t>
            </a:r>
            <a:r>
              <a:rPr lang="zh-CN" altLang="en-US" sz="2000" i="1" dirty="0">
                <a:solidFill>
                  <a:srgbClr val="002060"/>
                </a:solidFill>
                <a:latin typeface="+mn-lt"/>
                <a:ea typeface="仿宋" panose="02010609060101010101" pitchFamily="49" charset="-122"/>
                <a:sym typeface="Symbol" panose="05050102010706020507" pitchFamily="18" charset="2"/>
              </a:rPr>
              <a:t></a:t>
            </a:r>
            <a:r>
              <a:rPr lang="en-US" altLang="zh-CN" sz="2400" baseline="-25000" dirty="0">
                <a:solidFill>
                  <a:srgbClr val="002060"/>
                </a:solidFill>
                <a:latin typeface="+mn-lt"/>
                <a:ea typeface="仿宋" panose="02010609060101010101" pitchFamily="49" charset="-122"/>
              </a:rPr>
              <a:t>c</a:t>
            </a:r>
            <a:r>
              <a:rPr lang="zh-CN" altLang="en-US" sz="2400" dirty="0">
                <a:solidFill>
                  <a:srgbClr val="002060"/>
                </a:solidFill>
                <a:latin typeface="+mn-lt"/>
                <a:ea typeface="仿宋" panose="02010609060101010101" pitchFamily="49" charset="-122"/>
              </a:rPr>
              <a:t>点</a:t>
            </a:r>
            <a:r>
              <a:rPr lang="en-US" altLang="zh-CN" sz="2400" dirty="0">
                <a:solidFill>
                  <a:srgbClr val="002060"/>
                </a:solidFill>
                <a:latin typeface="+mn-lt"/>
                <a:ea typeface="仿宋" panose="02010609060101010101" pitchFamily="49" charset="-122"/>
              </a:rPr>
              <a:t>:   </a:t>
            </a:r>
            <a:r>
              <a:rPr lang="en-US" altLang="zh-CN" sz="2400" i="1" dirty="0">
                <a:solidFill>
                  <a:srgbClr val="002060"/>
                </a:solidFill>
                <a:latin typeface="+mn-lt"/>
                <a:ea typeface="仿宋" panose="02010609060101010101" pitchFamily="49" charset="-122"/>
              </a:rPr>
              <a:t>V</a:t>
            </a:r>
            <a:r>
              <a:rPr lang="en-US" altLang="zh-CN" sz="2400" baseline="-25000" dirty="0">
                <a:solidFill>
                  <a:srgbClr val="002060"/>
                </a:solidFill>
                <a:latin typeface="+mn-lt"/>
                <a:ea typeface="仿宋" panose="02010609060101010101" pitchFamily="49" charset="-122"/>
              </a:rPr>
              <a:t>BZ</a:t>
            </a:r>
            <a:r>
              <a:rPr lang="en-US" altLang="zh-CN" sz="2400" dirty="0">
                <a:solidFill>
                  <a:srgbClr val="002060"/>
                </a:solidFill>
                <a:latin typeface="+mn-lt"/>
                <a:ea typeface="仿宋" panose="02010609060101010101" pitchFamily="49" charset="-122"/>
                <a:sym typeface="Symbol" panose="05050102010706020507" pitchFamily="18" charset="2"/>
              </a:rPr>
              <a:t> </a:t>
            </a:r>
            <a:r>
              <a:rPr lang="en-US" altLang="zh-CN" sz="2400" i="1" dirty="0">
                <a:solidFill>
                  <a:srgbClr val="002060"/>
                </a:solidFill>
                <a:latin typeface="+mn-lt"/>
                <a:ea typeface="仿宋" panose="02010609060101010101" pitchFamily="49" charset="-122"/>
              </a:rPr>
              <a:t> V</a:t>
            </a:r>
            <a:r>
              <a:rPr lang="en-US" altLang="zh-CN" sz="2400" baseline="-25000" dirty="0">
                <a:solidFill>
                  <a:srgbClr val="002060"/>
                </a:solidFill>
                <a:latin typeface="+mn-lt"/>
                <a:ea typeface="仿宋" panose="02010609060101010101" pitchFamily="49" charset="-122"/>
              </a:rPr>
              <a:t>BB</a:t>
            </a:r>
            <a:r>
              <a:rPr lang="en-US" altLang="zh-CN" sz="2400" dirty="0">
                <a:solidFill>
                  <a:srgbClr val="002060"/>
                </a:solidFill>
                <a:latin typeface="+mn-lt"/>
                <a:ea typeface="仿宋" panose="02010609060101010101" pitchFamily="49" charset="-122"/>
              </a:rPr>
              <a:t>=</a:t>
            </a:r>
            <a:r>
              <a:rPr lang="en-US" altLang="zh-CN" sz="2400" i="1" dirty="0" err="1">
                <a:solidFill>
                  <a:srgbClr val="002060"/>
                </a:solidFill>
                <a:latin typeface="+mn-lt"/>
                <a:ea typeface="仿宋" panose="02010609060101010101" pitchFamily="49" charset="-122"/>
              </a:rPr>
              <a:t>V</a:t>
            </a:r>
            <a:r>
              <a:rPr lang="en-US" altLang="zh-CN" sz="2400" baseline="-25000" dirty="0" err="1">
                <a:solidFill>
                  <a:srgbClr val="002060"/>
                </a:solidFill>
                <a:latin typeface="+mn-lt"/>
                <a:ea typeface="仿宋" panose="02010609060101010101" pitchFamily="49" charset="-122"/>
              </a:rPr>
              <a:t>bm</a:t>
            </a:r>
            <a:r>
              <a:rPr lang="en-US" altLang="zh-CN" sz="2400" dirty="0" err="1">
                <a:solidFill>
                  <a:srgbClr val="002060"/>
                </a:solidFill>
                <a:latin typeface="+mn-lt"/>
                <a:ea typeface="仿宋" panose="02010609060101010101" pitchFamily="49" charset="-122"/>
                <a:sym typeface="Symbol" panose="05050102010706020507" pitchFamily="18" charset="2"/>
              </a:rPr>
              <a:t>cos</a:t>
            </a:r>
            <a:r>
              <a:rPr lang="en-US" altLang="zh-CN" sz="2400" i="1" dirty="0" err="1">
                <a:solidFill>
                  <a:srgbClr val="002060"/>
                </a:solidFill>
                <a:latin typeface="+mn-lt"/>
                <a:ea typeface="仿宋" panose="02010609060101010101" pitchFamily="49" charset="-122"/>
                <a:sym typeface="Symbol" panose="05050102010706020507" pitchFamily="18" charset="2"/>
              </a:rPr>
              <a:t></a:t>
            </a:r>
            <a:r>
              <a:rPr lang="en-US" altLang="zh-CN" sz="2400" baseline="-25000" dirty="0" err="1">
                <a:solidFill>
                  <a:srgbClr val="002060"/>
                </a:solidFill>
                <a:latin typeface="+mn-lt"/>
                <a:ea typeface="仿宋" panose="02010609060101010101" pitchFamily="49" charset="-122"/>
                <a:sym typeface="Symbol" panose="05050102010706020507" pitchFamily="18" charset="2"/>
              </a:rPr>
              <a:t>c</a:t>
            </a:r>
            <a:endParaRPr lang="zh-CN" altLang="en-US" sz="2400" baseline="-25000" dirty="0">
              <a:solidFill>
                <a:srgbClr val="002060"/>
              </a:solidFill>
              <a:latin typeface="+mn-lt"/>
              <a:ea typeface="仿宋" panose="02010609060101010101" pitchFamily="49" charset="-122"/>
            </a:endParaRPr>
          </a:p>
        </p:txBody>
      </p:sp>
      <p:sp>
        <p:nvSpPr>
          <p:cNvPr id="7186" name="Rectangle 3">
            <a:extLst>
              <a:ext uri="{FF2B5EF4-FFF2-40B4-BE49-F238E27FC236}">
                <a16:creationId xmlns:a16="http://schemas.microsoft.com/office/drawing/2014/main" id="{E69EADE3-D43D-4019-9273-2354A09D14B8}"/>
              </a:ext>
            </a:extLst>
          </p:cNvPr>
          <p:cNvSpPr>
            <a:spLocks noChangeArrowheads="1"/>
          </p:cNvSpPr>
          <p:nvPr/>
        </p:nvSpPr>
        <p:spPr bwMode="auto">
          <a:xfrm>
            <a:off x="177800" y="4494213"/>
            <a:ext cx="1697727" cy="590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1778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400">
                <a:solidFill>
                  <a:srgbClr val="002060"/>
                </a:solidFill>
                <a:latin typeface="+mn-lt"/>
                <a:ea typeface="仿宋" panose="02010609060101010101" pitchFamily="49" charset="-122"/>
              </a:rPr>
              <a:t>可得</a:t>
            </a:r>
            <a:r>
              <a:rPr lang="en-US" altLang="zh-CN" sz="2400">
                <a:solidFill>
                  <a:srgbClr val="002060"/>
                </a:solidFill>
                <a:latin typeface="+mn-lt"/>
                <a:ea typeface="仿宋" panose="02010609060101010101" pitchFamily="49" charset="-122"/>
              </a:rPr>
              <a:t>:</a:t>
            </a:r>
            <a:endParaRPr lang="zh-CN" altLang="en-US" sz="2400">
              <a:solidFill>
                <a:srgbClr val="002060"/>
              </a:solidFill>
              <a:latin typeface="+mn-lt"/>
              <a:ea typeface="仿宋" panose="02010609060101010101" pitchFamily="49" charset="-122"/>
            </a:endParaRPr>
          </a:p>
        </p:txBody>
      </p:sp>
      <p:sp>
        <p:nvSpPr>
          <p:cNvPr id="24" name="Rectangle 2">
            <a:extLst>
              <a:ext uri="{FF2B5EF4-FFF2-40B4-BE49-F238E27FC236}">
                <a16:creationId xmlns:a16="http://schemas.microsoft.com/office/drawing/2014/main" id="{0AF8B6E8-72F0-4031-94A0-39418321289D}"/>
              </a:ext>
            </a:extLst>
          </p:cNvPr>
          <p:cNvSpPr txBox="1">
            <a:spLocks noChangeArrowheads="1"/>
          </p:cNvSpPr>
          <p:nvPr/>
        </p:nvSpPr>
        <p:spPr bwMode="auto">
          <a:xfrm>
            <a:off x="142875" y="5786438"/>
            <a:ext cx="4418013" cy="785812"/>
          </a:xfrm>
          <a:prstGeom prst="rect">
            <a:avLst/>
          </a:prstGeom>
          <a:noFill/>
          <a:ln w="9525">
            <a:noFill/>
            <a:miter lim="800000"/>
            <a:headEnd/>
            <a:tailEnd/>
          </a:ln>
        </p:spPr>
        <p:txBody>
          <a:bodyPr anchor="ctr"/>
          <a:lstStyle/>
          <a:p>
            <a:pPr eaLnBrk="1" hangingPunct="1">
              <a:defRPr/>
            </a:pPr>
            <a:r>
              <a:rPr lang="zh-CN" altLang="en-US" sz="2400" kern="0" dirty="0">
                <a:solidFill>
                  <a:srgbClr val="002060"/>
                </a:solidFill>
                <a:latin typeface="+mn-lt"/>
                <a:ea typeface="仿宋" panose="02010609060101010101" pitchFamily="49" charset="-122"/>
                <a:cs typeface="+mj-cs"/>
              </a:rPr>
              <a:t>可根据上式计算导通角</a:t>
            </a:r>
            <a:r>
              <a:rPr lang="en-US" altLang="zh-CN" sz="2400" kern="0" dirty="0">
                <a:solidFill>
                  <a:srgbClr val="002060"/>
                </a:solidFill>
                <a:latin typeface="+mn-lt"/>
                <a:ea typeface="仿宋" panose="02010609060101010101" pitchFamily="49" charset="-122"/>
                <a:cs typeface="+mj-cs"/>
              </a:rPr>
              <a:t>2</a:t>
            </a:r>
            <a:r>
              <a:rPr lang="zh-CN" altLang="en-US" sz="2400" i="1" kern="0" dirty="0">
                <a:solidFill>
                  <a:srgbClr val="002060"/>
                </a:solidFill>
                <a:latin typeface="+mn-lt"/>
                <a:ea typeface="仿宋" panose="02010609060101010101" pitchFamily="49" charset="-122"/>
                <a:sym typeface="Symbol"/>
              </a:rPr>
              <a:t></a:t>
            </a:r>
            <a:r>
              <a:rPr lang="en-US" altLang="zh-CN" sz="2400" kern="0" baseline="-25000" dirty="0">
                <a:solidFill>
                  <a:srgbClr val="002060"/>
                </a:solidFill>
                <a:latin typeface="+mn-lt"/>
                <a:ea typeface="仿宋" panose="02010609060101010101" pitchFamily="49" charset="-122"/>
                <a:sym typeface="Symbol"/>
              </a:rPr>
              <a:t>c</a:t>
            </a:r>
            <a:r>
              <a:rPr lang="zh-CN" altLang="en-US" sz="2400" i="1" kern="0" dirty="0">
                <a:solidFill>
                  <a:srgbClr val="002060"/>
                </a:solidFill>
                <a:latin typeface="+mn-lt"/>
                <a:ea typeface="仿宋" panose="02010609060101010101" pitchFamily="49" charset="-122"/>
                <a:sym typeface="Symbol"/>
              </a:rPr>
              <a:t>  </a:t>
            </a:r>
            <a:endParaRPr lang="en-US" altLang="zh-CN" sz="2400" i="1" kern="0" dirty="0">
              <a:solidFill>
                <a:srgbClr val="002060"/>
              </a:solidFill>
              <a:latin typeface="+mn-lt"/>
              <a:ea typeface="仿宋" panose="02010609060101010101" pitchFamily="49" charset="-122"/>
              <a:sym typeface="Symbol"/>
            </a:endParaRPr>
          </a:p>
          <a:p>
            <a:pPr eaLnBrk="1" hangingPunct="1">
              <a:defRPr/>
            </a:pPr>
            <a:r>
              <a:rPr lang="en-US" altLang="zh-CN" sz="2400" i="1" kern="0" dirty="0">
                <a:solidFill>
                  <a:srgbClr val="002060"/>
                </a:solidFill>
                <a:latin typeface="+mn-lt"/>
                <a:ea typeface="仿宋" panose="02010609060101010101" pitchFamily="49" charset="-122"/>
                <a:cs typeface="+mj-cs"/>
                <a:sym typeface="Symbol"/>
              </a:rPr>
              <a:t> </a:t>
            </a:r>
            <a:r>
              <a:rPr lang="zh-CN" altLang="en-US" sz="2400" kern="0" dirty="0">
                <a:solidFill>
                  <a:srgbClr val="002060"/>
                </a:solidFill>
                <a:latin typeface="+mn-lt"/>
                <a:ea typeface="仿宋" panose="02010609060101010101" pitchFamily="49" charset="-122"/>
                <a:cs typeface="+mj-cs"/>
              </a:rPr>
              <a:t>或截止角（半导通角）</a:t>
            </a:r>
            <a:r>
              <a:rPr lang="zh-CN" altLang="en-US" sz="2400" i="1" kern="0" dirty="0">
                <a:solidFill>
                  <a:srgbClr val="002060"/>
                </a:solidFill>
                <a:latin typeface="+mn-lt"/>
                <a:ea typeface="仿宋" panose="02010609060101010101" pitchFamily="49" charset="-122"/>
                <a:cs typeface="+mj-cs"/>
                <a:sym typeface="Symbol"/>
              </a:rPr>
              <a:t></a:t>
            </a:r>
            <a:r>
              <a:rPr lang="en-US" altLang="zh-CN" sz="2400" kern="0" baseline="-25000" dirty="0">
                <a:solidFill>
                  <a:srgbClr val="002060"/>
                </a:solidFill>
                <a:latin typeface="+mn-lt"/>
                <a:ea typeface="仿宋" panose="02010609060101010101" pitchFamily="49" charset="-122"/>
                <a:cs typeface="+mj-cs"/>
                <a:sym typeface="Symbol"/>
              </a:rPr>
              <a:t>c</a:t>
            </a:r>
            <a:endParaRPr lang="zh-CN" altLang="en-US" sz="2400" kern="0" baseline="-25000" dirty="0">
              <a:solidFill>
                <a:srgbClr val="002060"/>
              </a:solidFill>
              <a:latin typeface="+mn-lt"/>
              <a:ea typeface="仿宋" panose="02010609060101010101" pitchFamily="49" charset="-122"/>
              <a:cs typeface="+mj-cs"/>
            </a:endParaRPr>
          </a:p>
        </p:txBody>
      </p:sp>
      <p:cxnSp>
        <p:nvCxnSpPr>
          <p:cNvPr id="7179" name="直接连接符 24">
            <a:extLst>
              <a:ext uri="{FF2B5EF4-FFF2-40B4-BE49-F238E27FC236}">
                <a16:creationId xmlns:a16="http://schemas.microsoft.com/office/drawing/2014/main" id="{610FD22A-C889-4500-99E3-59C2A3F3E200}"/>
              </a:ext>
            </a:extLst>
          </p:cNvPr>
          <p:cNvCxnSpPr>
            <a:cxnSpLocks noChangeShapeType="1"/>
          </p:cNvCxnSpPr>
          <p:nvPr/>
        </p:nvCxnSpPr>
        <p:spPr bwMode="auto">
          <a:xfrm flipH="1">
            <a:off x="5727700" y="5308600"/>
            <a:ext cx="477838" cy="0"/>
          </a:xfrm>
          <a:prstGeom prst="line">
            <a:avLst/>
          </a:prstGeom>
          <a:noFill/>
          <a:ln w="9525" algn="ctr">
            <a:solidFill>
              <a:srgbClr val="FF0000"/>
            </a:solidFill>
            <a:round/>
            <a:headEnd type="triangle" w="med" len="med"/>
            <a:tailEnd type="triangle" w="med" len="med"/>
          </a:ln>
          <a:extLst>
            <a:ext uri="{909E8E84-426E-40DD-AFC4-6F175D3DCCD1}">
              <a14:hiddenFill xmlns:a14="http://schemas.microsoft.com/office/drawing/2010/main">
                <a:noFill/>
              </a14:hiddenFill>
            </a:ext>
          </a:extLst>
        </p:spPr>
      </p:cxnSp>
      <p:sp>
        <p:nvSpPr>
          <p:cNvPr id="7181" name="Rectangle 3">
            <a:extLst>
              <a:ext uri="{FF2B5EF4-FFF2-40B4-BE49-F238E27FC236}">
                <a16:creationId xmlns:a16="http://schemas.microsoft.com/office/drawing/2014/main" id="{1A1DCC2C-1119-41B2-8853-E04812D3F3C8}"/>
              </a:ext>
            </a:extLst>
          </p:cNvPr>
          <p:cNvSpPr>
            <a:spLocks noChangeArrowheads="1"/>
          </p:cNvSpPr>
          <p:nvPr/>
        </p:nvSpPr>
        <p:spPr bwMode="auto">
          <a:xfrm>
            <a:off x="-4762" y="1981993"/>
            <a:ext cx="7092950" cy="80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000" dirty="0">
                <a:solidFill>
                  <a:srgbClr val="002060"/>
                </a:solidFill>
                <a:latin typeface="+mn-lt"/>
                <a:ea typeface="仿宋" panose="02010609060101010101" pitchFamily="49" charset="-122"/>
              </a:rPr>
              <a:t>            </a:t>
            </a:r>
            <a:r>
              <a:rPr lang="zh-CN" altLang="en-US" sz="2000" dirty="0">
                <a:solidFill>
                  <a:srgbClr val="CC3300"/>
                </a:solidFill>
                <a:latin typeface="+mn-lt"/>
                <a:ea typeface="仿宋" panose="02010609060101010101" pitchFamily="49" charset="-122"/>
              </a:rPr>
              <a:t>导通</a:t>
            </a:r>
            <a:r>
              <a:rPr lang="zh-CN" altLang="en-US" sz="2000" dirty="0">
                <a:solidFill>
                  <a:srgbClr val="002060"/>
                </a:solidFill>
                <a:latin typeface="+mn-lt"/>
                <a:ea typeface="仿宋" panose="02010609060101010101" pitchFamily="49" charset="-122"/>
              </a:rPr>
              <a:t>：</a:t>
            </a:r>
            <a:r>
              <a:rPr lang="en-US" altLang="zh-CN" sz="2000" i="1" dirty="0">
                <a:solidFill>
                  <a:srgbClr val="002060"/>
                </a:solidFill>
                <a:latin typeface="+mn-lt"/>
                <a:ea typeface="仿宋" panose="02010609060101010101" pitchFamily="49" charset="-122"/>
              </a:rPr>
              <a:t> v</a:t>
            </a:r>
            <a:r>
              <a:rPr lang="en-US" altLang="zh-CN" sz="2000" baseline="-25000" dirty="0">
                <a:solidFill>
                  <a:srgbClr val="002060"/>
                </a:solidFill>
                <a:latin typeface="+mn-lt"/>
                <a:ea typeface="仿宋" panose="02010609060101010101" pitchFamily="49" charset="-122"/>
              </a:rPr>
              <a:t>BE</a:t>
            </a:r>
            <a:r>
              <a:rPr lang="en-US" altLang="zh-CN" sz="2000" dirty="0">
                <a:solidFill>
                  <a:srgbClr val="002060"/>
                </a:solidFill>
                <a:latin typeface="+mn-lt"/>
                <a:ea typeface="仿宋" panose="02010609060101010101" pitchFamily="49" charset="-122"/>
              </a:rPr>
              <a:t>=</a:t>
            </a:r>
            <a:r>
              <a:rPr lang="en-US" altLang="zh-CN" sz="2000" dirty="0">
                <a:solidFill>
                  <a:srgbClr val="002060"/>
                </a:solidFill>
                <a:latin typeface="+mn-lt"/>
                <a:ea typeface="仿宋" panose="02010609060101010101" pitchFamily="49" charset="-122"/>
                <a:sym typeface="Symbol" panose="05050102010706020507" pitchFamily="18" charset="2"/>
              </a:rPr>
              <a:t> </a:t>
            </a:r>
            <a:r>
              <a:rPr lang="en-US" altLang="zh-CN" sz="2000" i="1" dirty="0">
                <a:solidFill>
                  <a:srgbClr val="002060"/>
                </a:solidFill>
                <a:latin typeface="+mn-lt"/>
                <a:ea typeface="仿宋" panose="02010609060101010101" pitchFamily="49" charset="-122"/>
              </a:rPr>
              <a:t>V</a:t>
            </a:r>
            <a:r>
              <a:rPr lang="en-US" altLang="zh-CN" sz="2000" baseline="-25000" dirty="0">
                <a:solidFill>
                  <a:srgbClr val="002060"/>
                </a:solidFill>
                <a:latin typeface="+mn-lt"/>
                <a:ea typeface="仿宋" panose="02010609060101010101" pitchFamily="49" charset="-122"/>
              </a:rPr>
              <a:t>BB</a:t>
            </a:r>
            <a:r>
              <a:rPr lang="en-US" altLang="zh-CN" sz="2000" dirty="0">
                <a:solidFill>
                  <a:srgbClr val="002060"/>
                </a:solidFill>
                <a:latin typeface="+mn-lt"/>
                <a:ea typeface="仿宋" panose="02010609060101010101" pitchFamily="49" charset="-122"/>
              </a:rPr>
              <a:t>+</a:t>
            </a:r>
            <a:r>
              <a:rPr lang="en-US" altLang="zh-CN" sz="2000" i="1" dirty="0">
                <a:solidFill>
                  <a:srgbClr val="002060"/>
                </a:solidFill>
                <a:latin typeface="+mn-lt"/>
                <a:ea typeface="仿宋" panose="02010609060101010101" pitchFamily="49" charset="-122"/>
              </a:rPr>
              <a:t>V</a:t>
            </a:r>
            <a:r>
              <a:rPr lang="en-US" altLang="zh-CN" sz="2000" baseline="-25000" dirty="0">
                <a:solidFill>
                  <a:srgbClr val="002060"/>
                </a:solidFill>
                <a:latin typeface="+mn-lt"/>
                <a:ea typeface="仿宋" panose="02010609060101010101" pitchFamily="49" charset="-122"/>
              </a:rPr>
              <a:t>bm</a:t>
            </a:r>
            <a:r>
              <a:rPr lang="en-US" altLang="zh-CN" sz="2000" dirty="0">
                <a:solidFill>
                  <a:srgbClr val="002060"/>
                </a:solidFill>
                <a:latin typeface="+mn-lt"/>
                <a:ea typeface="仿宋" panose="02010609060101010101" pitchFamily="49" charset="-122"/>
                <a:sym typeface="Symbol" panose="05050102010706020507" pitchFamily="18" charset="2"/>
              </a:rPr>
              <a:t>cos(</a:t>
            </a:r>
            <a:r>
              <a:rPr lang="en-US" altLang="zh-CN" sz="2000" i="1" dirty="0">
                <a:solidFill>
                  <a:srgbClr val="002060"/>
                </a:solidFill>
                <a:latin typeface="+mn-lt"/>
                <a:ea typeface="仿宋" panose="02010609060101010101" pitchFamily="49" charset="-122"/>
                <a:sym typeface="Symbol" panose="05050102010706020507" pitchFamily="18" charset="2"/>
              </a:rPr>
              <a:t></a:t>
            </a:r>
            <a:r>
              <a:rPr lang="en-US" altLang="zh-CN" sz="1000" i="1" dirty="0">
                <a:solidFill>
                  <a:srgbClr val="002060"/>
                </a:solidFill>
                <a:latin typeface="+mn-lt"/>
                <a:ea typeface="仿宋" panose="02010609060101010101" pitchFamily="49" charset="-122"/>
                <a:sym typeface="Symbol" panose="05050102010706020507" pitchFamily="18" charset="2"/>
              </a:rPr>
              <a:t> </a:t>
            </a:r>
            <a:r>
              <a:rPr lang="en-US" altLang="zh-CN" sz="2000" i="1" dirty="0">
                <a:solidFill>
                  <a:srgbClr val="002060"/>
                </a:solidFill>
                <a:latin typeface="+mn-lt"/>
                <a:ea typeface="仿宋" panose="02010609060101010101" pitchFamily="49" charset="-122"/>
                <a:sym typeface="Symbol" panose="05050102010706020507" pitchFamily="18" charset="2"/>
              </a:rPr>
              <a:t>t</a:t>
            </a:r>
            <a:r>
              <a:rPr lang="en-US" altLang="zh-CN" sz="2000" dirty="0">
                <a:solidFill>
                  <a:srgbClr val="002060"/>
                </a:solidFill>
                <a:latin typeface="+mn-lt"/>
                <a:ea typeface="仿宋" panose="02010609060101010101" pitchFamily="49" charset="-122"/>
                <a:sym typeface="Symbol" panose="05050102010706020507" pitchFamily="18" charset="2"/>
              </a:rPr>
              <a:t>) &gt; </a:t>
            </a:r>
            <a:r>
              <a:rPr lang="en-US" altLang="zh-CN" sz="2000" i="1" dirty="0">
                <a:solidFill>
                  <a:srgbClr val="002060"/>
                </a:solidFill>
                <a:latin typeface="+mn-lt"/>
                <a:ea typeface="仿宋" panose="02010609060101010101" pitchFamily="49" charset="-122"/>
              </a:rPr>
              <a:t>V</a:t>
            </a:r>
            <a:r>
              <a:rPr lang="en-US" altLang="zh-CN" sz="2000" baseline="-25000" dirty="0">
                <a:solidFill>
                  <a:srgbClr val="002060"/>
                </a:solidFill>
                <a:latin typeface="+mn-lt"/>
                <a:ea typeface="仿宋" panose="02010609060101010101" pitchFamily="49" charset="-122"/>
              </a:rPr>
              <a:t>BZ</a:t>
            </a:r>
            <a:r>
              <a:rPr lang="zh-CN" altLang="en-US" sz="2000" dirty="0">
                <a:solidFill>
                  <a:srgbClr val="002060"/>
                </a:solidFill>
                <a:latin typeface="+mn-lt"/>
                <a:ea typeface="仿宋" panose="02010609060101010101" pitchFamily="49" charset="-122"/>
              </a:rPr>
              <a:t> </a:t>
            </a:r>
            <a:r>
              <a:rPr lang="en-US" altLang="zh-CN" sz="2000" dirty="0">
                <a:solidFill>
                  <a:srgbClr val="002060"/>
                </a:solidFill>
                <a:latin typeface="+mn-lt"/>
                <a:ea typeface="仿宋" panose="02010609060101010101" pitchFamily="49" charset="-122"/>
              </a:rPr>
              <a:t>, </a:t>
            </a:r>
            <a:r>
              <a:rPr lang="zh-CN" altLang="en-US" sz="2000" dirty="0">
                <a:solidFill>
                  <a:srgbClr val="002060"/>
                </a:solidFill>
                <a:latin typeface="+mn-lt"/>
                <a:ea typeface="仿宋" panose="02010609060101010101" pitchFamily="49" charset="-122"/>
              </a:rPr>
              <a:t>此时 </a:t>
            </a:r>
            <a:r>
              <a:rPr lang="en-US" altLang="zh-CN" sz="2000" i="1" dirty="0">
                <a:solidFill>
                  <a:srgbClr val="002060"/>
                </a:solidFill>
                <a:latin typeface="+mn-lt"/>
                <a:ea typeface="仿宋" panose="02010609060101010101" pitchFamily="49" charset="-122"/>
              </a:rPr>
              <a:t>i</a:t>
            </a:r>
            <a:r>
              <a:rPr lang="en-US" altLang="zh-CN" sz="2000" baseline="-25000" dirty="0">
                <a:solidFill>
                  <a:srgbClr val="002060"/>
                </a:solidFill>
                <a:latin typeface="+mn-lt"/>
                <a:ea typeface="仿宋" panose="02010609060101010101" pitchFamily="49" charset="-122"/>
              </a:rPr>
              <a:t>c</a:t>
            </a:r>
            <a:r>
              <a:rPr lang="en-US" altLang="zh-CN" sz="2000" dirty="0">
                <a:solidFill>
                  <a:srgbClr val="002060"/>
                </a:solidFill>
                <a:latin typeface="+mn-lt"/>
                <a:ea typeface="仿宋" panose="02010609060101010101" pitchFamily="49" charset="-122"/>
                <a:sym typeface="Symbol" panose="05050102010706020507" pitchFamily="18" charset="2"/>
              </a:rPr>
              <a:t>0</a:t>
            </a:r>
            <a:endParaRPr lang="zh-CN" altLang="en-US" sz="2000" dirty="0">
              <a:solidFill>
                <a:srgbClr val="002060"/>
              </a:solidFill>
              <a:latin typeface="+mn-lt"/>
              <a:ea typeface="仿宋" panose="02010609060101010101" pitchFamily="49" charset="-122"/>
            </a:endParaRPr>
          </a:p>
          <a:p>
            <a:pPr eaLnBrk="1" hangingPunct="1">
              <a:buFontTx/>
              <a:buNone/>
            </a:pPr>
            <a:r>
              <a:rPr lang="zh-CN" altLang="en-US" sz="2000" dirty="0">
                <a:solidFill>
                  <a:srgbClr val="002060"/>
                </a:solidFill>
                <a:latin typeface="+mn-lt"/>
                <a:ea typeface="仿宋" panose="02010609060101010101" pitchFamily="49" charset="-122"/>
              </a:rPr>
              <a:t>            </a:t>
            </a:r>
            <a:r>
              <a:rPr lang="zh-CN" altLang="en-US" sz="2000" dirty="0">
                <a:solidFill>
                  <a:srgbClr val="CC3300"/>
                </a:solidFill>
                <a:latin typeface="+mn-lt"/>
                <a:ea typeface="仿宋" panose="02010609060101010101" pitchFamily="49" charset="-122"/>
              </a:rPr>
              <a:t>截止</a:t>
            </a:r>
            <a:r>
              <a:rPr lang="zh-CN" altLang="en-US" sz="2000" dirty="0">
                <a:solidFill>
                  <a:srgbClr val="002060"/>
                </a:solidFill>
                <a:latin typeface="+mn-lt"/>
                <a:ea typeface="仿宋" panose="02010609060101010101" pitchFamily="49" charset="-122"/>
              </a:rPr>
              <a:t>：</a:t>
            </a:r>
            <a:r>
              <a:rPr lang="en-US" altLang="zh-CN" sz="2000" i="1" dirty="0">
                <a:solidFill>
                  <a:srgbClr val="002060"/>
                </a:solidFill>
                <a:latin typeface="+mn-lt"/>
                <a:ea typeface="仿宋" panose="02010609060101010101" pitchFamily="49" charset="-122"/>
              </a:rPr>
              <a:t> v</a:t>
            </a:r>
            <a:r>
              <a:rPr lang="en-US" altLang="zh-CN" sz="2000" baseline="-25000" dirty="0">
                <a:solidFill>
                  <a:srgbClr val="002060"/>
                </a:solidFill>
                <a:latin typeface="+mn-lt"/>
                <a:ea typeface="仿宋" panose="02010609060101010101" pitchFamily="49" charset="-122"/>
              </a:rPr>
              <a:t>BE</a:t>
            </a:r>
            <a:r>
              <a:rPr lang="en-US" altLang="zh-CN" sz="2000" dirty="0">
                <a:solidFill>
                  <a:srgbClr val="002060"/>
                </a:solidFill>
                <a:latin typeface="+mn-lt"/>
                <a:ea typeface="仿宋" panose="02010609060101010101" pitchFamily="49" charset="-122"/>
              </a:rPr>
              <a:t>=</a:t>
            </a:r>
            <a:r>
              <a:rPr lang="en-US" altLang="zh-CN" sz="2000" dirty="0">
                <a:solidFill>
                  <a:srgbClr val="002060"/>
                </a:solidFill>
                <a:latin typeface="+mn-lt"/>
                <a:ea typeface="仿宋" panose="02010609060101010101" pitchFamily="49" charset="-122"/>
                <a:sym typeface="Symbol" panose="05050102010706020507" pitchFamily="18" charset="2"/>
              </a:rPr>
              <a:t> </a:t>
            </a:r>
            <a:r>
              <a:rPr lang="en-US" altLang="zh-CN" sz="2000" i="1" dirty="0">
                <a:solidFill>
                  <a:srgbClr val="002060"/>
                </a:solidFill>
                <a:latin typeface="+mn-lt"/>
                <a:ea typeface="仿宋" panose="02010609060101010101" pitchFamily="49" charset="-122"/>
              </a:rPr>
              <a:t>V</a:t>
            </a:r>
            <a:r>
              <a:rPr lang="en-US" altLang="zh-CN" sz="2000" baseline="-25000" dirty="0">
                <a:solidFill>
                  <a:srgbClr val="002060"/>
                </a:solidFill>
                <a:latin typeface="+mn-lt"/>
                <a:ea typeface="仿宋" panose="02010609060101010101" pitchFamily="49" charset="-122"/>
              </a:rPr>
              <a:t>BB</a:t>
            </a:r>
            <a:r>
              <a:rPr lang="en-US" altLang="zh-CN" sz="2000" dirty="0">
                <a:solidFill>
                  <a:srgbClr val="002060"/>
                </a:solidFill>
                <a:latin typeface="+mn-lt"/>
                <a:ea typeface="仿宋" panose="02010609060101010101" pitchFamily="49" charset="-122"/>
              </a:rPr>
              <a:t>+</a:t>
            </a:r>
            <a:r>
              <a:rPr lang="en-US" altLang="zh-CN" sz="2000" i="1" dirty="0">
                <a:solidFill>
                  <a:srgbClr val="002060"/>
                </a:solidFill>
                <a:latin typeface="+mn-lt"/>
                <a:ea typeface="仿宋" panose="02010609060101010101" pitchFamily="49" charset="-122"/>
              </a:rPr>
              <a:t>V</a:t>
            </a:r>
            <a:r>
              <a:rPr lang="en-US" altLang="zh-CN" sz="2000" baseline="-25000" dirty="0">
                <a:solidFill>
                  <a:srgbClr val="002060"/>
                </a:solidFill>
                <a:latin typeface="+mn-lt"/>
                <a:ea typeface="仿宋" panose="02010609060101010101" pitchFamily="49" charset="-122"/>
              </a:rPr>
              <a:t>bm</a:t>
            </a:r>
            <a:r>
              <a:rPr lang="en-US" altLang="zh-CN" sz="2000" dirty="0">
                <a:solidFill>
                  <a:srgbClr val="002060"/>
                </a:solidFill>
                <a:latin typeface="+mn-lt"/>
                <a:ea typeface="仿宋" panose="02010609060101010101" pitchFamily="49" charset="-122"/>
                <a:sym typeface="Symbol" panose="05050102010706020507" pitchFamily="18" charset="2"/>
              </a:rPr>
              <a:t>cos(</a:t>
            </a:r>
            <a:r>
              <a:rPr lang="en-US" altLang="zh-CN" sz="2000" i="1" dirty="0">
                <a:solidFill>
                  <a:srgbClr val="002060"/>
                </a:solidFill>
                <a:latin typeface="+mn-lt"/>
                <a:ea typeface="仿宋" panose="02010609060101010101" pitchFamily="49" charset="-122"/>
                <a:sym typeface="Symbol" panose="05050102010706020507" pitchFamily="18" charset="2"/>
              </a:rPr>
              <a:t></a:t>
            </a:r>
            <a:r>
              <a:rPr lang="en-US" altLang="zh-CN" sz="1000" i="1" dirty="0">
                <a:solidFill>
                  <a:srgbClr val="002060"/>
                </a:solidFill>
                <a:latin typeface="+mn-lt"/>
                <a:ea typeface="仿宋" panose="02010609060101010101" pitchFamily="49" charset="-122"/>
                <a:sym typeface="Symbol" panose="05050102010706020507" pitchFamily="18" charset="2"/>
              </a:rPr>
              <a:t> </a:t>
            </a:r>
            <a:r>
              <a:rPr lang="en-US" altLang="zh-CN" sz="2000" i="1" dirty="0">
                <a:solidFill>
                  <a:srgbClr val="002060"/>
                </a:solidFill>
                <a:latin typeface="+mn-lt"/>
                <a:ea typeface="仿宋" panose="02010609060101010101" pitchFamily="49" charset="-122"/>
                <a:sym typeface="Symbol" panose="05050102010706020507" pitchFamily="18" charset="2"/>
              </a:rPr>
              <a:t>t</a:t>
            </a:r>
            <a:r>
              <a:rPr lang="en-US" altLang="zh-CN" sz="2000" dirty="0">
                <a:solidFill>
                  <a:srgbClr val="002060"/>
                </a:solidFill>
                <a:latin typeface="+mn-lt"/>
                <a:ea typeface="仿宋" panose="02010609060101010101" pitchFamily="49" charset="-122"/>
                <a:sym typeface="Symbol" panose="05050102010706020507" pitchFamily="18" charset="2"/>
              </a:rPr>
              <a:t>)  </a:t>
            </a:r>
            <a:r>
              <a:rPr lang="en-US" altLang="zh-CN" sz="2000" i="1" dirty="0">
                <a:solidFill>
                  <a:srgbClr val="002060"/>
                </a:solidFill>
                <a:latin typeface="+mn-lt"/>
                <a:ea typeface="仿宋" panose="02010609060101010101" pitchFamily="49" charset="-122"/>
              </a:rPr>
              <a:t>V</a:t>
            </a:r>
            <a:r>
              <a:rPr lang="en-US" altLang="zh-CN" sz="2000" baseline="-25000" dirty="0">
                <a:solidFill>
                  <a:srgbClr val="002060"/>
                </a:solidFill>
                <a:latin typeface="+mn-lt"/>
                <a:ea typeface="仿宋" panose="02010609060101010101" pitchFamily="49" charset="-122"/>
              </a:rPr>
              <a:t>BZ  </a:t>
            </a:r>
            <a:r>
              <a:rPr lang="en-US" altLang="zh-CN" sz="2000" dirty="0">
                <a:solidFill>
                  <a:srgbClr val="002060"/>
                </a:solidFill>
                <a:latin typeface="+mn-lt"/>
                <a:ea typeface="仿宋" panose="02010609060101010101" pitchFamily="49" charset="-122"/>
              </a:rPr>
              <a:t>, </a:t>
            </a:r>
            <a:r>
              <a:rPr lang="zh-CN" altLang="en-US" sz="2000" dirty="0">
                <a:solidFill>
                  <a:srgbClr val="002060"/>
                </a:solidFill>
                <a:latin typeface="+mn-lt"/>
                <a:ea typeface="仿宋" panose="02010609060101010101" pitchFamily="49" charset="-122"/>
              </a:rPr>
              <a:t>此时 </a:t>
            </a:r>
            <a:r>
              <a:rPr lang="en-US" altLang="zh-CN" sz="2000" i="1" dirty="0">
                <a:solidFill>
                  <a:srgbClr val="002060"/>
                </a:solidFill>
                <a:latin typeface="+mn-lt"/>
                <a:ea typeface="仿宋" panose="02010609060101010101" pitchFamily="49" charset="-122"/>
              </a:rPr>
              <a:t>i</a:t>
            </a:r>
            <a:r>
              <a:rPr lang="en-US" altLang="zh-CN" sz="2000" baseline="-25000" dirty="0">
                <a:solidFill>
                  <a:srgbClr val="002060"/>
                </a:solidFill>
                <a:latin typeface="+mn-lt"/>
                <a:ea typeface="仿宋" panose="02010609060101010101" pitchFamily="49" charset="-122"/>
              </a:rPr>
              <a:t>c</a:t>
            </a:r>
            <a:r>
              <a:rPr lang="en-US" altLang="zh-CN" sz="2000" dirty="0">
                <a:solidFill>
                  <a:srgbClr val="002060"/>
                </a:solidFill>
                <a:latin typeface="+mn-lt"/>
                <a:ea typeface="仿宋" panose="02010609060101010101" pitchFamily="49" charset="-122"/>
                <a:sym typeface="Symbol" panose="05050102010706020507" pitchFamily="18" charset="2"/>
              </a:rPr>
              <a:t>=0</a:t>
            </a:r>
            <a:endParaRPr lang="zh-CN" altLang="en-US" sz="2000" dirty="0">
              <a:solidFill>
                <a:srgbClr val="002060"/>
              </a:solidFill>
              <a:latin typeface="+mn-lt"/>
              <a:ea typeface="仿宋" panose="02010609060101010101" pitchFamily="49" charset="-122"/>
            </a:endParaRPr>
          </a:p>
          <a:p>
            <a:pPr eaLnBrk="1" hangingPunct="1">
              <a:buFontTx/>
              <a:buNone/>
            </a:pPr>
            <a:endParaRPr lang="zh-CN" altLang="en-US" sz="2000" dirty="0">
              <a:solidFill>
                <a:srgbClr val="002060"/>
              </a:solidFill>
              <a:latin typeface="+mn-lt"/>
              <a:ea typeface="仿宋" panose="02010609060101010101" pitchFamily="49" charset="-122"/>
            </a:endParaRPr>
          </a:p>
        </p:txBody>
      </p:sp>
      <p:sp>
        <p:nvSpPr>
          <p:cNvPr id="7182" name="任意多边形: 形状 3">
            <a:extLst>
              <a:ext uri="{FF2B5EF4-FFF2-40B4-BE49-F238E27FC236}">
                <a16:creationId xmlns:a16="http://schemas.microsoft.com/office/drawing/2014/main" id="{E4A23B16-CE5C-4056-AA19-BDD123162381}"/>
              </a:ext>
            </a:extLst>
          </p:cNvPr>
          <p:cNvSpPr>
            <a:spLocks/>
          </p:cNvSpPr>
          <p:nvPr/>
        </p:nvSpPr>
        <p:spPr bwMode="auto">
          <a:xfrm>
            <a:off x="3541713" y="4243388"/>
            <a:ext cx="2347912" cy="1352550"/>
          </a:xfrm>
          <a:custGeom>
            <a:avLst/>
            <a:gdLst>
              <a:gd name="T0" fmla="*/ 30480 w 2615184"/>
              <a:gd name="T1" fmla="*/ 18288 h 1347216"/>
              <a:gd name="T2" fmla="*/ 85344 w 2615184"/>
              <a:gd name="T3" fmla="*/ 67056 h 1347216"/>
              <a:gd name="T4" fmla="*/ 140208 w 2615184"/>
              <a:gd name="T5" fmla="*/ 121920 h 1347216"/>
              <a:gd name="T6" fmla="*/ 249936 w 2615184"/>
              <a:gd name="T7" fmla="*/ 207264 h 1347216"/>
              <a:gd name="T8" fmla="*/ 316992 w 2615184"/>
              <a:gd name="T9" fmla="*/ 262128 h 1347216"/>
              <a:gd name="T10" fmla="*/ 353568 w 2615184"/>
              <a:gd name="T11" fmla="*/ 298704 h 1347216"/>
              <a:gd name="T12" fmla="*/ 408432 w 2615184"/>
              <a:gd name="T13" fmla="*/ 353568 h 1347216"/>
              <a:gd name="T14" fmla="*/ 438912 w 2615184"/>
              <a:gd name="T15" fmla="*/ 414528 h 1347216"/>
              <a:gd name="T16" fmla="*/ 493776 w 2615184"/>
              <a:gd name="T17" fmla="*/ 493776 h 1347216"/>
              <a:gd name="T18" fmla="*/ 518160 w 2615184"/>
              <a:gd name="T19" fmla="*/ 524256 h 1347216"/>
              <a:gd name="T20" fmla="*/ 585216 w 2615184"/>
              <a:gd name="T21" fmla="*/ 585216 h 1347216"/>
              <a:gd name="T22" fmla="*/ 658368 w 2615184"/>
              <a:gd name="T23" fmla="*/ 627888 h 1347216"/>
              <a:gd name="T24" fmla="*/ 694944 w 2615184"/>
              <a:gd name="T25" fmla="*/ 652272 h 1347216"/>
              <a:gd name="T26" fmla="*/ 731520 w 2615184"/>
              <a:gd name="T27" fmla="*/ 682752 h 1347216"/>
              <a:gd name="T28" fmla="*/ 786384 w 2615184"/>
              <a:gd name="T29" fmla="*/ 725424 h 1347216"/>
              <a:gd name="T30" fmla="*/ 841248 w 2615184"/>
              <a:gd name="T31" fmla="*/ 755904 h 1347216"/>
              <a:gd name="T32" fmla="*/ 890016 w 2615184"/>
              <a:gd name="T33" fmla="*/ 792480 h 1347216"/>
              <a:gd name="T34" fmla="*/ 938784 w 2615184"/>
              <a:gd name="T35" fmla="*/ 822960 h 1347216"/>
              <a:gd name="T36" fmla="*/ 1127760 w 2615184"/>
              <a:gd name="T37" fmla="*/ 841248 h 1347216"/>
              <a:gd name="T38" fmla="*/ 1194816 w 2615184"/>
              <a:gd name="T39" fmla="*/ 859536 h 1347216"/>
              <a:gd name="T40" fmla="*/ 1267968 w 2615184"/>
              <a:gd name="T41" fmla="*/ 902208 h 1347216"/>
              <a:gd name="T42" fmla="*/ 1316736 w 2615184"/>
              <a:gd name="T43" fmla="*/ 920496 h 1347216"/>
              <a:gd name="T44" fmla="*/ 1371600 w 2615184"/>
              <a:gd name="T45" fmla="*/ 938784 h 1347216"/>
              <a:gd name="T46" fmla="*/ 1432560 w 2615184"/>
              <a:gd name="T47" fmla="*/ 957072 h 1347216"/>
              <a:gd name="T48" fmla="*/ 1536192 w 2615184"/>
              <a:gd name="T49" fmla="*/ 969264 h 1347216"/>
              <a:gd name="T50" fmla="*/ 1652016 w 2615184"/>
              <a:gd name="T51" fmla="*/ 987552 h 1347216"/>
              <a:gd name="T52" fmla="*/ 1731264 w 2615184"/>
              <a:gd name="T53" fmla="*/ 1005840 h 1347216"/>
              <a:gd name="T54" fmla="*/ 1865376 w 2615184"/>
              <a:gd name="T55" fmla="*/ 1024128 h 1347216"/>
              <a:gd name="T56" fmla="*/ 1975104 w 2615184"/>
              <a:gd name="T57" fmla="*/ 1066800 h 1347216"/>
              <a:gd name="T58" fmla="*/ 2036064 w 2615184"/>
              <a:gd name="T59" fmla="*/ 1115568 h 1347216"/>
              <a:gd name="T60" fmla="*/ 2090928 w 2615184"/>
              <a:gd name="T61" fmla="*/ 1164336 h 1347216"/>
              <a:gd name="T62" fmla="*/ 2139696 w 2615184"/>
              <a:gd name="T63" fmla="*/ 1225296 h 1347216"/>
              <a:gd name="T64" fmla="*/ 2200656 w 2615184"/>
              <a:gd name="T65" fmla="*/ 1267968 h 1347216"/>
              <a:gd name="T66" fmla="*/ 2298192 w 2615184"/>
              <a:gd name="T67" fmla="*/ 1328928 h 1347216"/>
              <a:gd name="T68" fmla="*/ 2365248 w 2615184"/>
              <a:gd name="T69" fmla="*/ 1347216 h 1347216"/>
              <a:gd name="T70" fmla="*/ 2499360 w 2615184"/>
              <a:gd name="T71" fmla="*/ 1298448 h 1347216"/>
              <a:gd name="T72" fmla="*/ 2548128 w 2615184"/>
              <a:gd name="T73" fmla="*/ 1219200 h 1347216"/>
              <a:gd name="T74" fmla="*/ 2578608 w 2615184"/>
              <a:gd name="T75" fmla="*/ 1133856 h 1347216"/>
              <a:gd name="T76" fmla="*/ 2615184 w 2615184"/>
              <a:gd name="T77" fmla="*/ 1060704 h 1347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15184" h="1347216">
                <a:moveTo>
                  <a:pt x="0" y="0"/>
                </a:moveTo>
                <a:cubicBezTo>
                  <a:pt x="10160" y="6096"/>
                  <a:pt x="21310" y="10785"/>
                  <a:pt x="30480" y="18288"/>
                </a:cubicBezTo>
                <a:cubicBezTo>
                  <a:pt x="43825" y="29206"/>
                  <a:pt x="52710" y="45300"/>
                  <a:pt x="67056" y="54864"/>
                </a:cubicBezTo>
                <a:cubicBezTo>
                  <a:pt x="73152" y="58928"/>
                  <a:pt x="79868" y="62189"/>
                  <a:pt x="85344" y="67056"/>
                </a:cubicBezTo>
                <a:cubicBezTo>
                  <a:pt x="98231" y="78511"/>
                  <a:pt x="109728" y="91440"/>
                  <a:pt x="121920" y="103632"/>
                </a:cubicBezTo>
                <a:cubicBezTo>
                  <a:pt x="128016" y="109728"/>
                  <a:pt x="132029" y="119194"/>
                  <a:pt x="140208" y="121920"/>
                </a:cubicBezTo>
                <a:cubicBezTo>
                  <a:pt x="163205" y="129586"/>
                  <a:pt x="174111" y="131439"/>
                  <a:pt x="195072" y="152400"/>
                </a:cubicBezTo>
                <a:lnTo>
                  <a:pt x="249936" y="207264"/>
                </a:lnTo>
                <a:cubicBezTo>
                  <a:pt x="258064" y="215392"/>
                  <a:pt x="264756" y="225272"/>
                  <a:pt x="274320" y="231648"/>
                </a:cubicBezTo>
                <a:cubicBezTo>
                  <a:pt x="317419" y="260381"/>
                  <a:pt x="264063" y="224322"/>
                  <a:pt x="316992" y="262128"/>
                </a:cubicBezTo>
                <a:cubicBezTo>
                  <a:pt x="322954" y="266386"/>
                  <a:pt x="330099" y="269139"/>
                  <a:pt x="335280" y="274320"/>
                </a:cubicBezTo>
                <a:cubicBezTo>
                  <a:pt x="342464" y="281504"/>
                  <a:pt x="346771" y="291152"/>
                  <a:pt x="353568" y="298704"/>
                </a:cubicBezTo>
                <a:cubicBezTo>
                  <a:pt x="365102" y="311520"/>
                  <a:pt x="377952" y="323088"/>
                  <a:pt x="390144" y="335280"/>
                </a:cubicBezTo>
                <a:lnTo>
                  <a:pt x="408432" y="353568"/>
                </a:lnTo>
                <a:cubicBezTo>
                  <a:pt x="419609" y="387098"/>
                  <a:pt x="407812" y="357056"/>
                  <a:pt x="426720" y="390144"/>
                </a:cubicBezTo>
                <a:cubicBezTo>
                  <a:pt x="431229" y="398034"/>
                  <a:pt x="433630" y="407133"/>
                  <a:pt x="438912" y="414528"/>
                </a:cubicBezTo>
                <a:cubicBezTo>
                  <a:pt x="443923" y="421543"/>
                  <a:pt x="452189" y="425801"/>
                  <a:pt x="457200" y="432816"/>
                </a:cubicBezTo>
                <a:cubicBezTo>
                  <a:pt x="470545" y="451499"/>
                  <a:pt x="473059" y="479964"/>
                  <a:pt x="493776" y="493776"/>
                </a:cubicBezTo>
                <a:lnTo>
                  <a:pt x="512064" y="505968"/>
                </a:lnTo>
                <a:cubicBezTo>
                  <a:pt x="514096" y="512064"/>
                  <a:pt x="514596" y="518909"/>
                  <a:pt x="518160" y="524256"/>
                </a:cubicBezTo>
                <a:cubicBezTo>
                  <a:pt x="527547" y="538337"/>
                  <a:pt x="541242" y="545740"/>
                  <a:pt x="554736" y="554736"/>
                </a:cubicBezTo>
                <a:cubicBezTo>
                  <a:pt x="566928" y="573024"/>
                  <a:pt x="564896" y="575056"/>
                  <a:pt x="585216" y="585216"/>
                </a:cubicBezTo>
                <a:cubicBezTo>
                  <a:pt x="590963" y="588090"/>
                  <a:pt x="597887" y="588191"/>
                  <a:pt x="603504" y="591312"/>
                </a:cubicBezTo>
                <a:lnTo>
                  <a:pt x="658368" y="627888"/>
                </a:lnTo>
                <a:lnTo>
                  <a:pt x="676656" y="640080"/>
                </a:lnTo>
                <a:cubicBezTo>
                  <a:pt x="682752" y="644144"/>
                  <a:pt x="689763" y="647091"/>
                  <a:pt x="694944" y="652272"/>
                </a:cubicBezTo>
                <a:cubicBezTo>
                  <a:pt x="701040" y="658368"/>
                  <a:pt x="706609" y="665041"/>
                  <a:pt x="713232" y="670560"/>
                </a:cubicBezTo>
                <a:cubicBezTo>
                  <a:pt x="718860" y="675250"/>
                  <a:pt x="725892" y="678062"/>
                  <a:pt x="731520" y="682752"/>
                </a:cubicBezTo>
                <a:cubicBezTo>
                  <a:pt x="738143" y="688271"/>
                  <a:pt x="743003" y="695747"/>
                  <a:pt x="749808" y="701040"/>
                </a:cubicBezTo>
                <a:cubicBezTo>
                  <a:pt x="761374" y="710036"/>
                  <a:pt x="772483" y="720790"/>
                  <a:pt x="786384" y="725424"/>
                </a:cubicBezTo>
                <a:cubicBezTo>
                  <a:pt x="792480" y="727456"/>
                  <a:pt x="799055" y="728399"/>
                  <a:pt x="804672" y="731520"/>
                </a:cubicBezTo>
                <a:cubicBezTo>
                  <a:pt x="817481" y="738636"/>
                  <a:pt x="827347" y="751270"/>
                  <a:pt x="841248" y="755904"/>
                </a:cubicBezTo>
                <a:cubicBezTo>
                  <a:pt x="866487" y="764317"/>
                  <a:pt x="854189" y="758436"/>
                  <a:pt x="877824" y="774192"/>
                </a:cubicBezTo>
                <a:cubicBezTo>
                  <a:pt x="881888" y="780288"/>
                  <a:pt x="883803" y="788597"/>
                  <a:pt x="890016" y="792480"/>
                </a:cubicBezTo>
                <a:cubicBezTo>
                  <a:pt x="900914" y="799291"/>
                  <a:pt x="926592" y="804672"/>
                  <a:pt x="926592" y="804672"/>
                </a:cubicBezTo>
                <a:cubicBezTo>
                  <a:pt x="930656" y="810768"/>
                  <a:pt x="932571" y="819077"/>
                  <a:pt x="938784" y="822960"/>
                </a:cubicBezTo>
                <a:cubicBezTo>
                  <a:pt x="949682" y="829771"/>
                  <a:pt x="962519" y="834638"/>
                  <a:pt x="975360" y="835152"/>
                </a:cubicBezTo>
                <a:lnTo>
                  <a:pt x="1127760" y="841248"/>
                </a:lnTo>
                <a:cubicBezTo>
                  <a:pt x="1203988" y="860305"/>
                  <a:pt x="1109214" y="835949"/>
                  <a:pt x="1170432" y="853440"/>
                </a:cubicBezTo>
                <a:cubicBezTo>
                  <a:pt x="1178488" y="855742"/>
                  <a:pt x="1186971" y="856594"/>
                  <a:pt x="1194816" y="859536"/>
                </a:cubicBezTo>
                <a:cubicBezTo>
                  <a:pt x="1209371" y="864994"/>
                  <a:pt x="1238040" y="882741"/>
                  <a:pt x="1249680" y="890016"/>
                </a:cubicBezTo>
                <a:cubicBezTo>
                  <a:pt x="1255893" y="893899"/>
                  <a:pt x="1261234" y="899322"/>
                  <a:pt x="1267968" y="902208"/>
                </a:cubicBezTo>
                <a:cubicBezTo>
                  <a:pt x="1275669" y="905508"/>
                  <a:pt x="1284507" y="905362"/>
                  <a:pt x="1292352" y="908304"/>
                </a:cubicBezTo>
                <a:cubicBezTo>
                  <a:pt x="1300861" y="911495"/>
                  <a:pt x="1308299" y="917121"/>
                  <a:pt x="1316736" y="920496"/>
                </a:cubicBezTo>
                <a:cubicBezTo>
                  <a:pt x="1328668" y="925269"/>
                  <a:pt x="1341120" y="928624"/>
                  <a:pt x="1353312" y="932688"/>
                </a:cubicBezTo>
                <a:cubicBezTo>
                  <a:pt x="1359408" y="934720"/>
                  <a:pt x="1365366" y="937226"/>
                  <a:pt x="1371600" y="938784"/>
                </a:cubicBezTo>
                <a:cubicBezTo>
                  <a:pt x="1379728" y="940816"/>
                  <a:pt x="1387959" y="942473"/>
                  <a:pt x="1395984" y="944880"/>
                </a:cubicBezTo>
                <a:cubicBezTo>
                  <a:pt x="1408294" y="948573"/>
                  <a:pt x="1419746" y="956086"/>
                  <a:pt x="1432560" y="957072"/>
                </a:cubicBezTo>
                <a:lnTo>
                  <a:pt x="1511808" y="963168"/>
                </a:lnTo>
                <a:cubicBezTo>
                  <a:pt x="1519936" y="965200"/>
                  <a:pt x="1527977" y="967621"/>
                  <a:pt x="1536192" y="969264"/>
                </a:cubicBezTo>
                <a:cubicBezTo>
                  <a:pt x="1570396" y="976105"/>
                  <a:pt x="1591035" y="977390"/>
                  <a:pt x="1627632" y="981456"/>
                </a:cubicBezTo>
                <a:cubicBezTo>
                  <a:pt x="1635760" y="983488"/>
                  <a:pt x="1643773" y="986053"/>
                  <a:pt x="1652016" y="987552"/>
                </a:cubicBezTo>
                <a:cubicBezTo>
                  <a:pt x="1666153" y="990122"/>
                  <a:pt x="1680688" y="990417"/>
                  <a:pt x="1694688" y="993648"/>
                </a:cubicBezTo>
                <a:cubicBezTo>
                  <a:pt x="1707210" y="996538"/>
                  <a:pt x="1719072" y="1001776"/>
                  <a:pt x="1731264" y="1005840"/>
                </a:cubicBezTo>
                <a:cubicBezTo>
                  <a:pt x="1737360" y="1007872"/>
                  <a:pt x="1743214" y="1010880"/>
                  <a:pt x="1749552" y="1011936"/>
                </a:cubicBezTo>
                <a:cubicBezTo>
                  <a:pt x="1812262" y="1022388"/>
                  <a:pt x="1773804" y="1017084"/>
                  <a:pt x="1865376" y="1024128"/>
                </a:cubicBezTo>
                <a:cubicBezTo>
                  <a:pt x="1926495" y="1034315"/>
                  <a:pt x="1879030" y="1021811"/>
                  <a:pt x="1932432" y="1048512"/>
                </a:cubicBezTo>
                <a:cubicBezTo>
                  <a:pt x="2000823" y="1082707"/>
                  <a:pt x="1886309" y="1016060"/>
                  <a:pt x="1975104" y="1066800"/>
                </a:cubicBezTo>
                <a:cubicBezTo>
                  <a:pt x="2002050" y="1082198"/>
                  <a:pt x="1986464" y="1075666"/>
                  <a:pt x="2011680" y="1097280"/>
                </a:cubicBezTo>
                <a:cubicBezTo>
                  <a:pt x="2019394" y="1103892"/>
                  <a:pt x="2028512" y="1108771"/>
                  <a:pt x="2036064" y="1115568"/>
                </a:cubicBezTo>
                <a:cubicBezTo>
                  <a:pt x="2048880" y="1127102"/>
                  <a:pt x="2058294" y="1142580"/>
                  <a:pt x="2072640" y="1152144"/>
                </a:cubicBezTo>
                <a:cubicBezTo>
                  <a:pt x="2078736" y="1156208"/>
                  <a:pt x="2085482" y="1159435"/>
                  <a:pt x="2090928" y="1164336"/>
                </a:cubicBezTo>
                <a:cubicBezTo>
                  <a:pt x="2105880" y="1177793"/>
                  <a:pt x="2133600" y="1207008"/>
                  <a:pt x="2133600" y="1207008"/>
                </a:cubicBezTo>
                <a:cubicBezTo>
                  <a:pt x="2135632" y="1213104"/>
                  <a:pt x="2135152" y="1220752"/>
                  <a:pt x="2139696" y="1225296"/>
                </a:cubicBezTo>
                <a:cubicBezTo>
                  <a:pt x="2148074" y="1233674"/>
                  <a:pt x="2160469" y="1236789"/>
                  <a:pt x="2170176" y="1243584"/>
                </a:cubicBezTo>
                <a:cubicBezTo>
                  <a:pt x="2180835" y="1251045"/>
                  <a:pt x="2190247" y="1260161"/>
                  <a:pt x="2200656" y="1267968"/>
                </a:cubicBezTo>
                <a:cubicBezTo>
                  <a:pt x="2222767" y="1284551"/>
                  <a:pt x="2242051" y="1306471"/>
                  <a:pt x="2267712" y="1316736"/>
                </a:cubicBezTo>
                <a:cubicBezTo>
                  <a:pt x="2277872" y="1320800"/>
                  <a:pt x="2287811" y="1325468"/>
                  <a:pt x="2298192" y="1328928"/>
                </a:cubicBezTo>
                <a:cubicBezTo>
                  <a:pt x="2306140" y="1331577"/>
                  <a:pt x="2314520" y="1332722"/>
                  <a:pt x="2322576" y="1335024"/>
                </a:cubicBezTo>
                <a:cubicBezTo>
                  <a:pt x="2383794" y="1352515"/>
                  <a:pt x="2289020" y="1328159"/>
                  <a:pt x="2365248" y="1347216"/>
                </a:cubicBezTo>
                <a:cubicBezTo>
                  <a:pt x="2397760" y="1343152"/>
                  <a:pt x="2431992" y="1346221"/>
                  <a:pt x="2462784" y="1335024"/>
                </a:cubicBezTo>
                <a:cubicBezTo>
                  <a:pt x="2478988" y="1329132"/>
                  <a:pt x="2489796" y="1312794"/>
                  <a:pt x="2499360" y="1298448"/>
                </a:cubicBezTo>
                <a:lnTo>
                  <a:pt x="2523744" y="1261872"/>
                </a:lnTo>
                <a:cubicBezTo>
                  <a:pt x="2534741" y="1245376"/>
                  <a:pt x="2540394" y="1238536"/>
                  <a:pt x="2548128" y="1219200"/>
                </a:cubicBezTo>
                <a:cubicBezTo>
                  <a:pt x="2552901" y="1207268"/>
                  <a:pt x="2556256" y="1194816"/>
                  <a:pt x="2560320" y="1182624"/>
                </a:cubicBezTo>
                <a:cubicBezTo>
                  <a:pt x="2578437" y="1128273"/>
                  <a:pt x="2549451" y="1214038"/>
                  <a:pt x="2578608" y="1133856"/>
                </a:cubicBezTo>
                <a:cubicBezTo>
                  <a:pt x="2583000" y="1121778"/>
                  <a:pt x="2583671" y="1107973"/>
                  <a:pt x="2590800" y="1097280"/>
                </a:cubicBezTo>
                <a:lnTo>
                  <a:pt x="2615184" y="1060704"/>
                </a:lnTo>
              </a:path>
            </a:pathLst>
          </a:custGeom>
          <a:noFill/>
          <a:ln w="9525" cap="flat" cmpd="sng" algn="ctr">
            <a:solidFill>
              <a:srgbClr val="FF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mn-lt"/>
              <a:ea typeface="仿宋" panose="02010609060101010101" pitchFamily="49" charset="-122"/>
            </a:endParaRPr>
          </a:p>
        </p:txBody>
      </p:sp>
      <p:sp>
        <p:nvSpPr>
          <p:cNvPr id="7183" name="椭圆 13">
            <a:extLst>
              <a:ext uri="{FF2B5EF4-FFF2-40B4-BE49-F238E27FC236}">
                <a16:creationId xmlns:a16="http://schemas.microsoft.com/office/drawing/2014/main" id="{01AC5F5A-3134-4EA8-A266-8CB6576BB15F}"/>
              </a:ext>
            </a:extLst>
          </p:cNvPr>
          <p:cNvSpPr>
            <a:spLocks noChangeArrowheads="1"/>
          </p:cNvSpPr>
          <p:nvPr/>
        </p:nvSpPr>
        <p:spPr bwMode="auto">
          <a:xfrm>
            <a:off x="6134100" y="4570413"/>
            <a:ext cx="171450" cy="312737"/>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800">
              <a:solidFill>
                <a:srgbClr val="336600"/>
              </a:solidFill>
              <a:latin typeface="+mn-lt"/>
              <a:ea typeface="仿宋" panose="02010609060101010101" pitchFamily="49" charset="-122"/>
            </a:endParaRPr>
          </a:p>
        </p:txBody>
      </p:sp>
      <p:sp>
        <p:nvSpPr>
          <p:cNvPr id="7184" name="对话气泡: 矩形 33">
            <a:extLst>
              <a:ext uri="{FF2B5EF4-FFF2-40B4-BE49-F238E27FC236}">
                <a16:creationId xmlns:a16="http://schemas.microsoft.com/office/drawing/2014/main" id="{1421FE94-3DF6-49C0-A1EC-61B7A8A22AEE}"/>
              </a:ext>
            </a:extLst>
          </p:cNvPr>
          <p:cNvSpPr>
            <a:spLocks noChangeArrowheads="1"/>
          </p:cNvSpPr>
          <p:nvPr/>
        </p:nvSpPr>
        <p:spPr bwMode="auto">
          <a:xfrm>
            <a:off x="4649788" y="3794125"/>
            <a:ext cx="1223962" cy="449263"/>
          </a:xfrm>
          <a:prstGeom prst="wedgeRectCallout">
            <a:avLst>
              <a:gd name="adj1" fmla="val 74963"/>
              <a:gd name="adj2" fmla="val 137810"/>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000">
                <a:solidFill>
                  <a:srgbClr val="FF0000"/>
                </a:solidFill>
                <a:latin typeface="+mn-lt"/>
                <a:ea typeface="仿宋" panose="02010609060101010101" pitchFamily="49" charset="-122"/>
              </a:rPr>
              <a:t>折线法</a:t>
            </a:r>
          </a:p>
        </p:txBody>
      </p:sp>
      <p:sp>
        <p:nvSpPr>
          <p:cNvPr id="19" name="椭圆 13">
            <a:extLst>
              <a:ext uri="{FF2B5EF4-FFF2-40B4-BE49-F238E27FC236}">
                <a16:creationId xmlns:a16="http://schemas.microsoft.com/office/drawing/2014/main" id="{65E06499-CE50-44F9-8ADE-F0957A1057EE}"/>
              </a:ext>
            </a:extLst>
          </p:cNvPr>
          <p:cNvSpPr>
            <a:spLocks noChangeArrowheads="1"/>
          </p:cNvSpPr>
          <p:nvPr/>
        </p:nvSpPr>
        <p:spPr bwMode="auto">
          <a:xfrm>
            <a:off x="5525765" y="4614862"/>
            <a:ext cx="171450" cy="312738"/>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800">
              <a:solidFill>
                <a:srgbClr val="336600"/>
              </a:solidFill>
              <a:latin typeface="+mn-lt"/>
              <a:ea typeface="仿宋" panose="02010609060101010101" pitchFamily="49" charset="-122"/>
            </a:endParaRPr>
          </a:p>
        </p:txBody>
      </p:sp>
      <p:sp>
        <p:nvSpPr>
          <p:cNvPr id="20" name="对话气泡: 矩形 1">
            <a:extLst>
              <a:ext uri="{FF2B5EF4-FFF2-40B4-BE49-F238E27FC236}">
                <a16:creationId xmlns:a16="http://schemas.microsoft.com/office/drawing/2014/main" id="{42AD0686-AB39-4179-B71F-784E5D41231E}"/>
              </a:ext>
            </a:extLst>
          </p:cNvPr>
          <p:cNvSpPr>
            <a:spLocks noChangeArrowheads="1"/>
          </p:cNvSpPr>
          <p:nvPr/>
        </p:nvSpPr>
        <p:spPr bwMode="auto">
          <a:xfrm>
            <a:off x="2141700" y="4279918"/>
            <a:ext cx="2644452" cy="352426"/>
          </a:xfrm>
          <a:prstGeom prst="wedgeRectCallout">
            <a:avLst>
              <a:gd name="adj1" fmla="val 77718"/>
              <a:gd name="adj2" fmla="val 108739"/>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1600" dirty="0">
                <a:solidFill>
                  <a:srgbClr val="CC3300"/>
                </a:solidFill>
                <a:latin typeface="+mn-lt"/>
                <a:ea typeface="仿宋" panose="02010609060101010101" pitchFamily="49" charset="-122"/>
              </a:rPr>
              <a:t>对应下式，图中的负号去掉</a:t>
            </a:r>
          </a:p>
        </p:txBody>
      </p:sp>
      <p:sp>
        <p:nvSpPr>
          <p:cNvPr id="22" name="Rectangle 2">
            <a:extLst>
              <a:ext uri="{FF2B5EF4-FFF2-40B4-BE49-F238E27FC236}">
                <a16:creationId xmlns:a16="http://schemas.microsoft.com/office/drawing/2014/main" id="{5FB5F7F9-8489-4DFC-B772-9058613C7BC6}"/>
              </a:ext>
            </a:extLst>
          </p:cNvPr>
          <p:cNvSpPr>
            <a:spLocks noChangeArrowheads="1"/>
          </p:cNvSpPr>
          <p:nvPr/>
        </p:nvSpPr>
        <p:spPr bwMode="auto">
          <a:xfrm>
            <a:off x="6732241" y="5647544"/>
            <a:ext cx="2197126"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lvl="1" eaLnBrk="1" hangingPunct="1">
              <a:spcBef>
                <a:spcPct val="0"/>
              </a:spcBef>
              <a:buFontTx/>
              <a:buNone/>
            </a:pPr>
            <a:r>
              <a:rPr lang="en-US" altLang="zh-CN" sz="2400" b="1" dirty="0">
                <a:solidFill>
                  <a:srgbClr val="00B050"/>
                </a:solidFill>
                <a:latin typeface="+mn-lt"/>
                <a:ea typeface="仿宋" panose="02010609060101010101" pitchFamily="49" charset="-122"/>
              </a:rPr>
              <a:t>P82</a:t>
            </a:r>
            <a:r>
              <a:rPr lang="en-US" altLang="zh-CN" sz="2400" b="1" dirty="0">
                <a:solidFill>
                  <a:srgbClr val="0000FF"/>
                </a:solidFill>
                <a:latin typeface="+mn-lt"/>
                <a:ea typeface="仿宋" panose="02010609060101010101" pitchFamily="49" charset="-122"/>
              </a:rPr>
              <a:t> </a:t>
            </a:r>
            <a:r>
              <a:rPr lang="en-US" altLang="zh-CN" sz="2400" dirty="0">
                <a:solidFill>
                  <a:srgbClr val="FF0000"/>
                </a:solidFill>
                <a:latin typeface="+mn-lt"/>
                <a:ea typeface="仿宋" panose="02010609060101010101" pitchFamily="49" charset="-122"/>
              </a:rPr>
              <a:t>P84   </a:t>
            </a:r>
            <a:r>
              <a:rPr lang="en-US" altLang="zh-CN" sz="2400" dirty="0">
                <a:solidFill>
                  <a:schemeClr val="accent2"/>
                </a:solidFill>
                <a:latin typeface="+mn-lt"/>
                <a:ea typeface="仿宋" panose="02010609060101010101" pitchFamily="49" charset="-122"/>
              </a:rPr>
              <a:t>P90</a:t>
            </a:r>
            <a:endParaRPr lang="zh-CN" altLang="en-US" sz="2400" dirty="0">
              <a:solidFill>
                <a:schemeClr val="accent2"/>
              </a:solidFill>
              <a:latin typeface="+mn-lt"/>
              <a:ea typeface="仿宋" panose="02010609060101010101" pitchFamily="49" charset="-122"/>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50542588-B1C3-43F9-8622-433D2DA3EE5C}"/>
                  </a:ext>
                </a:extLst>
              </p:cNvPr>
              <p:cNvSpPr txBox="1"/>
              <p:nvPr/>
            </p:nvSpPr>
            <p:spPr>
              <a:xfrm>
                <a:off x="743999" y="4970207"/>
                <a:ext cx="2423740" cy="6923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rgbClr val="000099"/>
                          </a:solidFill>
                          <a:latin typeface="Cambria Math" panose="02040503050406030204" pitchFamily="18" charset="0"/>
                        </a:rPr>
                        <m:t>cos</m:t>
                      </m:r>
                      <m:r>
                        <m:rPr>
                          <m:nor/>
                        </m:rPr>
                        <a:rPr lang="zh-CN" altLang="en-US" sz="2400" b="0" i="1" dirty="0">
                          <a:solidFill>
                            <a:srgbClr val="000099"/>
                          </a:solidFill>
                          <a:latin typeface="+mn-lt"/>
                          <a:ea typeface="仿宋" panose="02010609060101010101" pitchFamily="49" charset="-122"/>
                          <a:sym typeface="Symbol" panose="05050102010706020507" pitchFamily="18" charset="2"/>
                        </a:rPr>
                        <m:t></m:t>
                      </m:r>
                      <m:r>
                        <m:rPr>
                          <m:sty m:val="p"/>
                        </m:rPr>
                        <a:rPr lang="en-US" altLang="zh-CN" sz="2400" b="0" i="0" baseline="-25000" dirty="0" smtClean="0">
                          <a:solidFill>
                            <a:srgbClr val="000099"/>
                          </a:solidFill>
                          <a:latin typeface="Cambria Math" panose="02040503050406030204" pitchFamily="18" charset="0"/>
                          <a:ea typeface="仿宋_GB2312" panose="02010609030101010101" pitchFamily="49" charset="-122"/>
                        </a:rPr>
                        <m:t>c</m:t>
                      </m:r>
                      <m:r>
                        <a:rPr lang="en-US" altLang="zh-CN" sz="2400" b="0" i="1" smtClean="0">
                          <a:solidFill>
                            <a:srgbClr val="000099"/>
                          </a:solidFill>
                          <a:latin typeface="Cambria Math" panose="02040503050406030204" pitchFamily="18" charset="0"/>
                        </a:rPr>
                        <m:t>=</m:t>
                      </m:r>
                      <m:f>
                        <m:fPr>
                          <m:ctrlPr>
                            <a:rPr lang="en-US" altLang="zh-CN" sz="2400" b="0" i="1" smtClean="0">
                              <a:solidFill>
                                <a:srgbClr val="000099"/>
                              </a:solidFill>
                              <a:latin typeface="Cambria Math" panose="02040503050406030204" pitchFamily="18" charset="0"/>
                            </a:rPr>
                          </m:ctrlPr>
                        </m:fPr>
                        <m:num>
                          <m:r>
                            <m:rPr>
                              <m:nor/>
                            </m:rPr>
                            <a:rPr lang="en-US" altLang="zh-CN" sz="2400" b="0" i="1" dirty="0">
                              <a:solidFill>
                                <a:srgbClr val="000099"/>
                              </a:solidFill>
                              <a:latin typeface="+mn-lt"/>
                              <a:ea typeface="仿宋" panose="02010609060101010101" pitchFamily="49" charset="-122"/>
                            </a:rPr>
                            <m:t>V</m:t>
                          </m:r>
                          <m:r>
                            <m:rPr>
                              <m:nor/>
                            </m:rPr>
                            <a:rPr lang="en-US" altLang="zh-CN" sz="2400" b="0" baseline="-25000" dirty="0">
                              <a:solidFill>
                                <a:srgbClr val="000099"/>
                              </a:solidFill>
                              <a:latin typeface="+mn-lt"/>
                              <a:ea typeface="仿宋" panose="02010609060101010101" pitchFamily="49" charset="-122"/>
                            </a:rPr>
                            <m:t>BZ</m:t>
                          </m:r>
                          <m:r>
                            <a:rPr lang="en-US" altLang="zh-CN" sz="2400" b="0" i="1" smtClean="0">
                              <a:solidFill>
                                <a:srgbClr val="000099"/>
                              </a:solidFill>
                              <a:latin typeface="Cambria Math" panose="02040503050406030204" pitchFamily="18" charset="0"/>
                            </a:rPr>
                            <m:t>−</m:t>
                          </m:r>
                          <m:r>
                            <m:rPr>
                              <m:nor/>
                            </m:rPr>
                            <a:rPr lang="en-US" altLang="zh-CN" sz="2400" b="0" i="1">
                              <a:solidFill>
                                <a:srgbClr val="000099"/>
                              </a:solidFill>
                              <a:latin typeface="+mn-lt"/>
                              <a:ea typeface="仿宋" panose="02010609060101010101" pitchFamily="49" charset="-122"/>
                            </a:rPr>
                            <m:t>V</m:t>
                          </m:r>
                          <m:r>
                            <m:rPr>
                              <m:nor/>
                            </m:rPr>
                            <a:rPr lang="en-US" altLang="zh-CN" sz="2400" b="0" baseline="-25000">
                              <a:solidFill>
                                <a:srgbClr val="000099"/>
                              </a:solidFill>
                              <a:latin typeface="+mn-lt"/>
                              <a:ea typeface="仿宋" panose="02010609060101010101" pitchFamily="49" charset="-122"/>
                            </a:rPr>
                            <m:t>B</m:t>
                          </m:r>
                          <m:r>
                            <m:rPr>
                              <m:sty m:val="p"/>
                            </m:rPr>
                            <a:rPr lang="en-US" altLang="zh-CN" sz="2400" b="0" i="0" baseline="-25000" smtClean="0">
                              <a:solidFill>
                                <a:srgbClr val="000099"/>
                              </a:solidFill>
                              <a:latin typeface="Cambria Math" panose="02040503050406030204" pitchFamily="18" charset="0"/>
                              <a:ea typeface="仿宋_GB2312" panose="02010609030101010101" pitchFamily="49" charset="-122"/>
                            </a:rPr>
                            <m:t>B</m:t>
                          </m:r>
                        </m:num>
                        <m:den>
                          <m:r>
                            <m:rPr>
                              <m:nor/>
                            </m:rPr>
                            <a:rPr lang="en-US" altLang="zh-CN" sz="2400" b="0" i="1">
                              <a:solidFill>
                                <a:srgbClr val="000099"/>
                              </a:solidFill>
                              <a:latin typeface="+mn-lt"/>
                              <a:ea typeface="仿宋" panose="02010609060101010101" pitchFamily="49" charset="-122"/>
                            </a:rPr>
                            <m:t>V</m:t>
                          </m:r>
                          <m:r>
                            <m:rPr>
                              <m:sty m:val="p"/>
                            </m:rPr>
                            <a:rPr lang="en-US" altLang="zh-CN" sz="2400" b="0" i="0" baseline="-25000" smtClean="0">
                              <a:solidFill>
                                <a:srgbClr val="000099"/>
                              </a:solidFill>
                              <a:latin typeface="Cambria Math" panose="02040503050406030204" pitchFamily="18" charset="0"/>
                              <a:ea typeface="仿宋_GB2312" panose="02010609030101010101" pitchFamily="49" charset="-122"/>
                            </a:rPr>
                            <m:t>bm</m:t>
                          </m:r>
                        </m:den>
                      </m:f>
                    </m:oMath>
                  </m:oMathPara>
                </a14:m>
                <a:endParaRPr lang="zh-CN" altLang="en-US" sz="2400" b="0" dirty="0">
                  <a:solidFill>
                    <a:srgbClr val="000099"/>
                  </a:solidFill>
                  <a:latin typeface="+mn-lt"/>
                  <a:ea typeface="仿宋" panose="02010609060101010101" pitchFamily="49" charset="-122"/>
                </a:endParaRPr>
              </a:p>
            </p:txBody>
          </p:sp>
        </mc:Choice>
        <mc:Fallback xmlns="">
          <p:sp>
            <p:nvSpPr>
              <p:cNvPr id="2" name="文本框 1">
                <a:extLst>
                  <a:ext uri="{FF2B5EF4-FFF2-40B4-BE49-F238E27FC236}">
                    <a16:creationId xmlns:a16="http://schemas.microsoft.com/office/drawing/2014/main" id="{50542588-B1C3-43F9-8622-433D2DA3EE5C}"/>
                  </a:ext>
                </a:extLst>
              </p:cNvPr>
              <p:cNvSpPr txBox="1">
                <a:spLocks noRot="1" noChangeAspect="1" noMove="1" noResize="1" noEditPoints="1" noAdjustHandles="1" noChangeArrowheads="1" noChangeShapeType="1" noTextEdit="1"/>
              </p:cNvSpPr>
              <p:nvPr/>
            </p:nvSpPr>
            <p:spPr>
              <a:xfrm>
                <a:off x="743999" y="4970207"/>
                <a:ext cx="2423740" cy="692369"/>
              </a:xfrm>
              <a:prstGeom prst="rect">
                <a:avLst/>
              </a:prstGeom>
              <a:blipFill>
                <a:blip r:embed="rId3"/>
                <a:stretch>
                  <a:fillRect b="-8772"/>
                </a:stretch>
              </a:blipFill>
            </p:spPr>
            <p:txBody>
              <a:bodyPr/>
              <a:lstStyle/>
              <a:p>
                <a:r>
                  <a:rPr lang="zh-CN" altLang="en-US">
                    <a:noFill/>
                  </a:rPr>
                  <a:t> </a:t>
                </a:r>
              </a:p>
            </p:txBody>
          </p:sp>
        </mc:Fallback>
      </mc:AlternateContent>
      <p:sp>
        <p:nvSpPr>
          <p:cNvPr id="23" name="Rectangle 2">
            <a:extLst>
              <a:ext uri="{FF2B5EF4-FFF2-40B4-BE49-F238E27FC236}">
                <a16:creationId xmlns:a16="http://schemas.microsoft.com/office/drawing/2014/main" id="{43877907-3692-4C10-8290-34BD6AFAED9F}"/>
              </a:ext>
            </a:extLst>
          </p:cNvPr>
          <p:cNvSpPr>
            <a:spLocks noChangeArrowheads="1"/>
          </p:cNvSpPr>
          <p:nvPr/>
        </p:nvSpPr>
        <p:spPr bwMode="auto">
          <a:xfrm>
            <a:off x="3176557" y="5075874"/>
            <a:ext cx="1296569" cy="54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lvl="1" eaLnBrk="1" hangingPunct="1">
              <a:spcBef>
                <a:spcPct val="0"/>
              </a:spcBef>
              <a:buFontTx/>
              <a:buNone/>
            </a:pPr>
            <a:r>
              <a:rPr lang="zh-CN" altLang="en-US" sz="2400" dirty="0">
                <a:solidFill>
                  <a:srgbClr val="FF0000"/>
                </a:solidFill>
                <a:latin typeface="+mn-lt"/>
                <a:ea typeface="仿宋" panose="02010609060101010101" pitchFamily="49" charset="-122"/>
              </a:rPr>
              <a:t>（</a:t>
            </a:r>
            <a:r>
              <a:rPr lang="en-US" altLang="zh-CN" sz="2400" dirty="0">
                <a:solidFill>
                  <a:srgbClr val="FF0000"/>
                </a:solidFill>
                <a:latin typeface="+mn-lt"/>
                <a:ea typeface="仿宋" panose="02010609060101010101" pitchFamily="49" charset="-122"/>
              </a:rPr>
              <a:t>4-4</a:t>
            </a:r>
            <a:r>
              <a:rPr lang="zh-CN" altLang="en-US" sz="2400" dirty="0">
                <a:solidFill>
                  <a:srgbClr val="FF0000"/>
                </a:solidFill>
                <a:latin typeface="+mn-lt"/>
                <a:ea typeface="仿宋" panose="02010609060101010101" pitchFamily="49" charset="-122"/>
              </a:rPr>
              <a:t>）</a:t>
            </a:r>
            <a:endParaRPr lang="zh-CN" altLang="en-US" sz="2400" dirty="0">
              <a:solidFill>
                <a:schemeClr val="accent2"/>
              </a:solidFill>
              <a:latin typeface="+mn-lt"/>
              <a:ea typeface="仿宋" panose="02010609060101010101" pitchFamily="49"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28C3A6D1-8252-4309-827C-80443A7F9A16}"/>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400" b="1" dirty="0">
                <a:solidFill>
                  <a:srgbClr val="0000FF"/>
                </a:solidFill>
                <a:latin typeface="+mn-lt"/>
                <a:ea typeface="仿宋" panose="02010609060101010101" pitchFamily="49" charset="-122"/>
              </a:rPr>
              <a:t>3.5.3</a:t>
            </a:r>
            <a:r>
              <a:rPr lang="zh-CN" altLang="en-US" sz="2400" b="1" dirty="0">
                <a:solidFill>
                  <a:srgbClr val="0000FF"/>
                </a:solidFill>
                <a:latin typeface="+mn-lt"/>
                <a:ea typeface="仿宋" panose="02010609060101010101" pitchFamily="49" charset="-122"/>
              </a:rPr>
              <a:t>  </a:t>
            </a:r>
            <a:r>
              <a:rPr lang="en-US" altLang="zh-CN" sz="2400" b="1" dirty="0">
                <a:solidFill>
                  <a:srgbClr val="0000FF"/>
                </a:solidFill>
                <a:latin typeface="+mn-lt"/>
                <a:ea typeface="仿宋" panose="02010609060101010101" pitchFamily="49" charset="-122"/>
              </a:rPr>
              <a:t>T</a:t>
            </a:r>
            <a:r>
              <a:rPr lang="zh-CN" altLang="en-US" sz="2400" b="1" dirty="0">
                <a:solidFill>
                  <a:srgbClr val="0000FF"/>
                </a:solidFill>
                <a:latin typeface="+mn-lt"/>
                <a:ea typeface="仿宋" panose="02010609060101010101" pitchFamily="49" charset="-122"/>
              </a:rPr>
              <a:t>型网络 </a:t>
            </a:r>
            <a:r>
              <a:rPr lang="en-US" altLang="zh-CN" sz="2400" b="1" dirty="0">
                <a:solidFill>
                  <a:srgbClr val="0000FF"/>
                </a:solidFill>
                <a:latin typeface="+mn-lt"/>
                <a:ea typeface="仿宋" panose="02010609060101010101" pitchFamily="49" charset="-122"/>
                <a:sym typeface="Symbol" panose="05050102010706020507" pitchFamily="18" charset="2"/>
              </a:rPr>
              <a:t>(</a:t>
            </a:r>
            <a:r>
              <a:rPr lang="zh-CN" altLang="en-US" sz="2400" b="1" dirty="0">
                <a:solidFill>
                  <a:srgbClr val="0000FF"/>
                </a:solidFill>
                <a:latin typeface="+mn-lt"/>
                <a:ea typeface="仿宋" panose="02010609060101010101" pitchFamily="49" charset="-122"/>
                <a:sym typeface="Symbol" panose="05050102010706020507" pitchFamily="18" charset="2"/>
              </a:rPr>
              <a:t>了解</a:t>
            </a:r>
            <a:r>
              <a:rPr lang="en-US" altLang="zh-CN" sz="2400" b="1" dirty="0">
                <a:solidFill>
                  <a:srgbClr val="0000FF"/>
                </a:solidFill>
                <a:latin typeface="+mn-lt"/>
                <a:ea typeface="仿宋" panose="02010609060101010101" pitchFamily="49" charset="-122"/>
                <a:sym typeface="Symbol" panose="05050102010706020507" pitchFamily="18" charset="2"/>
              </a:rPr>
              <a:t>)</a:t>
            </a:r>
            <a:endParaRPr lang="zh-CN" altLang="en-US" sz="2400" b="1" dirty="0">
              <a:solidFill>
                <a:srgbClr val="0000FF"/>
              </a:solidFill>
              <a:latin typeface="+mn-lt"/>
              <a:ea typeface="仿宋" panose="02010609060101010101" pitchFamily="49" charset="-122"/>
            </a:endParaRPr>
          </a:p>
        </p:txBody>
      </p:sp>
      <p:sp>
        <p:nvSpPr>
          <p:cNvPr id="56323" name="Rectangle 3">
            <a:extLst>
              <a:ext uri="{FF2B5EF4-FFF2-40B4-BE49-F238E27FC236}">
                <a16:creationId xmlns:a16="http://schemas.microsoft.com/office/drawing/2014/main" id="{8286FB3D-EFBA-421D-9A8B-73C099231D17}"/>
              </a:ext>
            </a:extLst>
          </p:cNvPr>
          <p:cNvSpPr>
            <a:spLocks noChangeArrowheads="1"/>
          </p:cNvSpPr>
          <p:nvPr/>
        </p:nvSpPr>
        <p:spPr bwMode="auto">
          <a:xfrm>
            <a:off x="250825" y="549275"/>
            <a:ext cx="33829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000">
                <a:solidFill>
                  <a:srgbClr val="000099"/>
                </a:solidFill>
                <a:latin typeface="+mn-lt"/>
                <a:ea typeface="仿宋" panose="02010609060101010101" pitchFamily="49" charset="-122"/>
              </a:rPr>
              <a:t>由三个电抗元件组成。</a:t>
            </a:r>
          </a:p>
        </p:txBody>
      </p:sp>
      <p:graphicFrame>
        <p:nvGraphicFramePr>
          <p:cNvPr id="56324" name="Object 4">
            <a:extLst>
              <a:ext uri="{FF2B5EF4-FFF2-40B4-BE49-F238E27FC236}">
                <a16:creationId xmlns:a16="http://schemas.microsoft.com/office/drawing/2014/main" id="{214A7394-C404-47F9-B01B-FDFB1552EE2D}"/>
              </a:ext>
            </a:extLst>
          </p:cNvPr>
          <p:cNvGraphicFramePr>
            <a:graphicFrameLocks noChangeAspect="1"/>
          </p:cNvGraphicFramePr>
          <p:nvPr>
            <p:extLst>
              <p:ext uri="{D42A27DB-BD31-4B8C-83A1-F6EECF244321}">
                <p14:modId xmlns:p14="http://schemas.microsoft.com/office/powerpoint/2010/main" val="2181086458"/>
              </p:ext>
            </p:extLst>
          </p:nvPr>
        </p:nvGraphicFramePr>
        <p:xfrm>
          <a:off x="684213" y="920750"/>
          <a:ext cx="6840537" cy="1603375"/>
        </p:xfrm>
        <a:graphic>
          <a:graphicData uri="http://schemas.openxmlformats.org/presentationml/2006/ole">
            <mc:AlternateContent xmlns:mc="http://schemas.openxmlformats.org/markup-compatibility/2006">
              <mc:Choice xmlns:v="urn:schemas-microsoft-com:vml" Requires="v">
                <p:oleObj spid="_x0000_s86996" name="SmartDraw" r:id="rId3" imgW="5739384" imgH="1345692" progId="">
                  <p:embed/>
                </p:oleObj>
              </mc:Choice>
              <mc:Fallback>
                <p:oleObj name="SmartDraw" r:id="rId3" imgW="5739384" imgH="1345692"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920750"/>
                        <a:ext cx="6840537" cy="16033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325" name="Rectangle 3">
            <a:extLst>
              <a:ext uri="{FF2B5EF4-FFF2-40B4-BE49-F238E27FC236}">
                <a16:creationId xmlns:a16="http://schemas.microsoft.com/office/drawing/2014/main" id="{00E6306B-7B3D-4D9A-B34D-4C996982DC10}"/>
              </a:ext>
            </a:extLst>
          </p:cNvPr>
          <p:cNvSpPr>
            <a:spLocks noChangeArrowheads="1"/>
          </p:cNvSpPr>
          <p:nvPr/>
        </p:nvSpPr>
        <p:spPr bwMode="auto">
          <a:xfrm>
            <a:off x="109538" y="2565400"/>
            <a:ext cx="8820150"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000" dirty="0">
                <a:solidFill>
                  <a:srgbClr val="000099"/>
                </a:solidFill>
                <a:latin typeface="+mn-lt"/>
                <a:ea typeface="仿宋" panose="02010609060101010101" pitchFamily="49" charset="-122"/>
              </a:rPr>
              <a:t>分解为两个</a:t>
            </a:r>
            <a:r>
              <a:rPr lang="en-US" altLang="zh-CN" sz="2000" dirty="0">
                <a:solidFill>
                  <a:srgbClr val="000099"/>
                </a:solidFill>
                <a:latin typeface="+mn-lt"/>
                <a:ea typeface="仿宋" panose="02010609060101010101" pitchFamily="49" charset="-122"/>
              </a:rPr>
              <a:t>L</a:t>
            </a:r>
            <a:r>
              <a:rPr lang="zh-CN" altLang="en-US" sz="2000" dirty="0">
                <a:solidFill>
                  <a:srgbClr val="000099"/>
                </a:solidFill>
                <a:latin typeface="+mn-lt"/>
                <a:ea typeface="仿宋" panose="02010609060101010101" pitchFamily="49" charset="-122"/>
              </a:rPr>
              <a:t>型网络，</a:t>
            </a:r>
            <a:endParaRPr lang="en-US" altLang="zh-CN" sz="2000" dirty="0">
              <a:solidFill>
                <a:srgbClr val="000099"/>
              </a:solidFill>
              <a:latin typeface="+mn-lt"/>
              <a:ea typeface="仿宋" panose="02010609060101010101" pitchFamily="49" charset="-122"/>
            </a:endParaRPr>
          </a:p>
          <a:p>
            <a:pPr eaLnBrk="1" hangingPunct="1">
              <a:buFontTx/>
              <a:buNone/>
            </a:pPr>
            <a:r>
              <a:rPr lang="zh-CN" altLang="en-US" sz="2000" dirty="0">
                <a:solidFill>
                  <a:srgbClr val="000099"/>
                </a:solidFill>
                <a:latin typeface="+mn-lt"/>
                <a:ea typeface="仿宋" panose="02010609060101010101" pitchFamily="49" charset="-122"/>
              </a:rPr>
              <a:t>需要注意：分解后的两个</a:t>
            </a:r>
            <a:r>
              <a:rPr lang="en-US" altLang="zh-CN" sz="2000" dirty="0">
                <a:solidFill>
                  <a:srgbClr val="000099"/>
                </a:solidFill>
                <a:latin typeface="+mn-lt"/>
                <a:ea typeface="仿宋" panose="02010609060101010101" pitchFamily="49" charset="-122"/>
              </a:rPr>
              <a:t>L</a:t>
            </a:r>
            <a:r>
              <a:rPr lang="zh-CN" altLang="en-US" sz="2000" dirty="0">
                <a:solidFill>
                  <a:srgbClr val="000099"/>
                </a:solidFill>
                <a:latin typeface="+mn-lt"/>
                <a:ea typeface="仿宋" panose="02010609060101010101" pitchFamily="49" charset="-122"/>
              </a:rPr>
              <a:t>型网络得串联臂和并联臂的电抗应是异性的。</a:t>
            </a:r>
            <a:endParaRPr lang="en-US" altLang="zh-CN" sz="2000" dirty="0">
              <a:solidFill>
                <a:srgbClr val="000099"/>
              </a:solidFill>
              <a:latin typeface="+mn-lt"/>
              <a:ea typeface="仿宋" panose="02010609060101010101" pitchFamily="49" charset="-122"/>
            </a:endParaRPr>
          </a:p>
          <a:p>
            <a:pPr eaLnBrk="1" hangingPunct="1">
              <a:buFontTx/>
              <a:buNone/>
            </a:pPr>
            <a:r>
              <a:rPr lang="zh-CN" altLang="en-US" sz="2000" dirty="0">
                <a:solidFill>
                  <a:srgbClr val="000099"/>
                </a:solidFill>
                <a:latin typeface="+mn-lt"/>
                <a:ea typeface="仿宋" panose="02010609060101010101" pitchFamily="49" charset="-122"/>
              </a:rPr>
              <a:t>所以：两个串联臂的电抗</a:t>
            </a:r>
            <a:r>
              <a:rPr lang="en-US" altLang="zh-CN" sz="2000" i="1" dirty="0">
                <a:solidFill>
                  <a:srgbClr val="000099"/>
                </a:solidFill>
                <a:latin typeface="+mn-lt"/>
                <a:ea typeface="仿宋" panose="02010609060101010101" pitchFamily="49" charset="-122"/>
              </a:rPr>
              <a:t> </a:t>
            </a:r>
            <a:r>
              <a:rPr lang="en-US" altLang="zh-CN" sz="2000" i="1" dirty="0">
                <a:solidFill>
                  <a:srgbClr val="CC3300"/>
                </a:solidFill>
                <a:latin typeface="+mn-lt"/>
                <a:ea typeface="仿宋" panose="02010609060101010101" pitchFamily="49" charset="-122"/>
              </a:rPr>
              <a:t>X</a:t>
            </a:r>
            <a:r>
              <a:rPr lang="en-US" altLang="zh-CN" sz="2000" baseline="-25000" dirty="0">
                <a:solidFill>
                  <a:srgbClr val="CC3300"/>
                </a:solidFill>
                <a:latin typeface="+mn-lt"/>
                <a:ea typeface="仿宋" panose="02010609060101010101" pitchFamily="49" charset="-122"/>
              </a:rPr>
              <a:t>s1</a:t>
            </a:r>
            <a:r>
              <a:rPr lang="zh-CN" altLang="en-US" sz="2000" dirty="0">
                <a:solidFill>
                  <a:srgbClr val="CC3300"/>
                </a:solidFill>
                <a:latin typeface="+mn-lt"/>
                <a:ea typeface="仿宋" panose="02010609060101010101" pitchFamily="49" charset="-122"/>
              </a:rPr>
              <a:t>和</a:t>
            </a:r>
            <a:r>
              <a:rPr lang="en-US" altLang="zh-CN" sz="2000" i="1" dirty="0">
                <a:solidFill>
                  <a:srgbClr val="CC3300"/>
                </a:solidFill>
                <a:latin typeface="+mn-lt"/>
                <a:ea typeface="仿宋" panose="02010609060101010101" pitchFamily="49" charset="-122"/>
              </a:rPr>
              <a:t>X</a:t>
            </a:r>
            <a:r>
              <a:rPr lang="en-US" altLang="zh-CN" sz="2000" baseline="-25000" dirty="0">
                <a:solidFill>
                  <a:srgbClr val="CC3300"/>
                </a:solidFill>
                <a:latin typeface="+mn-lt"/>
                <a:ea typeface="仿宋" panose="02010609060101010101" pitchFamily="49" charset="-122"/>
              </a:rPr>
              <a:t>s2</a:t>
            </a:r>
            <a:r>
              <a:rPr lang="zh-CN" altLang="en-US" sz="2000" dirty="0">
                <a:solidFill>
                  <a:srgbClr val="CC3300"/>
                </a:solidFill>
                <a:latin typeface="+mn-lt"/>
                <a:ea typeface="仿宋" panose="02010609060101010101" pitchFamily="49" charset="-122"/>
              </a:rPr>
              <a:t> 是同性时， </a:t>
            </a:r>
            <a:r>
              <a:rPr lang="en-US" altLang="zh-CN" sz="2000" i="1" dirty="0" err="1">
                <a:solidFill>
                  <a:srgbClr val="CC3300"/>
                </a:solidFill>
                <a:latin typeface="+mn-lt"/>
                <a:ea typeface="仿宋" panose="02010609060101010101" pitchFamily="49" charset="-122"/>
              </a:rPr>
              <a:t>X</a:t>
            </a:r>
            <a:r>
              <a:rPr lang="en-US" altLang="zh-CN" sz="2000" baseline="-25000" dirty="0" err="1">
                <a:solidFill>
                  <a:srgbClr val="CC3300"/>
                </a:solidFill>
                <a:latin typeface="+mn-lt"/>
                <a:ea typeface="仿宋" panose="02010609060101010101" pitchFamily="49" charset="-122"/>
              </a:rPr>
              <a:t>p</a:t>
            </a:r>
            <a:r>
              <a:rPr lang="zh-CN" altLang="en-US" sz="2000" dirty="0">
                <a:solidFill>
                  <a:srgbClr val="CC3300"/>
                </a:solidFill>
                <a:latin typeface="+mn-lt"/>
                <a:ea typeface="仿宋" panose="02010609060101010101" pitchFamily="49" charset="-122"/>
              </a:rPr>
              <a:t>分解成两个同性的电抗；</a:t>
            </a:r>
          </a:p>
          <a:p>
            <a:pPr eaLnBrk="1" hangingPunct="1">
              <a:buFontTx/>
              <a:buNone/>
            </a:pPr>
            <a:r>
              <a:rPr lang="zh-CN" altLang="en-US" sz="2000" dirty="0">
                <a:solidFill>
                  <a:srgbClr val="CC3300"/>
                </a:solidFill>
                <a:latin typeface="+mn-lt"/>
                <a:ea typeface="仿宋" panose="02010609060101010101" pitchFamily="49" charset="-122"/>
              </a:rPr>
              <a:t>     </a:t>
            </a:r>
            <a:r>
              <a:rPr lang="en-US" altLang="zh-CN" sz="2000" i="1" dirty="0">
                <a:solidFill>
                  <a:srgbClr val="CC3300"/>
                </a:solidFill>
                <a:latin typeface="+mn-lt"/>
                <a:ea typeface="仿宋" panose="02010609060101010101" pitchFamily="49" charset="-122"/>
              </a:rPr>
              <a:t>                                         X</a:t>
            </a:r>
            <a:r>
              <a:rPr lang="en-US" altLang="zh-CN" sz="2000" baseline="-25000" dirty="0">
                <a:solidFill>
                  <a:srgbClr val="CC3300"/>
                </a:solidFill>
                <a:latin typeface="+mn-lt"/>
                <a:ea typeface="仿宋" panose="02010609060101010101" pitchFamily="49" charset="-122"/>
              </a:rPr>
              <a:t>s1</a:t>
            </a:r>
            <a:r>
              <a:rPr lang="zh-CN" altLang="en-US" sz="2000" dirty="0">
                <a:solidFill>
                  <a:srgbClr val="CC3300"/>
                </a:solidFill>
                <a:latin typeface="+mn-lt"/>
                <a:ea typeface="仿宋" panose="02010609060101010101" pitchFamily="49" charset="-122"/>
              </a:rPr>
              <a:t>和</a:t>
            </a:r>
            <a:r>
              <a:rPr lang="en-US" altLang="zh-CN" sz="2000" i="1" dirty="0">
                <a:solidFill>
                  <a:srgbClr val="CC3300"/>
                </a:solidFill>
                <a:latin typeface="+mn-lt"/>
                <a:ea typeface="仿宋" panose="02010609060101010101" pitchFamily="49" charset="-122"/>
              </a:rPr>
              <a:t>X</a:t>
            </a:r>
            <a:r>
              <a:rPr lang="en-US" altLang="zh-CN" sz="2000" baseline="-25000" dirty="0">
                <a:solidFill>
                  <a:srgbClr val="CC3300"/>
                </a:solidFill>
                <a:latin typeface="+mn-lt"/>
                <a:ea typeface="仿宋" panose="02010609060101010101" pitchFamily="49" charset="-122"/>
              </a:rPr>
              <a:t>s2</a:t>
            </a:r>
            <a:r>
              <a:rPr lang="zh-CN" altLang="en-US" sz="2000" dirty="0">
                <a:solidFill>
                  <a:srgbClr val="CC3300"/>
                </a:solidFill>
                <a:latin typeface="+mn-lt"/>
                <a:ea typeface="仿宋" panose="02010609060101010101" pitchFamily="49" charset="-122"/>
              </a:rPr>
              <a:t>是异性时， </a:t>
            </a:r>
            <a:r>
              <a:rPr lang="en-US" altLang="zh-CN" sz="2000" i="1" dirty="0" err="1">
                <a:solidFill>
                  <a:srgbClr val="CC3300"/>
                </a:solidFill>
                <a:latin typeface="+mn-lt"/>
                <a:ea typeface="仿宋" panose="02010609060101010101" pitchFamily="49" charset="-122"/>
              </a:rPr>
              <a:t>X</a:t>
            </a:r>
            <a:r>
              <a:rPr lang="en-US" altLang="zh-CN" sz="2000" baseline="-25000" dirty="0" err="1">
                <a:solidFill>
                  <a:srgbClr val="CC3300"/>
                </a:solidFill>
                <a:latin typeface="+mn-lt"/>
                <a:ea typeface="仿宋" panose="02010609060101010101" pitchFamily="49" charset="-122"/>
              </a:rPr>
              <a:t>p</a:t>
            </a:r>
            <a:r>
              <a:rPr lang="zh-CN" altLang="en-US" sz="2000" dirty="0">
                <a:solidFill>
                  <a:srgbClr val="CC3300"/>
                </a:solidFill>
                <a:latin typeface="+mn-lt"/>
                <a:ea typeface="仿宋" panose="02010609060101010101" pitchFamily="49" charset="-122"/>
              </a:rPr>
              <a:t>分解成两个异性的电抗。</a:t>
            </a:r>
          </a:p>
        </p:txBody>
      </p:sp>
      <p:sp>
        <p:nvSpPr>
          <p:cNvPr id="56326" name="Text Box 10">
            <a:extLst>
              <a:ext uri="{FF2B5EF4-FFF2-40B4-BE49-F238E27FC236}">
                <a16:creationId xmlns:a16="http://schemas.microsoft.com/office/drawing/2014/main" id="{D1337503-75C6-47EF-B514-66881159DCEC}"/>
              </a:ext>
            </a:extLst>
          </p:cNvPr>
          <p:cNvSpPr txBox="1">
            <a:spLocks noChangeArrowheads="1"/>
          </p:cNvSpPr>
          <p:nvPr/>
        </p:nvSpPr>
        <p:spPr bwMode="auto">
          <a:xfrm>
            <a:off x="153988" y="4071938"/>
            <a:ext cx="75612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a:solidFill>
                  <a:srgbClr val="000099"/>
                </a:solidFill>
                <a:latin typeface="+mn-lt"/>
                <a:ea typeface="仿宋" panose="02010609060101010101" pitchFamily="49" charset="-122"/>
              </a:rPr>
              <a:t>将</a:t>
            </a:r>
            <a:r>
              <a:rPr kumimoji="0" lang="en-US" altLang="zh-CN" sz="2400" i="1">
                <a:solidFill>
                  <a:srgbClr val="000099"/>
                </a:solidFill>
                <a:latin typeface="+mn-lt"/>
                <a:ea typeface="仿宋" panose="02010609060101010101" pitchFamily="49" charset="-122"/>
              </a:rPr>
              <a:t>R</a:t>
            </a:r>
            <a:r>
              <a:rPr kumimoji="0" lang="en-US" altLang="zh-CN" sz="2400" baseline="-25000">
                <a:solidFill>
                  <a:srgbClr val="000099"/>
                </a:solidFill>
                <a:latin typeface="+mn-lt"/>
                <a:ea typeface="仿宋" panose="02010609060101010101" pitchFamily="49" charset="-122"/>
              </a:rPr>
              <a:t>2</a:t>
            </a:r>
            <a:r>
              <a:rPr kumimoji="0" lang="zh-CN" altLang="en-US" sz="2400">
                <a:solidFill>
                  <a:srgbClr val="000099"/>
                </a:solidFill>
                <a:latin typeface="+mn-lt"/>
                <a:ea typeface="仿宋" panose="02010609060101010101" pitchFamily="49" charset="-122"/>
              </a:rPr>
              <a:t>变成</a:t>
            </a:r>
            <a:r>
              <a:rPr kumimoji="0" lang="en-US" altLang="zh-CN" sz="2400" i="1">
                <a:solidFill>
                  <a:srgbClr val="000099"/>
                </a:solidFill>
                <a:latin typeface="+mn-lt"/>
                <a:ea typeface="仿宋" panose="02010609060101010101" pitchFamily="49" charset="-122"/>
              </a:rPr>
              <a:t>R</a:t>
            </a:r>
            <a:r>
              <a:rPr kumimoji="0" lang="en-US" altLang="zh-CN" sz="2400" baseline="-25000">
                <a:solidFill>
                  <a:srgbClr val="000099"/>
                </a:solidFill>
                <a:latin typeface="+mn-lt"/>
                <a:ea typeface="仿宋" panose="02010609060101010101" pitchFamily="49" charset="-122"/>
              </a:rPr>
              <a:t>3</a:t>
            </a:r>
            <a:r>
              <a:rPr kumimoji="0" lang="zh-CN" altLang="en-US" sz="2400">
                <a:solidFill>
                  <a:srgbClr val="000099"/>
                </a:solidFill>
                <a:latin typeface="+mn-lt"/>
                <a:ea typeface="仿宋" panose="02010609060101010101" pitchFamily="49" charset="-122"/>
              </a:rPr>
              <a:t> ，再将</a:t>
            </a:r>
            <a:r>
              <a:rPr kumimoji="0" lang="en-US" altLang="zh-CN" sz="2400" i="1">
                <a:solidFill>
                  <a:srgbClr val="000099"/>
                </a:solidFill>
                <a:latin typeface="+mn-lt"/>
                <a:ea typeface="仿宋" panose="02010609060101010101" pitchFamily="49" charset="-122"/>
              </a:rPr>
              <a:t>R</a:t>
            </a:r>
            <a:r>
              <a:rPr kumimoji="0" lang="en-US" altLang="zh-CN" sz="2400" baseline="-25000">
                <a:solidFill>
                  <a:srgbClr val="000099"/>
                </a:solidFill>
                <a:latin typeface="+mn-lt"/>
                <a:ea typeface="仿宋" panose="02010609060101010101" pitchFamily="49" charset="-122"/>
              </a:rPr>
              <a:t>3</a:t>
            </a:r>
            <a:r>
              <a:rPr kumimoji="0" lang="zh-CN" altLang="en-US" sz="2400">
                <a:solidFill>
                  <a:srgbClr val="000099"/>
                </a:solidFill>
                <a:latin typeface="+mn-lt"/>
                <a:ea typeface="仿宋" panose="02010609060101010101" pitchFamily="49" charset="-122"/>
              </a:rPr>
              <a:t> 变换成</a:t>
            </a:r>
            <a:r>
              <a:rPr kumimoji="0" lang="en-US" altLang="zh-CN" sz="2400" i="1">
                <a:solidFill>
                  <a:srgbClr val="000099"/>
                </a:solidFill>
                <a:latin typeface="+mn-lt"/>
                <a:ea typeface="仿宋" panose="02010609060101010101" pitchFamily="49" charset="-122"/>
              </a:rPr>
              <a:t>R</a:t>
            </a:r>
            <a:r>
              <a:rPr kumimoji="0" lang="en-US" altLang="zh-CN" sz="2400" baseline="-25000">
                <a:solidFill>
                  <a:srgbClr val="000099"/>
                </a:solidFill>
                <a:latin typeface="+mn-lt"/>
                <a:ea typeface="仿宋" panose="02010609060101010101" pitchFamily="49" charset="-122"/>
              </a:rPr>
              <a:t>1</a:t>
            </a:r>
            <a:r>
              <a:rPr kumimoji="0" lang="zh-CN" altLang="en-US" sz="2400">
                <a:solidFill>
                  <a:srgbClr val="000099"/>
                </a:solidFill>
                <a:latin typeface="+mn-lt"/>
                <a:ea typeface="仿宋" panose="02010609060101010101" pitchFamily="49" charset="-122"/>
              </a:rPr>
              <a:t> ，它们之间关系为：</a:t>
            </a:r>
          </a:p>
        </p:txBody>
      </p:sp>
      <p:graphicFrame>
        <p:nvGraphicFramePr>
          <p:cNvPr id="56327" name="Object 11">
            <a:extLst>
              <a:ext uri="{FF2B5EF4-FFF2-40B4-BE49-F238E27FC236}">
                <a16:creationId xmlns:a16="http://schemas.microsoft.com/office/drawing/2014/main" id="{A141338E-E68F-445E-877A-9DA8B8D82D14}"/>
              </a:ext>
            </a:extLst>
          </p:cNvPr>
          <p:cNvGraphicFramePr>
            <a:graphicFrameLocks noChangeAspect="1"/>
          </p:cNvGraphicFramePr>
          <p:nvPr>
            <p:extLst>
              <p:ext uri="{D42A27DB-BD31-4B8C-83A1-F6EECF244321}">
                <p14:modId xmlns:p14="http://schemas.microsoft.com/office/powerpoint/2010/main" val="1902851536"/>
              </p:ext>
            </p:extLst>
          </p:nvPr>
        </p:nvGraphicFramePr>
        <p:xfrm>
          <a:off x="1262063" y="4556125"/>
          <a:ext cx="2952750" cy="801688"/>
        </p:xfrm>
        <a:graphic>
          <a:graphicData uri="http://schemas.openxmlformats.org/presentationml/2006/ole">
            <mc:AlternateContent xmlns:mc="http://schemas.openxmlformats.org/markup-compatibility/2006">
              <mc:Choice xmlns:v="urn:schemas-microsoft-com:vml" Requires="v">
                <p:oleObj spid="_x0000_s86997" name="公式" r:id="rId5" imgW="1615499" imgH="419047" progId="Equation.3">
                  <p:embed/>
                </p:oleObj>
              </mc:Choice>
              <mc:Fallback>
                <p:oleObj name="公式" r:id="rId5" imgW="1615499" imgH="419047"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2063" y="4556125"/>
                        <a:ext cx="2952750" cy="8016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6328" name="Object 12">
            <a:extLst>
              <a:ext uri="{FF2B5EF4-FFF2-40B4-BE49-F238E27FC236}">
                <a16:creationId xmlns:a16="http://schemas.microsoft.com/office/drawing/2014/main" id="{65B48D0A-BBE4-4957-B8BF-E4B1A60554A1}"/>
              </a:ext>
            </a:extLst>
          </p:cNvPr>
          <p:cNvGraphicFramePr>
            <a:graphicFrameLocks noChangeAspect="1"/>
          </p:cNvGraphicFramePr>
          <p:nvPr>
            <p:extLst>
              <p:ext uri="{D42A27DB-BD31-4B8C-83A1-F6EECF244321}">
                <p14:modId xmlns:p14="http://schemas.microsoft.com/office/powerpoint/2010/main" val="1698243088"/>
              </p:ext>
            </p:extLst>
          </p:nvPr>
        </p:nvGraphicFramePr>
        <p:xfrm>
          <a:off x="5283200" y="4929188"/>
          <a:ext cx="3646488" cy="785812"/>
        </p:xfrm>
        <a:graphic>
          <a:graphicData uri="http://schemas.openxmlformats.org/presentationml/2006/ole">
            <mc:AlternateContent xmlns:mc="http://schemas.openxmlformats.org/markup-compatibility/2006">
              <mc:Choice xmlns:v="urn:schemas-microsoft-com:vml" Requires="v">
                <p:oleObj spid="_x0000_s86998" name="公式" r:id="rId7" imgW="2278365" imgH="472493" progId="Equation.3">
                  <p:embed/>
                </p:oleObj>
              </mc:Choice>
              <mc:Fallback>
                <p:oleObj name="公式" r:id="rId7" imgW="2278365" imgH="472493" progId="Equation.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83200" y="4929188"/>
                        <a:ext cx="3646488" cy="785812"/>
                      </a:xfrm>
                      <a:prstGeom prst="rect">
                        <a:avLst/>
                      </a:prstGeom>
                      <a:solidFill>
                        <a:schemeClr val="bg1"/>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29" name="Object 13">
            <a:extLst>
              <a:ext uri="{FF2B5EF4-FFF2-40B4-BE49-F238E27FC236}">
                <a16:creationId xmlns:a16="http://schemas.microsoft.com/office/drawing/2014/main" id="{029E5F06-766C-4270-8A87-BEA514104F69}"/>
              </a:ext>
            </a:extLst>
          </p:cNvPr>
          <p:cNvGraphicFramePr>
            <a:graphicFrameLocks noChangeAspect="1"/>
          </p:cNvGraphicFramePr>
          <p:nvPr>
            <p:extLst>
              <p:ext uri="{D42A27DB-BD31-4B8C-83A1-F6EECF244321}">
                <p14:modId xmlns:p14="http://schemas.microsoft.com/office/powerpoint/2010/main" val="1765978343"/>
              </p:ext>
            </p:extLst>
          </p:nvPr>
        </p:nvGraphicFramePr>
        <p:xfrm>
          <a:off x="1552575" y="5386388"/>
          <a:ext cx="2376488" cy="850900"/>
        </p:xfrm>
        <a:graphic>
          <a:graphicData uri="http://schemas.openxmlformats.org/presentationml/2006/ole">
            <mc:AlternateContent xmlns:mc="http://schemas.openxmlformats.org/markup-compatibility/2006">
              <mc:Choice xmlns:v="urn:schemas-microsoft-com:vml" Requires="v">
                <p:oleObj spid="_x0000_s86999" name="公式" r:id="rId9" imgW="1325732" imgH="457358" progId="Equation.3">
                  <p:embed/>
                </p:oleObj>
              </mc:Choice>
              <mc:Fallback>
                <p:oleObj name="公式" r:id="rId9" imgW="1325732" imgH="457358"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52575" y="5386388"/>
                        <a:ext cx="2376488" cy="850900"/>
                      </a:xfrm>
                      <a:prstGeom prst="rect">
                        <a:avLst/>
                      </a:prstGeom>
                      <a:solidFill>
                        <a:schemeClr val="bg1"/>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30" name="Text Box 14">
            <a:extLst>
              <a:ext uri="{FF2B5EF4-FFF2-40B4-BE49-F238E27FC236}">
                <a16:creationId xmlns:a16="http://schemas.microsoft.com/office/drawing/2014/main" id="{C696AC2F-292E-4145-B41A-EADED699CC41}"/>
              </a:ext>
            </a:extLst>
          </p:cNvPr>
          <p:cNvSpPr txBox="1">
            <a:spLocks noChangeArrowheads="1"/>
          </p:cNvSpPr>
          <p:nvPr/>
        </p:nvSpPr>
        <p:spPr bwMode="auto">
          <a:xfrm>
            <a:off x="179388" y="5494338"/>
            <a:ext cx="1584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000">
                <a:solidFill>
                  <a:srgbClr val="000099"/>
                </a:solidFill>
                <a:latin typeface="+mn-lt"/>
                <a:ea typeface="仿宋" panose="02010609060101010101" pitchFamily="49" charset="-122"/>
              </a:rPr>
              <a:t>可以得到：</a:t>
            </a:r>
          </a:p>
        </p:txBody>
      </p:sp>
      <p:graphicFrame>
        <p:nvGraphicFramePr>
          <p:cNvPr id="56331" name="Object 5">
            <a:extLst>
              <a:ext uri="{FF2B5EF4-FFF2-40B4-BE49-F238E27FC236}">
                <a16:creationId xmlns:a16="http://schemas.microsoft.com/office/drawing/2014/main" id="{6EB6B572-14BF-4E48-B559-3D5D1884F9DC}"/>
              </a:ext>
            </a:extLst>
          </p:cNvPr>
          <p:cNvGraphicFramePr>
            <a:graphicFrameLocks noChangeAspect="1"/>
          </p:cNvGraphicFramePr>
          <p:nvPr>
            <p:extLst>
              <p:ext uri="{D42A27DB-BD31-4B8C-83A1-F6EECF244321}">
                <p14:modId xmlns:p14="http://schemas.microsoft.com/office/powerpoint/2010/main" val="1168143345"/>
              </p:ext>
            </p:extLst>
          </p:nvPr>
        </p:nvGraphicFramePr>
        <p:xfrm>
          <a:off x="5435600" y="5857875"/>
          <a:ext cx="1549400" cy="877888"/>
        </p:xfrm>
        <a:graphic>
          <a:graphicData uri="http://schemas.openxmlformats.org/presentationml/2006/ole">
            <mc:AlternateContent xmlns:mc="http://schemas.openxmlformats.org/markup-compatibility/2006">
              <mc:Choice xmlns:v="urn:schemas-microsoft-com:vml" Requires="v">
                <p:oleObj spid="_x0000_s87000" name="公式" r:id="rId11" imgW="739096" imgH="411480" progId="Equation.3">
                  <p:embed/>
                </p:oleObj>
              </mc:Choice>
              <mc:Fallback>
                <p:oleObj name="公式" r:id="rId11" imgW="739096" imgH="411480" progId="Equation.3">
                  <p:embed/>
                  <p:pic>
                    <p:nvPicPr>
                      <p:cNvPr id="0" name="Object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35600" y="5857875"/>
                        <a:ext cx="1549400" cy="877888"/>
                      </a:xfrm>
                      <a:prstGeom prst="rect">
                        <a:avLst/>
                      </a:prstGeom>
                      <a:solidFill>
                        <a:schemeClr val="bg1"/>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32" name="Text Box 16">
            <a:extLst>
              <a:ext uri="{FF2B5EF4-FFF2-40B4-BE49-F238E27FC236}">
                <a16:creationId xmlns:a16="http://schemas.microsoft.com/office/drawing/2014/main" id="{511A998D-9FFE-4018-B08C-1410B6FB2FE3}"/>
              </a:ext>
            </a:extLst>
          </p:cNvPr>
          <p:cNvSpPr txBox="1">
            <a:spLocks noChangeArrowheads="1"/>
          </p:cNvSpPr>
          <p:nvPr/>
        </p:nvSpPr>
        <p:spPr bwMode="auto">
          <a:xfrm>
            <a:off x="1331913" y="6165850"/>
            <a:ext cx="46085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kumimoji="0" lang="zh-CN" altLang="en-US" sz="2400">
                <a:solidFill>
                  <a:srgbClr val="0000FF"/>
                </a:solidFill>
                <a:latin typeface="+mn-lt"/>
                <a:ea typeface="仿宋" panose="02010609060101010101" pitchFamily="49" charset="-122"/>
              </a:rPr>
              <a:t>所以</a:t>
            </a:r>
            <a:r>
              <a:rPr kumimoji="0" lang="en-US" altLang="zh-CN" sz="2400">
                <a:solidFill>
                  <a:srgbClr val="0000FF"/>
                </a:solidFill>
                <a:latin typeface="+mn-lt"/>
                <a:ea typeface="仿宋" panose="02010609060101010101" pitchFamily="49" charset="-122"/>
              </a:rPr>
              <a:t>T</a:t>
            </a:r>
            <a:r>
              <a:rPr kumimoji="0" lang="zh-CN" altLang="en-US" sz="2400">
                <a:solidFill>
                  <a:srgbClr val="0000FF"/>
                </a:solidFill>
                <a:latin typeface="+mn-lt"/>
                <a:ea typeface="仿宋" panose="02010609060101010101" pitchFamily="49" charset="-122"/>
              </a:rPr>
              <a:t>型网络可实现的条件为：</a:t>
            </a:r>
            <a:endParaRPr kumimoji="0" lang="zh-CN" altLang="en-US" sz="2400" b="0">
              <a:solidFill>
                <a:srgbClr val="0000FF"/>
              </a:solidFill>
              <a:latin typeface="+mn-lt"/>
              <a:ea typeface="仿宋" panose="02010609060101010101" pitchFamily="49" charset="-122"/>
            </a:endParaRPr>
          </a:p>
        </p:txBody>
      </p:sp>
      <p:sp>
        <p:nvSpPr>
          <p:cNvPr id="56333" name="Rectangle 3">
            <a:extLst>
              <a:ext uri="{FF2B5EF4-FFF2-40B4-BE49-F238E27FC236}">
                <a16:creationId xmlns:a16="http://schemas.microsoft.com/office/drawing/2014/main" id="{6FC5F79C-E1C9-4945-B752-6E279F32C3AB}"/>
              </a:ext>
            </a:extLst>
          </p:cNvPr>
          <p:cNvSpPr>
            <a:spLocks noChangeArrowheads="1"/>
          </p:cNvSpPr>
          <p:nvPr/>
        </p:nvSpPr>
        <p:spPr bwMode="auto">
          <a:xfrm>
            <a:off x="4500563" y="5072063"/>
            <a:ext cx="1214437"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000">
                <a:solidFill>
                  <a:srgbClr val="0000FF"/>
                </a:solidFill>
                <a:latin typeface="+mn-lt"/>
                <a:ea typeface="仿宋" panose="02010609060101010101" pitchFamily="49" charset="-122"/>
              </a:rPr>
              <a:t>其中：</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D6454942-E3EF-4896-AFEE-3C6C8903FF9F}"/>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400" b="1" dirty="0">
                <a:solidFill>
                  <a:srgbClr val="0000FF"/>
                </a:solidFill>
                <a:latin typeface="+mn-lt"/>
                <a:ea typeface="仿宋" panose="02010609060101010101" pitchFamily="49" charset="-122"/>
              </a:rPr>
              <a:t>3.5.3</a:t>
            </a:r>
            <a:r>
              <a:rPr lang="zh-CN" altLang="en-US" sz="2400" b="1" dirty="0">
                <a:solidFill>
                  <a:srgbClr val="0000FF"/>
                </a:solidFill>
                <a:latin typeface="+mn-lt"/>
                <a:ea typeface="仿宋" panose="02010609060101010101" pitchFamily="49" charset="-122"/>
              </a:rPr>
              <a:t>  </a:t>
            </a:r>
            <a:r>
              <a:rPr lang="en-US" altLang="zh-CN" sz="2400" b="1" dirty="0">
                <a:solidFill>
                  <a:srgbClr val="0000FF"/>
                </a:solidFill>
                <a:latin typeface="+mn-lt"/>
                <a:ea typeface="仿宋" panose="02010609060101010101" pitchFamily="49" charset="-122"/>
              </a:rPr>
              <a:t>T</a:t>
            </a:r>
            <a:r>
              <a:rPr lang="zh-CN" altLang="en-US" sz="2400" b="1" dirty="0">
                <a:solidFill>
                  <a:srgbClr val="0000FF"/>
                </a:solidFill>
                <a:latin typeface="+mn-lt"/>
                <a:ea typeface="仿宋" panose="02010609060101010101" pitchFamily="49" charset="-122"/>
              </a:rPr>
              <a:t>型网络</a:t>
            </a:r>
            <a:r>
              <a:rPr lang="en-US" altLang="zh-CN" sz="2400" b="1" dirty="0">
                <a:solidFill>
                  <a:srgbClr val="0000FF"/>
                </a:solidFill>
                <a:latin typeface="+mn-lt"/>
                <a:ea typeface="仿宋" panose="02010609060101010101" pitchFamily="49" charset="-122"/>
                <a:sym typeface="Symbol" panose="05050102010706020507" pitchFamily="18" charset="2"/>
              </a:rPr>
              <a:t>(</a:t>
            </a:r>
            <a:r>
              <a:rPr lang="zh-CN" altLang="en-US" sz="2400" b="1" dirty="0">
                <a:solidFill>
                  <a:srgbClr val="0000FF"/>
                </a:solidFill>
                <a:latin typeface="+mn-lt"/>
                <a:ea typeface="仿宋" panose="02010609060101010101" pitchFamily="49" charset="-122"/>
                <a:sym typeface="Symbol" panose="05050102010706020507" pitchFamily="18" charset="2"/>
              </a:rPr>
              <a:t>了解</a:t>
            </a:r>
            <a:r>
              <a:rPr lang="en-US" altLang="zh-CN" sz="2400" b="1" dirty="0">
                <a:solidFill>
                  <a:srgbClr val="0000FF"/>
                </a:solidFill>
                <a:latin typeface="+mn-lt"/>
                <a:ea typeface="仿宋" panose="02010609060101010101" pitchFamily="49" charset="-122"/>
                <a:sym typeface="Symbol" panose="05050102010706020507" pitchFamily="18" charset="2"/>
              </a:rPr>
              <a:t>)</a:t>
            </a:r>
            <a:endParaRPr lang="zh-CN" altLang="en-US" sz="2400" b="1" dirty="0">
              <a:solidFill>
                <a:srgbClr val="0000FF"/>
              </a:solidFill>
              <a:latin typeface="+mn-lt"/>
              <a:ea typeface="仿宋" panose="02010609060101010101" pitchFamily="49" charset="-122"/>
            </a:endParaRPr>
          </a:p>
        </p:txBody>
      </p:sp>
      <p:graphicFrame>
        <p:nvGraphicFramePr>
          <p:cNvPr id="57347" name="Object 0">
            <a:extLst>
              <a:ext uri="{FF2B5EF4-FFF2-40B4-BE49-F238E27FC236}">
                <a16:creationId xmlns:a16="http://schemas.microsoft.com/office/drawing/2014/main" id="{98F96081-6AD8-400A-AB4A-4F17F39FD91F}"/>
              </a:ext>
            </a:extLst>
          </p:cNvPr>
          <p:cNvGraphicFramePr>
            <a:graphicFrameLocks noChangeAspect="1"/>
          </p:cNvGraphicFramePr>
          <p:nvPr>
            <p:extLst>
              <p:ext uri="{D42A27DB-BD31-4B8C-83A1-F6EECF244321}">
                <p14:modId xmlns:p14="http://schemas.microsoft.com/office/powerpoint/2010/main" val="482810476"/>
              </p:ext>
            </p:extLst>
          </p:nvPr>
        </p:nvGraphicFramePr>
        <p:xfrm>
          <a:off x="3571875" y="573088"/>
          <a:ext cx="3571875" cy="3141662"/>
        </p:xfrm>
        <a:graphic>
          <a:graphicData uri="http://schemas.openxmlformats.org/presentationml/2006/ole">
            <mc:AlternateContent xmlns:mc="http://schemas.openxmlformats.org/markup-compatibility/2006">
              <mc:Choice xmlns:v="urn:schemas-microsoft-com:vml" Requires="v">
                <p:oleObj spid="_x0000_s58148" name="公式" r:id="rId3" imgW="2011798" imgH="1905105" progId="Equation.3">
                  <p:embed/>
                </p:oleObj>
              </mc:Choice>
              <mc:Fallback>
                <p:oleObj name="公式" r:id="rId3" imgW="2011798" imgH="1905105" progId="Equation.3">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1875" y="573088"/>
                        <a:ext cx="3571875" cy="31416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7348" name="Text Box 7">
            <a:extLst>
              <a:ext uri="{FF2B5EF4-FFF2-40B4-BE49-F238E27FC236}">
                <a16:creationId xmlns:a16="http://schemas.microsoft.com/office/drawing/2014/main" id="{D6849DB0-0BB6-49A3-9E33-84185FA50C29}"/>
              </a:ext>
            </a:extLst>
          </p:cNvPr>
          <p:cNvSpPr txBox="1">
            <a:spLocks noChangeArrowheads="1"/>
          </p:cNvSpPr>
          <p:nvPr/>
        </p:nvSpPr>
        <p:spPr bwMode="auto">
          <a:xfrm>
            <a:off x="470606" y="609600"/>
            <a:ext cx="43195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kumimoji="0" lang="zh-CN" altLang="en-US" sz="2400" dirty="0">
                <a:solidFill>
                  <a:srgbClr val="660066"/>
                </a:solidFill>
                <a:latin typeface="+mn-lt"/>
                <a:ea typeface="仿宋" panose="02010609060101010101" pitchFamily="49" charset="-122"/>
              </a:rPr>
              <a:t>各元件的电抗值为：</a:t>
            </a:r>
            <a:endParaRPr kumimoji="0" lang="zh-CN" altLang="en-US" sz="2400" b="0" dirty="0">
              <a:solidFill>
                <a:srgbClr val="660066"/>
              </a:solidFill>
              <a:latin typeface="+mn-lt"/>
              <a:ea typeface="仿宋" panose="02010609060101010101" pitchFamily="49" charset="-122"/>
            </a:endParaRPr>
          </a:p>
        </p:txBody>
      </p:sp>
      <p:sp>
        <p:nvSpPr>
          <p:cNvPr id="57349" name="Text Box 8">
            <a:extLst>
              <a:ext uri="{FF2B5EF4-FFF2-40B4-BE49-F238E27FC236}">
                <a16:creationId xmlns:a16="http://schemas.microsoft.com/office/drawing/2014/main" id="{C8F8462F-E804-444E-86FC-87E639AC4643}"/>
              </a:ext>
            </a:extLst>
          </p:cNvPr>
          <p:cNvSpPr txBox="1">
            <a:spLocks noChangeArrowheads="1"/>
          </p:cNvSpPr>
          <p:nvPr/>
        </p:nvSpPr>
        <p:spPr bwMode="auto">
          <a:xfrm>
            <a:off x="250825" y="3843338"/>
            <a:ext cx="4392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dirty="0">
                <a:solidFill>
                  <a:srgbClr val="000099"/>
                </a:solidFill>
                <a:latin typeface="+mn-lt"/>
                <a:ea typeface="仿宋" panose="02010609060101010101" pitchFamily="49" charset="-122"/>
              </a:rPr>
              <a:t>若</a:t>
            </a:r>
            <a:r>
              <a:rPr kumimoji="0" lang="en-US" altLang="zh-CN" sz="2400" i="1" dirty="0">
                <a:solidFill>
                  <a:srgbClr val="000099"/>
                </a:solidFill>
                <a:latin typeface="+mn-lt"/>
                <a:ea typeface="仿宋" panose="02010609060101010101" pitchFamily="49" charset="-122"/>
              </a:rPr>
              <a:t>X</a:t>
            </a:r>
            <a:r>
              <a:rPr kumimoji="0" lang="en-US" altLang="zh-CN" sz="2400" baseline="-25000" dirty="0">
                <a:solidFill>
                  <a:srgbClr val="000099"/>
                </a:solidFill>
                <a:latin typeface="+mn-lt"/>
                <a:ea typeface="仿宋" panose="02010609060101010101" pitchFamily="49" charset="-122"/>
              </a:rPr>
              <a:t>p1</a:t>
            </a:r>
            <a:r>
              <a:rPr kumimoji="0" lang="zh-CN" altLang="en-US" sz="2400" dirty="0">
                <a:solidFill>
                  <a:srgbClr val="000099"/>
                </a:solidFill>
                <a:latin typeface="+mn-lt"/>
                <a:ea typeface="仿宋" panose="02010609060101010101" pitchFamily="49" charset="-122"/>
              </a:rPr>
              <a:t>和</a:t>
            </a:r>
            <a:r>
              <a:rPr kumimoji="0" lang="en-US" altLang="zh-CN" sz="2400" i="1" dirty="0">
                <a:solidFill>
                  <a:srgbClr val="000099"/>
                </a:solidFill>
                <a:latin typeface="+mn-lt"/>
                <a:ea typeface="仿宋" panose="02010609060101010101" pitchFamily="49" charset="-122"/>
              </a:rPr>
              <a:t>X</a:t>
            </a:r>
            <a:r>
              <a:rPr kumimoji="0" lang="en-US" altLang="zh-CN" sz="2400" baseline="-25000" dirty="0">
                <a:solidFill>
                  <a:srgbClr val="000099"/>
                </a:solidFill>
                <a:latin typeface="+mn-lt"/>
                <a:ea typeface="仿宋" panose="02010609060101010101" pitchFamily="49" charset="-122"/>
              </a:rPr>
              <a:t>p2</a:t>
            </a:r>
            <a:r>
              <a:rPr kumimoji="0" lang="zh-CN" altLang="en-US" sz="2400" dirty="0">
                <a:solidFill>
                  <a:srgbClr val="000099"/>
                </a:solidFill>
                <a:latin typeface="+mn-lt"/>
                <a:ea typeface="仿宋" panose="02010609060101010101" pitchFamily="49" charset="-122"/>
              </a:rPr>
              <a:t> 是</a:t>
            </a:r>
            <a:r>
              <a:rPr kumimoji="0" lang="zh-CN" altLang="en-US" sz="2400" dirty="0">
                <a:solidFill>
                  <a:srgbClr val="0000FF"/>
                </a:solidFill>
                <a:latin typeface="+mn-lt"/>
                <a:ea typeface="仿宋" panose="02010609060101010101" pitchFamily="49" charset="-122"/>
              </a:rPr>
              <a:t>同性电抗</a:t>
            </a:r>
            <a:r>
              <a:rPr kumimoji="0" lang="zh-CN" altLang="en-US" sz="2400" dirty="0">
                <a:solidFill>
                  <a:srgbClr val="000099"/>
                </a:solidFill>
                <a:latin typeface="+mn-lt"/>
                <a:ea typeface="仿宋" panose="02010609060101010101" pitchFamily="49" charset="-122"/>
              </a:rPr>
              <a:t>，则：</a:t>
            </a:r>
          </a:p>
        </p:txBody>
      </p:sp>
      <p:graphicFrame>
        <p:nvGraphicFramePr>
          <p:cNvPr id="57350" name="Object 2">
            <a:extLst>
              <a:ext uri="{FF2B5EF4-FFF2-40B4-BE49-F238E27FC236}">
                <a16:creationId xmlns:a16="http://schemas.microsoft.com/office/drawing/2014/main" id="{A322B809-BC88-47A7-BDF8-2C42F2E9ADB7}"/>
              </a:ext>
            </a:extLst>
          </p:cNvPr>
          <p:cNvGraphicFramePr>
            <a:graphicFrameLocks noChangeAspect="1"/>
          </p:cNvGraphicFramePr>
          <p:nvPr>
            <p:extLst>
              <p:ext uri="{D42A27DB-BD31-4B8C-83A1-F6EECF244321}">
                <p14:modId xmlns:p14="http://schemas.microsoft.com/office/powerpoint/2010/main" val="2555126497"/>
              </p:ext>
            </p:extLst>
          </p:nvPr>
        </p:nvGraphicFramePr>
        <p:xfrm>
          <a:off x="1755775" y="4384675"/>
          <a:ext cx="6057900" cy="1492250"/>
        </p:xfrm>
        <a:graphic>
          <a:graphicData uri="http://schemas.openxmlformats.org/presentationml/2006/ole">
            <mc:AlternateContent xmlns:mc="http://schemas.openxmlformats.org/markup-compatibility/2006">
              <mc:Choice xmlns:v="urn:schemas-microsoft-com:vml" Requires="v">
                <p:oleObj spid="_x0000_s58149" name="公式" r:id="rId5" imgW="2544932" imgH="700935" progId="Equation.3">
                  <p:embed/>
                </p:oleObj>
              </mc:Choice>
              <mc:Fallback>
                <p:oleObj name="公式" r:id="rId5" imgW="2544932" imgH="700935" progId="Equation.3">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5775" y="4384675"/>
                        <a:ext cx="6057900" cy="14922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7351" name="Text Box 11">
            <a:extLst>
              <a:ext uri="{FF2B5EF4-FFF2-40B4-BE49-F238E27FC236}">
                <a16:creationId xmlns:a16="http://schemas.microsoft.com/office/drawing/2014/main" id="{2706073B-B813-4438-8690-A1905C093A8B}"/>
              </a:ext>
            </a:extLst>
          </p:cNvPr>
          <p:cNvSpPr txBox="1">
            <a:spLocks noChangeArrowheads="1"/>
          </p:cNvSpPr>
          <p:nvPr/>
        </p:nvSpPr>
        <p:spPr bwMode="auto">
          <a:xfrm>
            <a:off x="142875" y="5967413"/>
            <a:ext cx="86058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dirty="0">
                <a:solidFill>
                  <a:srgbClr val="000099"/>
                </a:solidFill>
                <a:latin typeface="+mn-lt"/>
                <a:ea typeface="仿宋" panose="02010609060101010101" pitchFamily="49" charset="-122"/>
              </a:rPr>
              <a:t>若</a:t>
            </a:r>
            <a:r>
              <a:rPr kumimoji="0" lang="en-US" altLang="zh-CN" sz="2400" i="1" dirty="0">
                <a:solidFill>
                  <a:srgbClr val="000099"/>
                </a:solidFill>
                <a:latin typeface="+mn-lt"/>
                <a:ea typeface="仿宋" panose="02010609060101010101" pitchFamily="49" charset="-122"/>
              </a:rPr>
              <a:t>X</a:t>
            </a:r>
            <a:r>
              <a:rPr kumimoji="0" lang="en-US" altLang="zh-CN" sz="2400" baseline="-25000" dirty="0">
                <a:solidFill>
                  <a:srgbClr val="000099"/>
                </a:solidFill>
                <a:latin typeface="+mn-lt"/>
                <a:ea typeface="仿宋" panose="02010609060101010101" pitchFamily="49" charset="-122"/>
              </a:rPr>
              <a:t>p1</a:t>
            </a:r>
            <a:r>
              <a:rPr kumimoji="0" lang="zh-CN" altLang="en-US" sz="2400" dirty="0">
                <a:solidFill>
                  <a:srgbClr val="000099"/>
                </a:solidFill>
                <a:latin typeface="+mn-lt"/>
                <a:ea typeface="仿宋" panose="02010609060101010101" pitchFamily="49" charset="-122"/>
              </a:rPr>
              <a:t>和</a:t>
            </a:r>
            <a:r>
              <a:rPr kumimoji="0" lang="en-US" altLang="zh-CN" sz="2400" i="1" dirty="0">
                <a:solidFill>
                  <a:srgbClr val="000099"/>
                </a:solidFill>
                <a:latin typeface="+mn-lt"/>
                <a:ea typeface="仿宋" panose="02010609060101010101" pitchFamily="49" charset="-122"/>
              </a:rPr>
              <a:t>X</a:t>
            </a:r>
            <a:r>
              <a:rPr kumimoji="0" lang="en-US" altLang="zh-CN" sz="2400" baseline="-25000" dirty="0">
                <a:solidFill>
                  <a:srgbClr val="000099"/>
                </a:solidFill>
                <a:latin typeface="+mn-lt"/>
                <a:ea typeface="仿宋" panose="02010609060101010101" pitchFamily="49" charset="-122"/>
              </a:rPr>
              <a:t>p2</a:t>
            </a:r>
            <a:r>
              <a:rPr kumimoji="0" lang="zh-CN" altLang="en-US" sz="2400" dirty="0">
                <a:solidFill>
                  <a:srgbClr val="000099"/>
                </a:solidFill>
                <a:latin typeface="+mn-lt"/>
                <a:ea typeface="仿宋" panose="02010609060101010101" pitchFamily="49" charset="-122"/>
              </a:rPr>
              <a:t> 是</a:t>
            </a:r>
            <a:r>
              <a:rPr kumimoji="0" lang="zh-CN" altLang="en-US" sz="2400" dirty="0">
                <a:solidFill>
                  <a:srgbClr val="0000FF"/>
                </a:solidFill>
                <a:latin typeface="+mn-lt"/>
                <a:ea typeface="仿宋" panose="02010609060101010101" pitchFamily="49" charset="-122"/>
              </a:rPr>
              <a:t>异性电抗</a:t>
            </a:r>
            <a:r>
              <a:rPr kumimoji="0" lang="zh-CN" altLang="en-US" sz="2400" dirty="0">
                <a:solidFill>
                  <a:srgbClr val="000099"/>
                </a:solidFill>
                <a:latin typeface="+mn-lt"/>
                <a:ea typeface="仿宋" panose="02010609060101010101" pitchFamily="49" charset="-122"/>
              </a:rPr>
              <a:t>，则应考虑</a:t>
            </a:r>
            <a:r>
              <a:rPr kumimoji="0" lang="en-US" altLang="zh-CN" sz="2400" i="1" dirty="0">
                <a:solidFill>
                  <a:srgbClr val="000099"/>
                </a:solidFill>
                <a:latin typeface="+mn-lt"/>
                <a:ea typeface="仿宋" panose="02010609060101010101" pitchFamily="49" charset="-122"/>
              </a:rPr>
              <a:t>X</a:t>
            </a:r>
            <a:r>
              <a:rPr kumimoji="0" lang="en-US" altLang="zh-CN" sz="2400" baseline="-25000" dirty="0">
                <a:solidFill>
                  <a:srgbClr val="000099"/>
                </a:solidFill>
                <a:latin typeface="+mn-lt"/>
                <a:ea typeface="仿宋" panose="02010609060101010101" pitchFamily="49" charset="-122"/>
              </a:rPr>
              <a:t>p1</a:t>
            </a:r>
            <a:r>
              <a:rPr kumimoji="0" lang="zh-CN" altLang="en-US" sz="2400" dirty="0">
                <a:solidFill>
                  <a:srgbClr val="000099"/>
                </a:solidFill>
                <a:latin typeface="+mn-lt"/>
                <a:ea typeface="仿宋" panose="02010609060101010101" pitchFamily="49" charset="-122"/>
              </a:rPr>
              <a:t>和</a:t>
            </a:r>
            <a:r>
              <a:rPr kumimoji="0" lang="en-US" altLang="zh-CN" sz="2400" i="1" dirty="0">
                <a:solidFill>
                  <a:srgbClr val="000099"/>
                </a:solidFill>
                <a:latin typeface="+mn-lt"/>
                <a:ea typeface="仿宋" panose="02010609060101010101" pitchFamily="49" charset="-122"/>
              </a:rPr>
              <a:t>X</a:t>
            </a:r>
            <a:r>
              <a:rPr kumimoji="0" lang="en-US" altLang="zh-CN" sz="2400" baseline="-25000" dirty="0">
                <a:solidFill>
                  <a:srgbClr val="000099"/>
                </a:solidFill>
                <a:latin typeface="+mn-lt"/>
                <a:ea typeface="仿宋" panose="02010609060101010101" pitchFamily="49" charset="-122"/>
              </a:rPr>
              <a:t>p2</a:t>
            </a:r>
            <a:r>
              <a:rPr kumimoji="0" lang="zh-CN" altLang="en-US" sz="2400" dirty="0">
                <a:solidFill>
                  <a:srgbClr val="000099"/>
                </a:solidFill>
                <a:latin typeface="+mn-lt"/>
                <a:ea typeface="仿宋" panose="02010609060101010101" pitchFamily="49" charset="-122"/>
              </a:rPr>
              <a:t>的正负号，求得</a:t>
            </a:r>
            <a:r>
              <a:rPr kumimoji="0" lang="en-US" altLang="zh-CN" sz="2400" i="1" dirty="0" err="1">
                <a:solidFill>
                  <a:srgbClr val="000099"/>
                </a:solidFill>
                <a:latin typeface="+mn-lt"/>
                <a:ea typeface="仿宋" panose="02010609060101010101" pitchFamily="49" charset="-122"/>
              </a:rPr>
              <a:t>X</a:t>
            </a:r>
            <a:r>
              <a:rPr kumimoji="0" lang="en-US" altLang="zh-CN" sz="2400" baseline="-25000" dirty="0" err="1">
                <a:solidFill>
                  <a:srgbClr val="000099"/>
                </a:solidFill>
                <a:latin typeface="+mn-lt"/>
                <a:ea typeface="仿宋" panose="02010609060101010101" pitchFamily="49" charset="-122"/>
              </a:rPr>
              <a:t>p</a:t>
            </a:r>
            <a:endParaRPr kumimoji="0" lang="zh-CN" altLang="en-US" sz="2400" dirty="0">
              <a:solidFill>
                <a:srgbClr val="000099"/>
              </a:solidFill>
              <a:latin typeface="+mn-lt"/>
              <a:ea typeface="仿宋" panose="02010609060101010101" pitchFamily="49"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AC4A623E-7A7B-4C2B-AF58-0694CE8F9615}"/>
              </a:ext>
            </a:extLst>
          </p:cNvPr>
          <p:cNvSpPr>
            <a:spLocks noGrp="1" noChangeArrowheads="1"/>
          </p:cNvSpPr>
          <p:nvPr>
            <p:ph type="title" idx="4294967295"/>
          </p:nvPr>
        </p:nvSpPr>
        <p:spPr>
          <a:xfrm>
            <a:off x="283750" y="252173"/>
            <a:ext cx="7943800" cy="381000"/>
          </a:xfrm>
        </p:spPr>
        <p:txBody>
          <a:bodyPr/>
          <a:lstStyle/>
          <a:p>
            <a:pPr algn="l" eaLnBrk="1" hangingPunct="1"/>
            <a:r>
              <a:rPr lang="en-US" altLang="zh-CN" sz="2800" b="1" dirty="0">
                <a:solidFill>
                  <a:srgbClr val="000099"/>
                </a:solidFill>
                <a:latin typeface="+mn-lt"/>
                <a:ea typeface="仿宋" panose="02010609060101010101" pitchFamily="49" charset="-122"/>
              </a:rPr>
              <a:t>3.5.4</a:t>
            </a:r>
            <a:r>
              <a:rPr lang="zh-CN" altLang="en-US" sz="2800" b="1" dirty="0">
                <a:solidFill>
                  <a:srgbClr val="000099"/>
                </a:solidFill>
                <a:latin typeface="+mn-lt"/>
                <a:ea typeface="仿宋" panose="02010609060101010101" pitchFamily="49" charset="-122"/>
              </a:rPr>
              <a:t>  互感耦合复合输出回路      </a:t>
            </a:r>
            <a:r>
              <a:rPr lang="en-US" altLang="zh-CN" sz="2800" b="1" dirty="0">
                <a:solidFill>
                  <a:srgbClr val="000099"/>
                </a:solidFill>
                <a:latin typeface="+mn-lt"/>
                <a:ea typeface="仿宋" panose="02010609060101010101" pitchFamily="49" charset="-122"/>
              </a:rPr>
              <a:t>(</a:t>
            </a:r>
            <a:r>
              <a:rPr lang="en-US" altLang="zh-CN" sz="2800" b="1" dirty="0">
                <a:solidFill>
                  <a:srgbClr val="00B050"/>
                </a:solidFill>
                <a:latin typeface="+mn-lt"/>
                <a:ea typeface="仿宋" panose="02010609060101010101" pitchFamily="49" charset="-122"/>
              </a:rPr>
              <a:t>P97 </a:t>
            </a:r>
            <a:r>
              <a:rPr lang="en-US" altLang="zh-CN" sz="2800" b="1" dirty="0">
                <a:solidFill>
                  <a:srgbClr val="FF0000"/>
                </a:solidFill>
                <a:latin typeface="+mn-lt"/>
                <a:ea typeface="仿宋" panose="02010609060101010101" pitchFamily="49" charset="-122"/>
              </a:rPr>
              <a:t>P99</a:t>
            </a:r>
            <a:r>
              <a:rPr lang="en-US" altLang="zh-CN" sz="2800" b="1" dirty="0">
                <a:solidFill>
                  <a:srgbClr val="000099"/>
                </a:solidFill>
                <a:latin typeface="+mn-lt"/>
                <a:ea typeface="仿宋" panose="02010609060101010101" pitchFamily="49" charset="-122"/>
              </a:rPr>
              <a:t>   P105)</a:t>
            </a:r>
            <a:endParaRPr lang="zh-CN" altLang="en-US" sz="2800" b="1" dirty="0">
              <a:solidFill>
                <a:srgbClr val="000099"/>
              </a:solidFill>
              <a:latin typeface="+mn-lt"/>
              <a:ea typeface="仿宋" panose="02010609060101010101" pitchFamily="49" charset="-122"/>
            </a:endParaRPr>
          </a:p>
        </p:txBody>
      </p:sp>
      <p:sp>
        <p:nvSpPr>
          <p:cNvPr id="58371" name="Rectangle 3">
            <a:extLst>
              <a:ext uri="{FF2B5EF4-FFF2-40B4-BE49-F238E27FC236}">
                <a16:creationId xmlns:a16="http://schemas.microsoft.com/office/drawing/2014/main" id="{723548B5-F10E-418B-A96C-E13467A3A70D}"/>
              </a:ext>
            </a:extLst>
          </p:cNvPr>
          <p:cNvSpPr>
            <a:spLocks noChangeArrowheads="1"/>
          </p:cNvSpPr>
          <p:nvPr/>
        </p:nvSpPr>
        <p:spPr bwMode="auto">
          <a:xfrm>
            <a:off x="250825" y="4076700"/>
            <a:ext cx="8229600"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400" dirty="0">
                <a:solidFill>
                  <a:srgbClr val="000099"/>
                </a:solidFill>
                <a:latin typeface="+mn-lt"/>
                <a:ea typeface="仿宋" panose="02010609060101010101" pitchFamily="49" charset="-122"/>
              </a:rPr>
              <a:t>当中介回路（谐振回路）和天线回路调谐到</a:t>
            </a:r>
            <a:r>
              <a:rPr lang="zh-CN" altLang="en-US" sz="2800" dirty="0">
                <a:solidFill>
                  <a:srgbClr val="0000FF"/>
                </a:solidFill>
                <a:latin typeface="+mn-lt"/>
                <a:ea typeface="仿宋" panose="02010609060101010101" pitchFamily="49" charset="-122"/>
              </a:rPr>
              <a:t>全谐振</a:t>
            </a:r>
            <a:r>
              <a:rPr lang="zh-CN" altLang="en-US" sz="2400" dirty="0">
                <a:solidFill>
                  <a:srgbClr val="000099"/>
                </a:solidFill>
                <a:latin typeface="+mn-lt"/>
                <a:ea typeface="仿宋" panose="02010609060101010101" pitchFamily="49" charset="-122"/>
              </a:rPr>
              <a:t>状态时，天线回路对中介回路</a:t>
            </a:r>
            <a:r>
              <a:rPr lang="zh-CN" altLang="en-US" sz="2400" dirty="0">
                <a:solidFill>
                  <a:srgbClr val="CC3300"/>
                </a:solidFill>
                <a:latin typeface="+mn-lt"/>
                <a:ea typeface="仿宋" panose="02010609060101010101" pitchFamily="49" charset="-122"/>
              </a:rPr>
              <a:t>只反射电阻，不反射电抗</a:t>
            </a:r>
            <a:r>
              <a:rPr lang="zh-CN" altLang="en-US" sz="2400" dirty="0">
                <a:solidFill>
                  <a:srgbClr val="000099"/>
                </a:solidFill>
                <a:latin typeface="+mn-lt"/>
                <a:ea typeface="仿宋" panose="02010609060101010101" pitchFamily="49" charset="-122"/>
              </a:rPr>
              <a:t>。</a:t>
            </a:r>
          </a:p>
        </p:txBody>
      </p:sp>
      <p:graphicFrame>
        <p:nvGraphicFramePr>
          <p:cNvPr id="58372" name="Object 6">
            <a:extLst>
              <a:ext uri="{FF2B5EF4-FFF2-40B4-BE49-F238E27FC236}">
                <a16:creationId xmlns:a16="http://schemas.microsoft.com/office/drawing/2014/main" id="{EE56558B-7C26-4F19-9498-8D954E50E587}"/>
              </a:ext>
            </a:extLst>
          </p:cNvPr>
          <p:cNvGraphicFramePr>
            <a:graphicFrameLocks noChangeAspect="1"/>
          </p:cNvGraphicFramePr>
          <p:nvPr>
            <p:extLst>
              <p:ext uri="{D42A27DB-BD31-4B8C-83A1-F6EECF244321}">
                <p14:modId xmlns:p14="http://schemas.microsoft.com/office/powerpoint/2010/main" val="2570720935"/>
              </p:ext>
            </p:extLst>
          </p:nvPr>
        </p:nvGraphicFramePr>
        <p:xfrm>
          <a:off x="2239963" y="5037138"/>
          <a:ext cx="1611312" cy="984250"/>
        </p:xfrm>
        <a:graphic>
          <a:graphicData uri="http://schemas.openxmlformats.org/presentationml/2006/ole">
            <mc:AlternateContent xmlns:mc="http://schemas.openxmlformats.org/markup-compatibility/2006">
              <mc:Choice xmlns:v="urn:schemas-microsoft-com:vml" Requires="v">
                <p:oleObj spid="_x0000_s58777" name="公式" r:id="rId3" imgW="723944" imgH="434182" progId="Equation.3">
                  <p:embed/>
                </p:oleObj>
              </mc:Choice>
              <mc:Fallback>
                <p:oleObj name="公式" r:id="rId3" imgW="723944" imgH="434182"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9963" y="5037138"/>
                        <a:ext cx="1611312" cy="9842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8373" name="Text Box 7">
            <a:extLst>
              <a:ext uri="{FF2B5EF4-FFF2-40B4-BE49-F238E27FC236}">
                <a16:creationId xmlns:a16="http://schemas.microsoft.com/office/drawing/2014/main" id="{9AA6E4F9-F991-4D5A-A300-64AA870638B0}"/>
              </a:ext>
            </a:extLst>
          </p:cNvPr>
          <p:cNvSpPr txBox="1">
            <a:spLocks noChangeArrowheads="1"/>
          </p:cNvSpPr>
          <p:nvPr/>
        </p:nvSpPr>
        <p:spPr bwMode="auto">
          <a:xfrm>
            <a:off x="611188" y="5275263"/>
            <a:ext cx="2447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a:solidFill>
                  <a:srgbClr val="000099"/>
                </a:solidFill>
                <a:latin typeface="+mn-lt"/>
                <a:ea typeface="仿宋" panose="02010609060101010101" pitchFamily="49" charset="-122"/>
              </a:rPr>
              <a:t>反射电阻：</a:t>
            </a:r>
          </a:p>
        </p:txBody>
      </p:sp>
      <p:pic>
        <p:nvPicPr>
          <p:cNvPr id="58374" name="图片 6" descr="Image2.jpg">
            <a:extLst>
              <a:ext uri="{FF2B5EF4-FFF2-40B4-BE49-F238E27FC236}">
                <a16:creationId xmlns:a16="http://schemas.microsoft.com/office/drawing/2014/main" id="{AC72C6A9-BC36-4AB7-8A82-97FA71CA649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7188" y="714375"/>
            <a:ext cx="6429375" cy="339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7" name="Rectangle 2">
            <a:extLst>
              <a:ext uri="{FF2B5EF4-FFF2-40B4-BE49-F238E27FC236}">
                <a16:creationId xmlns:a16="http://schemas.microsoft.com/office/drawing/2014/main" id="{C7635008-BF78-411F-813F-2E45EB9276BF}"/>
              </a:ext>
            </a:extLst>
          </p:cNvPr>
          <p:cNvSpPr>
            <a:spLocks noChangeArrowheads="1"/>
          </p:cNvSpPr>
          <p:nvPr/>
        </p:nvSpPr>
        <p:spPr bwMode="auto">
          <a:xfrm>
            <a:off x="2916238" y="3676650"/>
            <a:ext cx="1079500" cy="4333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lvl="1" eaLnBrk="1" hangingPunct="1">
              <a:spcBef>
                <a:spcPct val="0"/>
              </a:spcBef>
              <a:buFontTx/>
              <a:buNone/>
            </a:pPr>
            <a:endParaRPr lang="zh-CN" altLang="en-US" sz="2400">
              <a:solidFill>
                <a:srgbClr val="FF0000"/>
              </a:solidFill>
              <a:latin typeface="+mn-lt"/>
              <a:ea typeface="仿宋" panose="02010609060101010101" pitchFamily="49" charset="-122"/>
            </a:endParaRPr>
          </a:p>
        </p:txBody>
      </p:sp>
      <p:sp>
        <p:nvSpPr>
          <p:cNvPr id="11" name="Rectangle 2">
            <a:extLst>
              <a:ext uri="{FF2B5EF4-FFF2-40B4-BE49-F238E27FC236}">
                <a16:creationId xmlns:a16="http://schemas.microsoft.com/office/drawing/2014/main" id="{6110CCA4-D375-482A-BC27-FCFA6F3BC3FD}"/>
              </a:ext>
            </a:extLst>
          </p:cNvPr>
          <p:cNvSpPr>
            <a:spLocks noChangeArrowheads="1"/>
          </p:cNvSpPr>
          <p:nvPr/>
        </p:nvSpPr>
        <p:spPr bwMode="auto">
          <a:xfrm>
            <a:off x="835025" y="3103562"/>
            <a:ext cx="2800871" cy="8493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lvl="1" eaLnBrk="1" hangingPunct="1">
              <a:spcBef>
                <a:spcPct val="0"/>
              </a:spcBef>
              <a:buFontTx/>
              <a:buNone/>
            </a:pPr>
            <a:r>
              <a:rPr lang="en-US" altLang="zh-CN" sz="2400" b="1" dirty="0">
                <a:solidFill>
                  <a:srgbClr val="00B050"/>
                </a:solidFill>
                <a:latin typeface="+mn-lt"/>
                <a:ea typeface="仿宋" panose="02010609060101010101" pitchFamily="49" charset="-122"/>
              </a:rPr>
              <a:t>P98 </a:t>
            </a:r>
            <a:r>
              <a:rPr lang="en-US" altLang="zh-CN" sz="2400" dirty="0">
                <a:solidFill>
                  <a:srgbClr val="FF0000"/>
                </a:solidFill>
                <a:latin typeface="+mn-lt"/>
                <a:ea typeface="仿宋" panose="02010609060101010101" pitchFamily="49" charset="-122"/>
              </a:rPr>
              <a:t>P100  </a:t>
            </a:r>
            <a:r>
              <a:rPr lang="zh-CN" altLang="en-US" sz="2400" dirty="0">
                <a:solidFill>
                  <a:srgbClr val="FF0000"/>
                </a:solidFill>
                <a:latin typeface="+mn-lt"/>
                <a:ea typeface="仿宋" panose="02010609060101010101" pitchFamily="49" charset="-122"/>
              </a:rPr>
              <a:t>图</a:t>
            </a:r>
            <a:r>
              <a:rPr lang="en-US" altLang="zh-CN" sz="2400" dirty="0">
                <a:solidFill>
                  <a:srgbClr val="FF0000"/>
                </a:solidFill>
                <a:latin typeface="+mn-lt"/>
                <a:ea typeface="仿宋" panose="02010609060101010101" pitchFamily="49" charset="-122"/>
              </a:rPr>
              <a:t>4-24</a:t>
            </a:r>
          </a:p>
          <a:p>
            <a:pPr marL="0" lvl="1" eaLnBrk="1" hangingPunct="1">
              <a:spcBef>
                <a:spcPct val="0"/>
              </a:spcBef>
              <a:buNone/>
            </a:pPr>
            <a:r>
              <a:rPr lang="en-US" altLang="zh-CN" sz="2400" dirty="0">
                <a:solidFill>
                  <a:schemeClr val="accent2"/>
                </a:solidFill>
                <a:latin typeface="+mn-lt"/>
                <a:ea typeface="仿宋" panose="02010609060101010101" pitchFamily="49" charset="-122"/>
              </a:rPr>
              <a:t>P105  </a:t>
            </a:r>
            <a:r>
              <a:rPr lang="zh-CN" altLang="en-US" sz="2400" dirty="0">
                <a:solidFill>
                  <a:schemeClr val="accent2"/>
                </a:solidFill>
                <a:latin typeface="+mn-lt"/>
                <a:ea typeface="仿宋" panose="02010609060101010101" pitchFamily="49" charset="-122"/>
              </a:rPr>
              <a:t>图</a:t>
            </a:r>
            <a:r>
              <a:rPr lang="en-US" altLang="zh-CN" sz="2400" dirty="0">
                <a:solidFill>
                  <a:schemeClr val="accent2"/>
                </a:solidFill>
                <a:latin typeface="+mn-lt"/>
                <a:ea typeface="仿宋" panose="02010609060101010101" pitchFamily="49" charset="-122"/>
              </a:rPr>
              <a:t>4-18</a:t>
            </a:r>
            <a:endParaRPr lang="zh-CN" altLang="en-US" sz="2400" dirty="0">
              <a:solidFill>
                <a:schemeClr val="accent2"/>
              </a:solidFill>
              <a:latin typeface="+mn-lt"/>
              <a:ea typeface="仿宋" panose="02010609060101010101" pitchFamily="49" charset="-122"/>
            </a:endParaRPr>
          </a:p>
        </p:txBody>
      </p:sp>
      <p:sp>
        <p:nvSpPr>
          <p:cNvPr id="12" name="Rectangle 2">
            <a:extLst>
              <a:ext uri="{FF2B5EF4-FFF2-40B4-BE49-F238E27FC236}">
                <a16:creationId xmlns:a16="http://schemas.microsoft.com/office/drawing/2014/main" id="{21E1D0BA-9A07-4DAF-A418-816FD0B0CD16}"/>
              </a:ext>
            </a:extLst>
          </p:cNvPr>
          <p:cNvSpPr>
            <a:spLocks noChangeArrowheads="1"/>
          </p:cNvSpPr>
          <p:nvPr/>
        </p:nvSpPr>
        <p:spPr bwMode="auto">
          <a:xfrm>
            <a:off x="3995738" y="3015050"/>
            <a:ext cx="3268662" cy="8493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lvl="1" eaLnBrk="1" hangingPunct="1">
              <a:spcBef>
                <a:spcPct val="0"/>
              </a:spcBef>
              <a:buFontTx/>
              <a:buNone/>
            </a:pPr>
            <a:r>
              <a:rPr lang="en-US" altLang="zh-CN" sz="2400" b="1" dirty="0">
                <a:solidFill>
                  <a:srgbClr val="00B050"/>
                </a:solidFill>
                <a:latin typeface="+mn-lt"/>
                <a:ea typeface="仿宋" panose="02010609060101010101" pitchFamily="49" charset="-122"/>
              </a:rPr>
              <a:t>P98    </a:t>
            </a:r>
            <a:r>
              <a:rPr lang="en-US" altLang="zh-CN" sz="2400" dirty="0">
                <a:solidFill>
                  <a:srgbClr val="FF0000"/>
                </a:solidFill>
                <a:latin typeface="+mn-lt"/>
                <a:ea typeface="仿宋" panose="02010609060101010101" pitchFamily="49" charset="-122"/>
              </a:rPr>
              <a:t>P100  </a:t>
            </a:r>
            <a:r>
              <a:rPr lang="zh-CN" altLang="en-US" sz="2400" dirty="0">
                <a:solidFill>
                  <a:srgbClr val="FF0000"/>
                </a:solidFill>
                <a:latin typeface="+mn-lt"/>
                <a:ea typeface="仿宋" panose="02010609060101010101" pitchFamily="49" charset="-122"/>
              </a:rPr>
              <a:t>图</a:t>
            </a:r>
            <a:r>
              <a:rPr lang="en-US" altLang="zh-CN" sz="2400" dirty="0">
                <a:solidFill>
                  <a:srgbClr val="FF0000"/>
                </a:solidFill>
                <a:latin typeface="+mn-lt"/>
                <a:ea typeface="仿宋" panose="02010609060101010101" pitchFamily="49" charset="-122"/>
              </a:rPr>
              <a:t>4-25</a:t>
            </a:r>
          </a:p>
          <a:p>
            <a:pPr marL="0" lvl="1" eaLnBrk="1" hangingPunct="1">
              <a:spcBef>
                <a:spcPct val="0"/>
              </a:spcBef>
              <a:buNone/>
            </a:pPr>
            <a:r>
              <a:rPr lang="en-US" altLang="zh-CN" sz="2400" dirty="0">
                <a:solidFill>
                  <a:schemeClr val="accent2"/>
                </a:solidFill>
                <a:latin typeface="+mn-lt"/>
                <a:ea typeface="仿宋" panose="02010609060101010101" pitchFamily="49" charset="-122"/>
              </a:rPr>
              <a:t>P105  </a:t>
            </a:r>
            <a:r>
              <a:rPr lang="zh-CN" altLang="en-US" sz="2400" dirty="0">
                <a:solidFill>
                  <a:schemeClr val="accent2"/>
                </a:solidFill>
                <a:latin typeface="+mn-lt"/>
                <a:ea typeface="仿宋" panose="02010609060101010101" pitchFamily="49" charset="-122"/>
              </a:rPr>
              <a:t>图</a:t>
            </a:r>
            <a:r>
              <a:rPr lang="en-US" altLang="zh-CN" sz="2400" dirty="0">
                <a:solidFill>
                  <a:schemeClr val="accent2"/>
                </a:solidFill>
                <a:latin typeface="+mn-lt"/>
                <a:ea typeface="仿宋" panose="02010609060101010101" pitchFamily="49" charset="-122"/>
              </a:rPr>
              <a:t>4-19</a:t>
            </a:r>
            <a:endParaRPr lang="zh-CN" altLang="en-US" sz="2400" dirty="0">
              <a:solidFill>
                <a:schemeClr val="accent2"/>
              </a:solidFill>
              <a:latin typeface="+mn-lt"/>
              <a:ea typeface="仿宋" panose="02010609060101010101" pitchFamily="49"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481D66C8-3198-4556-9A60-CD7470368F94}"/>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3.5.4</a:t>
            </a:r>
            <a:r>
              <a:rPr lang="zh-CN" altLang="en-US" sz="2800" b="1" dirty="0">
                <a:solidFill>
                  <a:srgbClr val="0000FF"/>
                </a:solidFill>
                <a:latin typeface="+mn-lt"/>
                <a:ea typeface="仿宋" panose="02010609060101010101" pitchFamily="49" charset="-122"/>
              </a:rPr>
              <a:t>  互感耦合复合</a:t>
            </a:r>
            <a:r>
              <a:rPr lang="zh-CN" altLang="en-US" sz="2800" b="1" dirty="0">
                <a:solidFill>
                  <a:srgbClr val="CC3300"/>
                </a:solidFill>
                <a:latin typeface="+mn-lt"/>
                <a:ea typeface="仿宋" panose="02010609060101010101" pitchFamily="49" charset="-122"/>
              </a:rPr>
              <a:t>输出</a:t>
            </a:r>
            <a:r>
              <a:rPr lang="zh-CN" altLang="en-US" sz="2800" b="1" dirty="0">
                <a:solidFill>
                  <a:srgbClr val="0000FF"/>
                </a:solidFill>
                <a:latin typeface="+mn-lt"/>
                <a:ea typeface="仿宋" panose="02010609060101010101" pitchFamily="49" charset="-122"/>
              </a:rPr>
              <a:t>回路</a:t>
            </a:r>
          </a:p>
        </p:txBody>
      </p:sp>
      <p:graphicFrame>
        <p:nvGraphicFramePr>
          <p:cNvPr id="59395" name="Object 2">
            <a:extLst>
              <a:ext uri="{FF2B5EF4-FFF2-40B4-BE49-F238E27FC236}">
                <a16:creationId xmlns:a16="http://schemas.microsoft.com/office/drawing/2014/main" id="{B45EF818-65F6-4A67-8980-4C1C766A9FDB}"/>
              </a:ext>
            </a:extLst>
          </p:cNvPr>
          <p:cNvGraphicFramePr>
            <a:graphicFrameLocks noChangeAspect="1"/>
          </p:cNvGraphicFramePr>
          <p:nvPr>
            <p:extLst>
              <p:ext uri="{D42A27DB-BD31-4B8C-83A1-F6EECF244321}">
                <p14:modId xmlns:p14="http://schemas.microsoft.com/office/powerpoint/2010/main" val="2929327912"/>
              </p:ext>
            </p:extLst>
          </p:nvPr>
        </p:nvGraphicFramePr>
        <p:xfrm>
          <a:off x="106363" y="1054100"/>
          <a:ext cx="6327775" cy="1438275"/>
        </p:xfrm>
        <a:graphic>
          <a:graphicData uri="http://schemas.openxmlformats.org/presentationml/2006/ole">
            <mc:AlternateContent xmlns:mc="http://schemas.openxmlformats.org/markup-compatibility/2006">
              <mc:Choice xmlns:v="urn:schemas-microsoft-com:vml" Requires="v">
                <p:oleObj spid="_x0000_s60352" name="Equation" r:id="rId3" imgW="3555720" imgH="863280" progId="Equation.DSMT4">
                  <p:embed/>
                </p:oleObj>
              </mc:Choice>
              <mc:Fallback>
                <p:oleObj name="Equation" r:id="rId3" imgW="3555720" imgH="86328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363" y="1054100"/>
                        <a:ext cx="6327775" cy="1438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9396" name="Group 12">
            <a:extLst>
              <a:ext uri="{FF2B5EF4-FFF2-40B4-BE49-F238E27FC236}">
                <a16:creationId xmlns:a16="http://schemas.microsoft.com/office/drawing/2014/main" id="{1DFEFE16-09D0-48AD-A64A-4E4155CBE51D}"/>
              </a:ext>
            </a:extLst>
          </p:cNvPr>
          <p:cNvGrpSpPr>
            <a:grpSpLocks/>
          </p:cNvGrpSpPr>
          <p:nvPr/>
        </p:nvGrpSpPr>
        <p:grpSpPr bwMode="auto">
          <a:xfrm>
            <a:off x="233363" y="3783012"/>
            <a:ext cx="7721519" cy="2063749"/>
            <a:chOff x="158" y="2795"/>
            <a:chExt cx="5170" cy="1300"/>
          </a:xfrm>
        </p:grpSpPr>
        <p:graphicFrame>
          <p:nvGraphicFramePr>
            <p:cNvPr id="59403" name="Object 1">
              <a:extLst>
                <a:ext uri="{FF2B5EF4-FFF2-40B4-BE49-F238E27FC236}">
                  <a16:creationId xmlns:a16="http://schemas.microsoft.com/office/drawing/2014/main" id="{9E99868A-9E34-45A8-8092-494E4029EB25}"/>
                </a:ext>
              </a:extLst>
            </p:cNvPr>
            <p:cNvGraphicFramePr>
              <a:graphicFrameLocks noChangeAspect="1"/>
            </p:cNvGraphicFramePr>
            <p:nvPr>
              <p:extLst>
                <p:ext uri="{D42A27DB-BD31-4B8C-83A1-F6EECF244321}">
                  <p14:modId xmlns:p14="http://schemas.microsoft.com/office/powerpoint/2010/main" val="2216602695"/>
                </p:ext>
              </p:extLst>
            </p:nvPr>
          </p:nvGraphicFramePr>
          <p:xfrm>
            <a:off x="780" y="3360"/>
            <a:ext cx="1731" cy="735"/>
          </p:xfrm>
          <a:graphic>
            <a:graphicData uri="http://schemas.openxmlformats.org/presentationml/2006/ole">
              <mc:AlternateContent xmlns:mc="http://schemas.openxmlformats.org/markup-compatibility/2006">
                <mc:Choice xmlns:v="urn:schemas-microsoft-com:vml" Requires="v">
                  <p:oleObj spid="_x0000_s60353" name="公式" r:id="rId5" imgW="1079280" imgH="482400" progId="Equation.3">
                    <p:embed/>
                  </p:oleObj>
                </mc:Choice>
                <mc:Fallback>
                  <p:oleObj name="公式" r:id="rId5" imgW="1079280" imgH="482400" progId="Equation.3">
                    <p:embed/>
                    <p:pic>
                      <p:nvPicPr>
                        <p:cNvPr id="0" name="Object 1"/>
                        <p:cNvPicPr>
                          <a:picLocks noChangeAspect="1" noChangeArrowheads="1"/>
                        </p:cNvPicPr>
                        <p:nvPr/>
                      </p:nvPicPr>
                      <p:blipFill>
                        <a:blip r:embed="rId6"/>
                        <a:srcRect/>
                        <a:stretch>
                          <a:fillRect/>
                        </a:stretch>
                      </p:blipFill>
                      <p:spPr bwMode="auto">
                        <a:xfrm>
                          <a:off x="780" y="3360"/>
                          <a:ext cx="1731" cy="73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404" name="Text Box 6">
              <a:extLst>
                <a:ext uri="{FF2B5EF4-FFF2-40B4-BE49-F238E27FC236}">
                  <a16:creationId xmlns:a16="http://schemas.microsoft.com/office/drawing/2014/main" id="{9FDA15A0-B1AE-4FAB-9DBE-08FE0A58F37C}"/>
                </a:ext>
              </a:extLst>
            </p:cNvPr>
            <p:cNvSpPr txBox="1">
              <a:spLocks noChangeArrowheads="1"/>
            </p:cNvSpPr>
            <p:nvPr/>
          </p:nvSpPr>
          <p:spPr bwMode="auto">
            <a:xfrm>
              <a:off x="158" y="2795"/>
              <a:ext cx="5170"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dirty="0">
                  <a:solidFill>
                    <a:srgbClr val="000099"/>
                  </a:solidFill>
                  <a:latin typeface="+mn-lt"/>
                  <a:ea typeface="仿宋" panose="02010609060101010101" pitchFamily="49" charset="-122"/>
                </a:rPr>
                <a:t>可见，</a:t>
              </a:r>
              <a:r>
                <a:rPr kumimoji="0" lang="zh-CN" altLang="en-US" sz="2400" dirty="0">
                  <a:solidFill>
                    <a:srgbClr val="0000FF"/>
                  </a:solidFill>
                  <a:latin typeface="+mn-lt"/>
                  <a:ea typeface="仿宋" panose="02010609060101010101" pitchFamily="49" charset="-122"/>
                </a:rPr>
                <a:t>只要调整互感</a:t>
              </a:r>
              <a:r>
                <a:rPr kumimoji="0" lang="en-US" altLang="zh-CN" sz="2400" dirty="0">
                  <a:solidFill>
                    <a:srgbClr val="0000FF"/>
                  </a:solidFill>
                  <a:latin typeface="+mn-lt"/>
                  <a:ea typeface="仿宋" panose="02010609060101010101" pitchFamily="49" charset="-122"/>
                </a:rPr>
                <a:t>M</a:t>
              </a:r>
              <a:r>
                <a:rPr kumimoji="0" lang="zh-CN" altLang="en-US" sz="2400" i="1" dirty="0">
                  <a:solidFill>
                    <a:srgbClr val="000099"/>
                  </a:solidFill>
                  <a:latin typeface="+mn-lt"/>
                  <a:ea typeface="仿宋" panose="02010609060101010101" pitchFamily="49" charset="-122"/>
                </a:rPr>
                <a:t>，</a:t>
              </a:r>
              <a:r>
                <a:rPr kumimoji="0" lang="zh-CN" altLang="en-US" sz="2400" dirty="0">
                  <a:solidFill>
                    <a:srgbClr val="000099"/>
                  </a:solidFill>
                  <a:latin typeface="+mn-lt"/>
                  <a:ea typeface="仿宋" panose="02010609060101010101" pitchFamily="49" charset="-122"/>
                </a:rPr>
                <a:t>就可以在不影响调谐的情况下，使中介回路的等效谐振电阻</a:t>
              </a:r>
              <a:r>
                <a:rPr kumimoji="0" lang="en-US" altLang="zh-CN" sz="2400" i="1" dirty="0" err="1">
                  <a:solidFill>
                    <a:srgbClr val="CC3300"/>
                  </a:solidFill>
                  <a:latin typeface="+mn-lt"/>
                  <a:ea typeface="仿宋" panose="02010609060101010101" pitchFamily="49" charset="-122"/>
                </a:rPr>
                <a:t>R</a:t>
              </a:r>
              <a:r>
                <a:rPr kumimoji="0" lang="en-US" altLang="zh-CN" sz="2400" baseline="-25000" dirty="0" err="1">
                  <a:solidFill>
                    <a:srgbClr val="CC3300"/>
                  </a:solidFill>
                  <a:latin typeface="+mn-lt"/>
                  <a:ea typeface="仿宋" panose="02010609060101010101" pitchFamily="49" charset="-122"/>
                </a:rPr>
                <a:t>p</a:t>
              </a:r>
              <a:r>
                <a:rPr kumimoji="0" lang="en-US" altLang="zh-CN" sz="2400" dirty="0">
                  <a:solidFill>
                    <a:srgbClr val="CC3300"/>
                  </a:solidFill>
                  <a:latin typeface="+mn-lt"/>
                  <a:ea typeface="仿宋" panose="02010609060101010101" pitchFamily="49" charset="-122"/>
                  <a:cs typeface="Tahoma" panose="020B0604030504040204" pitchFamily="34" charset="0"/>
                </a:rPr>
                <a:t>’</a:t>
              </a:r>
              <a:r>
                <a:rPr kumimoji="0" lang="en-US" altLang="zh-CN" sz="2400" dirty="0">
                  <a:solidFill>
                    <a:srgbClr val="000099"/>
                  </a:solidFill>
                  <a:latin typeface="+mn-lt"/>
                  <a:ea typeface="仿宋" panose="02010609060101010101" pitchFamily="49" charset="-122"/>
                </a:rPr>
                <a:t>, </a:t>
              </a:r>
              <a:r>
                <a:rPr kumimoji="0" lang="zh-CN" altLang="en-US" sz="2400" dirty="0">
                  <a:solidFill>
                    <a:srgbClr val="000099"/>
                  </a:solidFill>
                  <a:latin typeface="+mn-lt"/>
                  <a:ea typeface="仿宋" panose="02010609060101010101" pitchFamily="49" charset="-122"/>
                </a:rPr>
                <a:t>满足匹配要求，</a:t>
              </a:r>
            </a:p>
            <a:p>
              <a:pPr eaLnBrk="1" hangingPunct="1">
                <a:spcBef>
                  <a:spcPct val="50000"/>
                </a:spcBef>
                <a:buFontTx/>
                <a:buNone/>
              </a:pPr>
              <a:r>
                <a:rPr kumimoji="0" lang="zh-CN" altLang="en-US" sz="2400" dirty="0">
                  <a:solidFill>
                    <a:srgbClr val="000099"/>
                  </a:solidFill>
                  <a:latin typeface="+mn-lt"/>
                  <a:ea typeface="仿宋" panose="02010609060101010101" pitchFamily="49" charset="-122"/>
                </a:rPr>
                <a:t>即</a:t>
              </a:r>
              <a:r>
                <a:rPr kumimoji="0" lang="en-US" altLang="zh-CN" sz="2400" dirty="0">
                  <a:solidFill>
                    <a:srgbClr val="000099"/>
                  </a:solidFill>
                  <a:latin typeface="+mn-lt"/>
                  <a:ea typeface="仿宋" panose="02010609060101010101" pitchFamily="49" charset="-122"/>
                </a:rPr>
                <a:t>:</a:t>
              </a:r>
            </a:p>
          </p:txBody>
        </p:sp>
      </p:grpSp>
      <p:sp>
        <p:nvSpPr>
          <p:cNvPr id="59401" name="Text Box 5">
            <a:extLst>
              <a:ext uri="{FF2B5EF4-FFF2-40B4-BE49-F238E27FC236}">
                <a16:creationId xmlns:a16="http://schemas.microsoft.com/office/drawing/2014/main" id="{F4402BB2-F517-4325-8764-126C0EDCA5FD}"/>
              </a:ext>
            </a:extLst>
          </p:cNvPr>
          <p:cNvSpPr txBox="1">
            <a:spLocks noChangeArrowheads="1"/>
          </p:cNvSpPr>
          <p:nvPr/>
        </p:nvSpPr>
        <p:spPr bwMode="auto">
          <a:xfrm>
            <a:off x="179388" y="595313"/>
            <a:ext cx="61928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dirty="0">
                <a:solidFill>
                  <a:srgbClr val="000099"/>
                </a:solidFill>
                <a:latin typeface="+mn-lt"/>
                <a:ea typeface="仿宋" panose="02010609060101010101" pitchFamily="49" charset="-122"/>
              </a:rPr>
              <a:t>中介回路等效谐振电阻</a:t>
            </a:r>
            <a:r>
              <a:rPr kumimoji="0" lang="en-US" altLang="zh-CN" sz="2400" i="1" dirty="0" err="1">
                <a:solidFill>
                  <a:srgbClr val="CC3300"/>
                </a:solidFill>
                <a:latin typeface="+mn-lt"/>
                <a:ea typeface="仿宋" panose="02010609060101010101" pitchFamily="49" charset="-122"/>
              </a:rPr>
              <a:t>R</a:t>
            </a:r>
            <a:r>
              <a:rPr kumimoji="0" lang="en-US" altLang="zh-CN" sz="2400" baseline="-25000" dirty="0" err="1">
                <a:solidFill>
                  <a:srgbClr val="CC3300"/>
                </a:solidFill>
                <a:latin typeface="+mn-lt"/>
                <a:ea typeface="仿宋" panose="02010609060101010101" pitchFamily="49" charset="-122"/>
              </a:rPr>
              <a:t>p</a:t>
            </a:r>
            <a:r>
              <a:rPr kumimoji="0" lang="en-US" altLang="zh-CN" sz="2400" dirty="0">
                <a:solidFill>
                  <a:srgbClr val="CC3300"/>
                </a:solidFill>
                <a:latin typeface="+mn-lt"/>
                <a:ea typeface="仿宋" panose="02010609060101010101" pitchFamily="49" charset="-122"/>
                <a:cs typeface="Tahoma" panose="020B0604030504040204" pitchFamily="34" charset="0"/>
              </a:rPr>
              <a:t>’</a:t>
            </a:r>
            <a:r>
              <a:rPr kumimoji="0" lang="zh-CN" altLang="en-US" sz="2400" dirty="0">
                <a:solidFill>
                  <a:srgbClr val="000099"/>
                </a:solidFill>
                <a:latin typeface="+mn-lt"/>
                <a:ea typeface="仿宋" panose="02010609060101010101" pitchFamily="49" charset="-122"/>
              </a:rPr>
              <a:t>（抽头处）</a:t>
            </a:r>
            <a:r>
              <a:rPr kumimoji="0" lang="en-US" altLang="zh-CN" sz="2400" dirty="0">
                <a:solidFill>
                  <a:srgbClr val="000099"/>
                </a:solidFill>
                <a:latin typeface="+mn-lt"/>
                <a:ea typeface="仿宋" panose="02010609060101010101" pitchFamily="49" charset="-122"/>
              </a:rPr>
              <a:t>:</a:t>
            </a:r>
          </a:p>
        </p:txBody>
      </p:sp>
      <p:sp>
        <p:nvSpPr>
          <p:cNvPr id="59398" name="Text Box 14">
            <a:extLst>
              <a:ext uri="{FF2B5EF4-FFF2-40B4-BE49-F238E27FC236}">
                <a16:creationId xmlns:a16="http://schemas.microsoft.com/office/drawing/2014/main" id="{AD5A5B05-4570-4476-8877-A0BE1E44B0FD}"/>
              </a:ext>
            </a:extLst>
          </p:cNvPr>
          <p:cNvSpPr txBox="1">
            <a:spLocks noChangeArrowheads="1"/>
          </p:cNvSpPr>
          <p:nvPr/>
        </p:nvSpPr>
        <p:spPr bwMode="auto">
          <a:xfrm>
            <a:off x="612775" y="5832475"/>
            <a:ext cx="58213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en-US" altLang="zh-CN" sz="2400" i="1" dirty="0">
                <a:solidFill>
                  <a:srgbClr val="000099"/>
                </a:solidFill>
                <a:latin typeface="+mn-lt"/>
                <a:ea typeface="仿宋" panose="02010609060101010101" pitchFamily="49" charset="-122"/>
              </a:rPr>
              <a:t>r</a:t>
            </a:r>
            <a:r>
              <a:rPr kumimoji="0" lang="en-US" altLang="zh-CN" sz="2400" baseline="-25000" dirty="0">
                <a:solidFill>
                  <a:srgbClr val="000099"/>
                </a:solidFill>
                <a:latin typeface="+mn-lt"/>
                <a:ea typeface="仿宋" panose="02010609060101010101" pitchFamily="49" charset="-122"/>
              </a:rPr>
              <a:t>1</a:t>
            </a:r>
            <a:r>
              <a:rPr kumimoji="0" lang="zh-CN" altLang="en-US" sz="2400" dirty="0">
                <a:solidFill>
                  <a:srgbClr val="000099"/>
                </a:solidFill>
                <a:latin typeface="+mn-lt"/>
                <a:ea typeface="仿宋" panose="02010609060101010101" pitchFamily="49" charset="-122"/>
              </a:rPr>
              <a:t>上吸收的功率使线圈发热，是无用功率；</a:t>
            </a:r>
          </a:p>
          <a:p>
            <a:pPr eaLnBrk="1" hangingPunct="1">
              <a:spcBef>
                <a:spcPct val="0"/>
              </a:spcBef>
              <a:buFontTx/>
              <a:buNone/>
            </a:pPr>
            <a:r>
              <a:rPr kumimoji="0" lang="en-US" altLang="zh-CN" sz="2400" i="1" dirty="0">
                <a:solidFill>
                  <a:srgbClr val="000099"/>
                </a:solidFill>
                <a:latin typeface="+mn-lt"/>
                <a:ea typeface="仿宋" panose="02010609060101010101" pitchFamily="49" charset="-122"/>
              </a:rPr>
              <a:t>r</a:t>
            </a:r>
            <a:r>
              <a:rPr kumimoji="0" lang="en-US" altLang="zh-CN" sz="2400" dirty="0">
                <a:solidFill>
                  <a:srgbClr val="000099"/>
                </a:solidFill>
                <a:latin typeface="+mn-lt"/>
                <a:ea typeface="仿宋" panose="02010609060101010101" pitchFamily="49" charset="-122"/>
              </a:rPr>
              <a:t>’</a:t>
            </a:r>
            <a:r>
              <a:rPr kumimoji="0" lang="zh-CN" altLang="en-US" sz="2400" dirty="0">
                <a:solidFill>
                  <a:srgbClr val="000099"/>
                </a:solidFill>
                <a:latin typeface="+mn-lt"/>
                <a:ea typeface="仿宋" panose="02010609060101010101" pitchFamily="49" charset="-122"/>
              </a:rPr>
              <a:t>上吸收的功率是有用功率。</a:t>
            </a:r>
            <a:endParaRPr kumimoji="0" lang="zh-CN" altLang="en-US" sz="2400" b="0" dirty="0">
              <a:solidFill>
                <a:srgbClr val="000099"/>
              </a:solidFill>
              <a:latin typeface="+mn-lt"/>
              <a:ea typeface="仿宋" panose="02010609060101010101" pitchFamily="49" charset="-122"/>
            </a:endParaRPr>
          </a:p>
        </p:txBody>
      </p:sp>
      <p:pic>
        <p:nvPicPr>
          <p:cNvPr id="59399" name="图片 13" descr="Image3.jpg">
            <a:extLst>
              <a:ext uri="{FF2B5EF4-FFF2-40B4-BE49-F238E27FC236}">
                <a16:creationId xmlns:a16="http://schemas.microsoft.com/office/drawing/2014/main" id="{1D0E79B2-F96D-415A-A417-468E9B0D626E}"/>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670675" y="228600"/>
            <a:ext cx="2357438" cy="329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0" name="Rectangle 2">
            <a:extLst>
              <a:ext uri="{FF2B5EF4-FFF2-40B4-BE49-F238E27FC236}">
                <a16:creationId xmlns:a16="http://schemas.microsoft.com/office/drawing/2014/main" id="{634B7545-E39F-4A5F-A8DD-FE7964D3F487}"/>
              </a:ext>
            </a:extLst>
          </p:cNvPr>
          <p:cNvSpPr>
            <a:spLocks noChangeArrowheads="1"/>
          </p:cNvSpPr>
          <p:nvPr/>
        </p:nvSpPr>
        <p:spPr bwMode="auto">
          <a:xfrm>
            <a:off x="106362" y="2389188"/>
            <a:ext cx="6121822" cy="14001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lvl="1" eaLnBrk="1" hangingPunct="1">
              <a:spcBef>
                <a:spcPct val="0"/>
              </a:spcBef>
              <a:buFontTx/>
              <a:buNone/>
            </a:pPr>
            <a:r>
              <a:rPr lang="zh-CN" altLang="en-US" sz="2400" dirty="0">
                <a:solidFill>
                  <a:srgbClr val="FF0000"/>
                </a:solidFill>
                <a:latin typeface="+mn-lt"/>
                <a:ea typeface="仿宋" panose="02010609060101010101" pitchFamily="49" charset="-122"/>
              </a:rPr>
              <a:t>式中的</a:t>
            </a:r>
            <a:r>
              <a:rPr lang="en-US" altLang="zh-CN" sz="2400" i="1" dirty="0">
                <a:solidFill>
                  <a:srgbClr val="FF0000"/>
                </a:solidFill>
                <a:latin typeface="+mn-lt"/>
                <a:ea typeface="仿宋" panose="02010609060101010101" pitchFamily="49" charset="-122"/>
              </a:rPr>
              <a:t>P</a:t>
            </a:r>
            <a:r>
              <a:rPr lang="zh-CN" altLang="en-US" sz="2400" dirty="0">
                <a:solidFill>
                  <a:srgbClr val="FF0000"/>
                </a:solidFill>
                <a:latin typeface="+mn-lt"/>
                <a:ea typeface="仿宋" panose="02010609060101010101" pitchFamily="49" charset="-122"/>
              </a:rPr>
              <a:t>，是接入系数。本式与</a:t>
            </a:r>
            <a:r>
              <a:rPr lang="en-US" altLang="zh-CN" sz="2400" dirty="0">
                <a:solidFill>
                  <a:srgbClr val="FF0000"/>
                </a:solidFill>
                <a:latin typeface="+mn-lt"/>
                <a:ea typeface="仿宋" panose="02010609060101010101" pitchFamily="49" charset="-122"/>
              </a:rPr>
              <a:t>P99   </a:t>
            </a:r>
            <a:r>
              <a:rPr lang="en-US" altLang="zh-CN" sz="2400" dirty="0">
                <a:solidFill>
                  <a:schemeClr val="accent2"/>
                </a:solidFill>
                <a:latin typeface="+mn-lt"/>
                <a:ea typeface="仿宋" panose="02010609060101010101" pitchFamily="49" charset="-122"/>
              </a:rPr>
              <a:t>P105</a:t>
            </a:r>
            <a:r>
              <a:rPr lang="zh-CN" altLang="en-US" sz="2400" dirty="0">
                <a:solidFill>
                  <a:srgbClr val="FF0000"/>
                </a:solidFill>
                <a:latin typeface="+mn-lt"/>
                <a:ea typeface="仿宋" panose="02010609060101010101" pitchFamily="49" charset="-122"/>
              </a:rPr>
              <a:t>的式子略有不同，教材中的式子是不考虑抽头，考虑的是整个谐振回路初级的谐振电阻。</a:t>
            </a:r>
          </a:p>
        </p:txBody>
      </p:sp>
      <p:sp>
        <p:nvSpPr>
          <p:cNvPr id="14" name="Rectangle 2">
            <a:extLst>
              <a:ext uri="{FF2B5EF4-FFF2-40B4-BE49-F238E27FC236}">
                <a16:creationId xmlns:a16="http://schemas.microsoft.com/office/drawing/2014/main" id="{07D0D2EF-563E-450C-BC80-13BD1C074CDF}"/>
              </a:ext>
            </a:extLst>
          </p:cNvPr>
          <p:cNvSpPr>
            <a:spLocks noChangeArrowheads="1"/>
          </p:cNvSpPr>
          <p:nvPr/>
        </p:nvSpPr>
        <p:spPr bwMode="auto">
          <a:xfrm>
            <a:off x="6300192" y="2691487"/>
            <a:ext cx="2737446" cy="8493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lvl="1" eaLnBrk="1" hangingPunct="1">
              <a:spcBef>
                <a:spcPct val="0"/>
              </a:spcBef>
              <a:buFontTx/>
              <a:buNone/>
            </a:pPr>
            <a:r>
              <a:rPr lang="en-US" altLang="zh-CN" sz="2400" b="1" dirty="0">
                <a:solidFill>
                  <a:srgbClr val="00B050"/>
                </a:solidFill>
                <a:latin typeface="+mn-lt"/>
                <a:ea typeface="仿宋" panose="02010609060101010101" pitchFamily="49" charset="-122"/>
              </a:rPr>
              <a:t>P98  </a:t>
            </a:r>
            <a:r>
              <a:rPr lang="en-US" altLang="zh-CN" sz="2400" dirty="0">
                <a:solidFill>
                  <a:srgbClr val="FF0000"/>
                </a:solidFill>
                <a:latin typeface="+mn-lt"/>
                <a:ea typeface="仿宋" panose="02010609060101010101" pitchFamily="49" charset="-122"/>
              </a:rPr>
              <a:t>P100  </a:t>
            </a:r>
            <a:r>
              <a:rPr lang="zh-CN" altLang="en-US" sz="2400" dirty="0">
                <a:solidFill>
                  <a:srgbClr val="FF0000"/>
                </a:solidFill>
                <a:latin typeface="+mn-lt"/>
                <a:ea typeface="仿宋" panose="02010609060101010101" pitchFamily="49" charset="-122"/>
              </a:rPr>
              <a:t>图</a:t>
            </a:r>
            <a:r>
              <a:rPr lang="en-US" altLang="zh-CN" sz="2400" dirty="0">
                <a:solidFill>
                  <a:srgbClr val="FF0000"/>
                </a:solidFill>
                <a:latin typeface="+mn-lt"/>
                <a:ea typeface="仿宋" panose="02010609060101010101" pitchFamily="49" charset="-122"/>
              </a:rPr>
              <a:t>4-25</a:t>
            </a:r>
          </a:p>
          <a:p>
            <a:pPr marL="0" lvl="1" eaLnBrk="1" hangingPunct="1">
              <a:spcBef>
                <a:spcPct val="0"/>
              </a:spcBef>
              <a:buNone/>
            </a:pPr>
            <a:r>
              <a:rPr lang="en-US" altLang="zh-CN" sz="2400" dirty="0">
                <a:solidFill>
                  <a:schemeClr val="accent2"/>
                </a:solidFill>
                <a:latin typeface="+mn-lt"/>
                <a:ea typeface="仿宋" panose="02010609060101010101" pitchFamily="49" charset="-122"/>
              </a:rPr>
              <a:t>P105  </a:t>
            </a:r>
            <a:r>
              <a:rPr lang="zh-CN" altLang="en-US" sz="2400" dirty="0">
                <a:solidFill>
                  <a:schemeClr val="accent2"/>
                </a:solidFill>
                <a:latin typeface="+mn-lt"/>
                <a:ea typeface="仿宋" panose="02010609060101010101" pitchFamily="49" charset="-122"/>
              </a:rPr>
              <a:t>图</a:t>
            </a:r>
            <a:r>
              <a:rPr lang="en-US" altLang="zh-CN" sz="2400" dirty="0">
                <a:solidFill>
                  <a:schemeClr val="accent2"/>
                </a:solidFill>
                <a:latin typeface="+mn-lt"/>
                <a:ea typeface="仿宋" panose="02010609060101010101" pitchFamily="49" charset="-122"/>
              </a:rPr>
              <a:t>4-19</a:t>
            </a:r>
            <a:endParaRPr lang="zh-CN" altLang="en-US" sz="2400" dirty="0">
              <a:solidFill>
                <a:schemeClr val="accent2"/>
              </a:solidFill>
              <a:latin typeface="+mn-lt"/>
              <a:ea typeface="仿宋" panose="02010609060101010101" pitchFamily="49"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AEA0090C-06BC-4F32-A68E-DD60A9D1AC9E}"/>
              </a:ext>
            </a:extLst>
          </p:cNvPr>
          <p:cNvSpPr>
            <a:spLocks noGrp="1" noChangeArrowheads="1"/>
          </p:cNvSpPr>
          <p:nvPr>
            <p:ph type="title" idx="4294967295"/>
          </p:nvPr>
        </p:nvSpPr>
        <p:spPr>
          <a:xfrm>
            <a:off x="275918" y="228600"/>
            <a:ext cx="7223125" cy="381000"/>
          </a:xfrm>
        </p:spPr>
        <p:txBody>
          <a:bodyPr/>
          <a:lstStyle/>
          <a:p>
            <a:pPr algn="l" eaLnBrk="1" hangingPunct="1"/>
            <a:r>
              <a:rPr lang="en-US" altLang="zh-CN" sz="3200" b="1" dirty="0">
                <a:solidFill>
                  <a:srgbClr val="0000FF"/>
                </a:solidFill>
                <a:latin typeface="+mn-lt"/>
                <a:ea typeface="仿宋" panose="02010609060101010101" pitchFamily="49" charset="-122"/>
              </a:rPr>
              <a:t>3.5.4</a:t>
            </a:r>
            <a:r>
              <a:rPr lang="zh-CN" altLang="en-US" sz="3200" b="1" dirty="0">
                <a:solidFill>
                  <a:srgbClr val="0000FF"/>
                </a:solidFill>
                <a:latin typeface="+mn-lt"/>
                <a:ea typeface="仿宋" panose="02010609060101010101" pitchFamily="49" charset="-122"/>
              </a:rPr>
              <a:t>  互感耦合复合输出回路</a:t>
            </a:r>
          </a:p>
        </p:txBody>
      </p:sp>
      <p:sp>
        <p:nvSpPr>
          <p:cNvPr id="60419" name="Text Box 4">
            <a:extLst>
              <a:ext uri="{FF2B5EF4-FFF2-40B4-BE49-F238E27FC236}">
                <a16:creationId xmlns:a16="http://schemas.microsoft.com/office/drawing/2014/main" id="{0B00D776-6B11-4E4B-A43F-3D1686FAA9C9}"/>
              </a:ext>
            </a:extLst>
          </p:cNvPr>
          <p:cNvSpPr txBox="1">
            <a:spLocks noChangeArrowheads="1"/>
          </p:cNvSpPr>
          <p:nvPr/>
        </p:nvSpPr>
        <p:spPr bwMode="auto">
          <a:xfrm>
            <a:off x="539750" y="692150"/>
            <a:ext cx="5905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dirty="0">
                <a:solidFill>
                  <a:srgbClr val="000099"/>
                </a:solidFill>
                <a:latin typeface="+mn-lt"/>
                <a:ea typeface="仿宋" panose="02010609060101010101" pitchFamily="49" charset="-122"/>
              </a:rPr>
              <a:t>中介回路的传输效率：</a:t>
            </a:r>
          </a:p>
        </p:txBody>
      </p:sp>
      <p:graphicFrame>
        <p:nvGraphicFramePr>
          <p:cNvPr id="60420" name="Object 11">
            <a:extLst>
              <a:ext uri="{FF2B5EF4-FFF2-40B4-BE49-F238E27FC236}">
                <a16:creationId xmlns:a16="http://schemas.microsoft.com/office/drawing/2014/main" id="{A14E2965-A4A6-4734-9845-A84F1D80C15B}"/>
              </a:ext>
            </a:extLst>
          </p:cNvPr>
          <p:cNvGraphicFramePr>
            <a:graphicFrameLocks noChangeAspect="1"/>
          </p:cNvGraphicFramePr>
          <p:nvPr>
            <p:extLst>
              <p:ext uri="{D42A27DB-BD31-4B8C-83A1-F6EECF244321}">
                <p14:modId xmlns:p14="http://schemas.microsoft.com/office/powerpoint/2010/main" val="3568144794"/>
              </p:ext>
            </p:extLst>
          </p:nvPr>
        </p:nvGraphicFramePr>
        <p:xfrm>
          <a:off x="250825" y="1231900"/>
          <a:ext cx="5580682" cy="1472002"/>
        </p:xfrm>
        <a:graphic>
          <a:graphicData uri="http://schemas.openxmlformats.org/presentationml/2006/ole">
            <mc:AlternateContent xmlns:mc="http://schemas.openxmlformats.org/markup-compatibility/2006">
              <mc:Choice xmlns:v="urn:schemas-microsoft-com:vml" Requires="v">
                <p:oleObj spid="_x0000_s96443" name="公式" r:id="rId3" imgW="3520292" imgH="891540" progId="Equation.3">
                  <p:embed/>
                </p:oleObj>
              </mc:Choice>
              <mc:Fallback>
                <p:oleObj name="公式" r:id="rId3" imgW="3520292" imgH="891540" progId="Equation.3">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1231900"/>
                        <a:ext cx="5580682" cy="1472002"/>
                      </a:xfrm>
                      <a:prstGeom prst="rect">
                        <a:avLst/>
                      </a:prstGeom>
                      <a:solidFill>
                        <a:schemeClr val="bg1"/>
                      </a:solidFill>
                      <a:ln>
                        <a:noFill/>
                      </a:ln>
                    </p:spPr>
                  </p:pic>
                </p:oleObj>
              </mc:Fallback>
            </mc:AlternateContent>
          </a:graphicData>
        </a:graphic>
      </p:graphicFrame>
      <p:sp>
        <p:nvSpPr>
          <p:cNvPr id="60421" name="Text Box 9">
            <a:extLst>
              <a:ext uri="{FF2B5EF4-FFF2-40B4-BE49-F238E27FC236}">
                <a16:creationId xmlns:a16="http://schemas.microsoft.com/office/drawing/2014/main" id="{EB2452BB-710E-4757-BB59-3A89A47CA647}"/>
              </a:ext>
            </a:extLst>
          </p:cNvPr>
          <p:cNvSpPr txBox="1">
            <a:spLocks noChangeArrowheads="1"/>
          </p:cNvSpPr>
          <p:nvPr/>
        </p:nvSpPr>
        <p:spPr bwMode="auto">
          <a:xfrm>
            <a:off x="550952" y="4485012"/>
            <a:ext cx="5905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dirty="0">
                <a:solidFill>
                  <a:srgbClr val="0000FF"/>
                </a:solidFill>
                <a:latin typeface="+mn-lt"/>
                <a:ea typeface="仿宋" panose="02010609060101010101" pitchFamily="49" charset="-122"/>
              </a:rPr>
              <a:t>可见要提高</a:t>
            </a:r>
            <a:r>
              <a:rPr kumimoji="0" lang="zh-CN" altLang="en-US" sz="2400" i="1" dirty="0">
                <a:solidFill>
                  <a:srgbClr val="0000FF"/>
                </a:solidFill>
                <a:latin typeface="+mn-lt"/>
                <a:ea typeface="仿宋" panose="02010609060101010101" pitchFamily="49" charset="-122"/>
                <a:sym typeface="Symbol" panose="05050102010706020507" pitchFamily="18" charset="2"/>
              </a:rPr>
              <a:t></a:t>
            </a:r>
            <a:r>
              <a:rPr kumimoji="0" lang="zh-CN" altLang="en-US" sz="2400" dirty="0">
                <a:solidFill>
                  <a:srgbClr val="0000FF"/>
                </a:solidFill>
                <a:latin typeface="+mn-lt"/>
                <a:ea typeface="仿宋" panose="02010609060101010101" pitchFamily="49" charset="-122"/>
              </a:rPr>
              <a:t>，就要提高</a:t>
            </a:r>
            <a:r>
              <a:rPr kumimoji="0" lang="en-US" altLang="zh-CN" sz="2400" i="1" dirty="0">
                <a:solidFill>
                  <a:srgbClr val="0000FF"/>
                </a:solidFill>
                <a:latin typeface="+mn-lt"/>
                <a:ea typeface="仿宋" panose="02010609060101010101" pitchFamily="49" charset="-122"/>
              </a:rPr>
              <a:t>Q</a:t>
            </a:r>
            <a:r>
              <a:rPr kumimoji="0" lang="en-US" altLang="zh-CN" sz="2400" baseline="-25000" dirty="0">
                <a:solidFill>
                  <a:srgbClr val="0000FF"/>
                </a:solidFill>
                <a:latin typeface="+mn-lt"/>
                <a:ea typeface="仿宋" panose="02010609060101010101" pitchFamily="49" charset="-122"/>
              </a:rPr>
              <a:t>0</a:t>
            </a:r>
            <a:r>
              <a:rPr kumimoji="0" lang="zh-CN" altLang="en-US" sz="2400" dirty="0">
                <a:solidFill>
                  <a:srgbClr val="0000FF"/>
                </a:solidFill>
                <a:latin typeface="+mn-lt"/>
                <a:ea typeface="仿宋" panose="02010609060101010101" pitchFamily="49" charset="-122"/>
              </a:rPr>
              <a:t> ，减小</a:t>
            </a:r>
            <a:r>
              <a:rPr kumimoji="0" lang="en-US" altLang="zh-CN" sz="2400" i="1" dirty="0">
                <a:solidFill>
                  <a:srgbClr val="0000FF"/>
                </a:solidFill>
                <a:latin typeface="+mn-lt"/>
                <a:ea typeface="仿宋" panose="02010609060101010101" pitchFamily="49" charset="-122"/>
              </a:rPr>
              <a:t>Q</a:t>
            </a:r>
            <a:r>
              <a:rPr kumimoji="0" lang="en-US" altLang="zh-CN" sz="2400" baseline="-25000" dirty="0">
                <a:solidFill>
                  <a:srgbClr val="0000FF"/>
                </a:solidFill>
                <a:latin typeface="+mn-lt"/>
                <a:ea typeface="仿宋" panose="02010609060101010101" pitchFamily="49" charset="-122"/>
              </a:rPr>
              <a:t>L</a:t>
            </a:r>
            <a:endParaRPr kumimoji="0" lang="zh-CN" altLang="en-US" sz="2400" baseline="-25000" dirty="0">
              <a:solidFill>
                <a:srgbClr val="0000FF"/>
              </a:solidFill>
              <a:latin typeface="+mn-lt"/>
              <a:ea typeface="仿宋" panose="02010609060101010101" pitchFamily="49" charset="-122"/>
            </a:endParaRPr>
          </a:p>
        </p:txBody>
      </p:sp>
      <p:sp>
        <p:nvSpPr>
          <p:cNvPr id="60422" name="Text Box 13">
            <a:extLst>
              <a:ext uri="{FF2B5EF4-FFF2-40B4-BE49-F238E27FC236}">
                <a16:creationId xmlns:a16="http://schemas.microsoft.com/office/drawing/2014/main" id="{C4578A01-E6DC-4AB9-A563-DA4F82847F38}"/>
              </a:ext>
            </a:extLst>
          </p:cNvPr>
          <p:cNvSpPr txBox="1">
            <a:spLocks noChangeArrowheads="1"/>
          </p:cNvSpPr>
          <p:nvPr/>
        </p:nvSpPr>
        <p:spPr bwMode="auto">
          <a:xfrm>
            <a:off x="238612" y="5814074"/>
            <a:ext cx="867568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400" dirty="0">
                <a:solidFill>
                  <a:srgbClr val="000099"/>
                </a:solidFill>
                <a:latin typeface="+mn-lt"/>
                <a:ea typeface="仿宋" panose="02010609060101010101" pitchFamily="49" charset="-122"/>
              </a:rPr>
              <a:t> 通常</a:t>
            </a:r>
            <a:r>
              <a:rPr kumimoji="0" lang="en-US" altLang="zh-CN" sz="2400" i="1" dirty="0">
                <a:solidFill>
                  <a:srgbClr val="000099"/>
                </a:solidFill>
                <a:latin typeface="+mn-lt"/>
                <a:ea typeface="仿宋" panose="02010609060101010101" pitchFamily="49" charset="-122"/>
              </a:rPr>
              <a:t>Q</a:t>
            </a:r>
            <a:r>
              <a:rPr kumimoji="0" lang="en-US" altLang="zh-CN" sz="2400" baseline="-25000" dirty="0">
                <a:solidFill>
                  <a:srgbClr val="000099"/>
                </a:solidFill>
                <a:latin typeface="+mn-lt"/>
                <a:ea typeface="仿宋" panose="02010609060101010101" pitchFamily="49" charset="-122"/>
              </a:rPr>
              <a:t>0</a:t>
            </a:r>
            <a:r>
              <a:rPr kumimoji="0" lang="en-US" altLang="zh-CN" sz="2400" dirty="0">
                <a:solidFill>
                  <a:srgbClr val="000099"/>
                </a:solidFill>
                <a:latin typeface="+mn-lt"/>
                <a:ea typeface="仿宋" panose="02010609060101010101" pitchFamily="49" charset="-122"/>
              </a:rPr>
              <a:t>=100</a:t>
            </a:r>
            <a:r>
              <a:rPr kumimoji="0" lang="zh-CN" altLang="en-US" sz="2400" dirty="0">
                <a:solidFill>
                  <a:srgbClr val="000099"/>
                </a:solidFill>
                <a:latin typeface="+mn-lt"/>
                <a:ea typeface="仿宋" panose="02010609060101010101" pitchFamily="49" charset="-122"/>
              </a:rPr>
              <a:t>～</a:t>
            </a:r>
            <a:r>
              <a:rPr kumimoji="0" lang="en-US" altLang="zh-CN" sz="2400" dirty="0">
                <a:solidFill>
                  <a:srgbClr val="000099"/>
                </a:solidFill>
                <a:latin typeface="+mn-lt"/>
                <a:ea typeface="仿宋" panose="02010609060101010101" pitchFamily="49" charset="-122"/>
              </a:rPr>
              <a:t>200</a:t>
            </a:r>
            <a:r>
              <a:rPr kumimoji="0" lang="zh-CN" altLang="en-US" sz="2400" dirty="0">
                <a:solidFill>
                  <a:srgbClr val="000099"/>
                </a:solidFill>
                <a:latin typeface="+mn-lt"/>
                <a:ea typeface="仿宋" panose="02010609060101010101" pitchFamily="49" charset="-122"/>
              </a:rPr>
              <a:t>之间，</a:t>
            </a:r>
            <a:r>
              <a:rPr kumimoji="0" lang="en-US" altLang="zh-CN" sz="2400" i="1" dirty="0">
                <a:solidFill>
                  <a:srgbClr val="000099"/>
                </a:solidFill>
                <a:latin typeface="+mn-lt"/>
                <a:ea typeface="仿宋" panose="02010609060101010101" pitchFamily="49" charset="-122"/>
              </a:rPr>
              <a:t>Q</a:t>
            </a:r>
            <a:r>
              <a:rPr kumimoji="0" lang="en-US" altLang="zh-CN" sz="2400" baseline="-25000" dirty="0">
                <a:solidFill>
                  <a:srgbClr val="000099"/>
                </a:solidFill>
                <a:latin typeface="+mn-lt"/>
                <a:ea typeface="仿宋" panose="02010609060101010101" pitchFamily="49" charset="-122"/>
              </a:rPr>
              <a:t>L</a:t>
            </a:r>
            <a:r>
              <a:rPr kumimoji="0" lang="zh-CN" altLang="en-US" sz="2400" dirty="0">
                <a:solidFill>
                  <a:srgbClr val="000099"/>
                </a:solidFill>
                <a:latin typeface="+mn-lt"/>
                <a:ea typeface="仿宋" panose="02010609060101010101" pitchFamily="49" charset="-122"/>
              </a:rPr>
              <a:t>不可太小，否则选择性不好，滤波效果不好。一般取</a:t>
            </a:r>
            <a:r>
              <a:rPr kumimoji="0" lang="en-US" altLang="zh-CN" sz="2400" i="1" dirty="0">
                <a:solidFill>
                  <a:srgbClr val="000099"/>
                </a:solidFill>
                <a:latin typeface="+mn-lt"/>
                <a:ea typeface="仿宋" panose="02010609060101010101" pitchFamily="49" charset="-122"/>
              </a:rPr>
              <a:t>Q</a:t>
            </a:r>
            <a:r>
              <a:rPr kumimoji="0" lang="en-US" altLang="zh-CN" sz="2400" baseline="-25000" dirty="0">
                <a:solidFill>
                  <a:srgbClr val="000099"/>
                </a:solidFill>
                <a:latin typeface="+mn-lt"/>
                <a:ea typeface="仿宋" panose="02010609060101010101" pitchFamily="49" charset="-122"/>
              </a:rPr>
              <a:t>L</a:t>
            </a:r>
            <a:r>
              <a:rPr kumimoji="0" lang="en-US" altLang="zh-CN" sz="2400" dirty="0">
                <a:solidFill>
                  <a:srgbClr val="000099"/>
                </a:solidFill>
                <a:latin typeface="+mn-lt"/>
                <a:ea typeface="仿宋" panose="02010609060101010101" pitchFamily="49" charset="-122"/>
              </a:rPr>
              <a:t>=10 </a:t>
            </a:r>
            <a:r>
              <a:rPr kumimoji="0" lang="zh-CN" altLang="en-US" sz="2400" dirty="0">
                <a:solidFill>
                  <a:srgbClr val="000099"/>
                </a:solidFill>
                <a:latin typeface="+mn-lt"/>
                <a:ea typeface="仿宋" panose="02010609060101010101" pitchFamily="49" charset="-122"/>
              </a:rPr>
              <a:t>左右。</a:t>
            </a:r>
          </a:p>
        </p:txBody>
      </p:sp>
      <p:grpSp>
        <p:nvGrpSpPr>
          <p:cNvPr id="60423" name="Group 18">
            <a:extLst>
              <a:ext uri="{FF2B5EF4-FFF2-40B4-BE49-F238E27FC236}">
                <a16:creationId xmlns:a16="http://schemas.microsoft.com/office/drawing/2014/main" id="{E6F4214F-C493-47E9-B4DA-E324EA37C066}"/>
              </a:ext>
            </a:extLst>
          </p:cNvPr>
          <p:cNvGrpSpPr>
            <a:grpSpLocks/>
          </p:cNvGrpSpPr>
          <p:nvPr/>
        </p:nvGrpSpPr>
        <p:grpSpPr bwMode="auto">
          <a:xfrm>
            <a:off x="285750" y="3141663"/>
            <a:ext cx="3744913" cy="457200"/>
            <a:chOff x="385" y="2069"/>
            <a:chExt cx="2359" cy="288"/>
          </a:xfrm>
        </p:grpSpPr>
        <p:sp>
          <p:nvSpPr>
            <p:cNvPr id="60428" name="Text Box 6">
              <a:extLst>
                <a:ext uri="{FF2B5EF4-FFF2-40B4-BE49-F238E27FC236}">
                  <a16:creationId xmlns:a16="http://schemas.microsoft.com/office/drawing/2014/main" id="{A32374E5-5CB0-47B4-B63C-DAF68DF9C481}"/>
                </a:ext>
              </a:extLst>
            </p:cNvPr>
            <p:cNvSpPr txBox="1">
              <a:spLocks noChangeArrowheads="1"/>
            </p:cNvSpPr>
            <p:nvPr/>
          </p:nvSpPr>
          <p:spPr bwMode="auto">
            <a:xfrm>
              <a:off x="1610" y="2069"/>
              <a:ext cx="113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a:solidFill>
                    <a:srgbClr val="000099"/>
                  </a:solidFill>
                  <a:latin typeface="+mn-lt"/>
                  <a:ea typeface="仿宋" panose="02010609060101010101" pitchFamily="49" charset="-122"/>
                </a:rPr>
                <a:t>为空载</a:t>
              </a:r>
              <a:r>
                <a:rPr kumimoji="0" lang="en-US" altLang="zh-CN" sz="2400" i="1">
                  <a:solidFill>
                    <a:srgbClr val="000099"/>
                  </a:solidFill>
                  <a:latin typeface="+mn-lt"/>
                  <a:ea typeface="仿宋" panose="02010609060101010101" pitchFamily="49" charset="-122"/>
                </a:rPr>
                <a:t>Q</a:t>
              </a:r>
              <a:r>
                <a:rPr kumimoji="0" lang="zh-CN" altLang="en-US" sz="2400">
                  <a:solidFill>
                    <a:srgbClr val="000099"/>
                  </a:solidFill>
                  <a:latin typeface="+mn-lt"/>
                  <a:ea typeface="仿宋" panose="02010609060101010101" pitchFamily="49" charset="-122"/>
                </a:rPr>
                <a:t>值</a:t>
              </a:r>
            </a:p>
          </p:txBody>
        </p:sp>
        <p:graphicFrame>
          <p:nvGraphicFramePr>
            <p:cNvPr id="60429" name="Object 15">
              <a:extLst>
                <a:ext uri="{FF2B5EF4-FFF2-40B4-BE49-F238E27FC236}">
                  <a16:creationId xmlns:a16="http://schemas.microsoft.com/office/drawing/2014/main" id="{B8EAC95A-50C0-4FF1-9101-42FC923B3EF5}"/>
                </a:ext>
              </a:extLst>
            </p:cNvPr>
            <p:cNvGraphicFramePr>
              <a:graphicFrameLocks noChangeAspect="1"/>
            </p:cNvGraphicFramePr>
            <p:nvPr/>
          </p:nvGraphicFramePr>
          <p:xfrm>
            <a:off x="385" y="2069"/>
            <a:ext cx="940" cy="279"/>
          </p:xfrm>
          <a:graphic>
            <a:graphicData uri="http://schemas.openxmlformats.org/presentationml/2006/ole">
              <mc:AlternateContent xmlns:mc="http://schemas.openxmlformats.org/markup-compatibility/2006">
                <mc:Choice xmlns:v="urn:schemas-microsoft-com:vml" Requires="v">
                  <p:oleObj spid="_x0000_s96444" name="公式" r:id="rId5" imgW="761822" imgH="205740" progId="Equation.3">
                    <p:embed/>
                  </p:oleObj>
                </mc:Choice>
                <mc:Fallback>
                  <p:oleObj name="公式" r:id="rId5" imgW="761822" imgH="205740" progId="Equation.3">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 y="2069"/>
                          <a:ext cx="940" cy="27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60424" name="Group 17">
            <a:extLst>
              <a:ext uri="{FF2B5EF4-FFF2-40B4-BE49-F238E27FC236}">
                <a16:creationId xmlns:a16="http://schemas.microsoft.com/office/drawing/2014/main" id="{B5796CBE-CD73-4722-B016-22DC172D4D55}"/>
              </a:ext>
            </a:extLst>
          </p:cNvPr>
          <p:cNvGrpSpPr>
            <a:grpSpLocks/>
          </p:cNvGrpSpPr>
          <p:nvPr/>
        </p:nvGrpSpPr>
        <p:grpSpPr bwMode="auto">
          <a:xfrm>
            <a:off x="646113" y="3789363"/>
            <a:ext cx="4175125" cy="468312"/>
            <a:chOff x="431" y="2478"/>
            <a:chExt cx="2630" cy="295"/>
          </a:xfrm>
        </p:grpSpPr>
        <p:sp>
          <p:nvSpPr>
            <p:cNvPr id="60426" name="Text Box 7">
              <a:extLst>
                <a:ext uri="{FF2B5EF4-FFF2-40B4-BE49-F238E27FC236}">
                  <a16:creationId xmlns:a16="http://schemas.microsoft.com/office/drawing/2014/main" id="{8F18C490-85FA-4D59-A14A-8FFBD9936BAE}"/>
                </a:ext>
              </a:extLst>
            </p:cNvPr>
            <p:cNvSpPr txBox="1">
              <a:spLocks noChangeArrowheads="1"/>
            </p:cNvSpPr>
            <p:nvPr/>
          </p:nvSpPr>
          <p:spPr bwMode="auto">
            <a:xfrm>
              <a:off x="1927" y="2478"/>
              <a:ext cx="113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a:solidFill>
                    <a:srgbClr val="000099"/>
                  </a:solidFill>
                  <a:latin typeface="+mn-lt"/>
                  <a:ea typeface="仿宋" panose="02010609060101010101" pitchFamily="49" charset="-122"/>
                </a:rPr>
                <a:t>为有载</a:t>
              </a:r>
              <a:r>
                <a:rPr kumimoji="0" lang="en-US" altLang="zh-CN" sz="2400" i="1">
                  <a:solidFill>
                    <a:srgbClr val="000099"/>
                  </a:solidFill>
                  <a:latin typeface="+mn-lt"/>
                  <a:ea typeface="仿宋" panose="02010609060101010101" pitchFamily="49" charset="-122"/>
                </a:rPr>
                <a:t>Q</a:t>
              </a:r>
              <a:r>
                <a:rPr kumimoji="0" lang="zh-CN" altLang="en-US" sz="2400">
                  <a:solidFill>
                    <a:srgbClr val="000099"/>
                  </a:solidFill>
                  <a:latin typeface="+mn-lt"/>
                  <a:ea typeface="仿宋" panose="02010609060101010101" pitchFamily="49" charset="-122"/>
                </a:rPr>
                <a:t>值</a:t>
              </a:r>
            </a:p>
          </p:txBody>
        </p:sp>
        <p:graphicFrame>
          <p:nvGraphicFramePr>
            <p:cNvPr id="60427" name="Object 16">
              <a:extLst>
                <a:ext uri="{FF2B5EF4-FFF2-40B4-BE49-F238E27FC236}">
                  <a16:creationId xmlns:a16="http://schemas.microsoft.com/office/drawing/2014/main" id="{C55357C1-CA0C-48C9-A98F-0ED3C21E5B0E}"/>
                </a:ext>
              </a:extLst>
            </p:cNvPr>
            <p:cNvGraphicFramePr>
              <a:graphicFrameLocks noChangeAspect="1"/>
            </p:cNvGraphicFramePr>
            <p:nvPr/>
          </p:nvGraphicFramePr>
          <p:xfrm>
            <a:off x="431" y="2478"/>
            <a:ext cx="1365" cy="295"/>
          </p:xfrm>
          <a:graphic>
            <a:graphicData uri="http://schemas.openxmlformats.org/presentationml/2006/ole">
              <mc:AlternateContent xmlns:mc="http://schemas.openxmlformats.org/markup-compatibility/2006">
                <mc:Choice xmlns:v="urn:schemas-microsoft-com:vml" Requires="v">
                  <p:oleObj spid="_x0000_s96445" name="公式" r:id="rId7" imgW="1120244" imgH="220875" progId="Equation.3">
                    <p:embed/>
                  </p:oleObj>
                </mc:Choice>
                <mc:Fallback>
                  <p:oleObj name="公式" r:id="rId7" imgW="1120244" imgH="220875" progId="Equation.3">
                    <p:embed/>
                    <p:pic>
                      <p:nvPicPr>
                        <p:cNvPr id="0"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1" y="2478"/>
                          <a:ext cx="1365" cy="29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pic>
        <p:nvPicPr>
          <p:cNvPr id="60425" name="图片 12" descr="Image3.jpg">
            <a:extLst>
              <a:ext uri="{FF2B5EF4-FFF2-40B4-BE49-F238E27FC236}">
                <a16:creationId xmlns:a16="http://schemas.microsoft.com/office/drawing/2014/main" id="{96FF8FF8-BAB6-430D-AA3F-6E3B698F56EB}"/>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014987" y="2229976"/>
            <a:ext cx="2357438" cy="329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36EFB4A3-62BC-4A2F-A1CB-7D6C975E73A6}"/>
              </a:ext>
            </a:extLst>
          </p:cNvPr>
          <p:cNvSpPr>
            <a:spLocks noChangeArrowheads="1"/>
          </p:cNvSpPr>
          <p:nvPr/>
        </p:nvSpPr>
        <p:spPr bwMode="auto">
          <a:xfrm>
            <a:off x="6308424" y="4660670"/>
            <a:ext cx="2081213" cy="116064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lvl="1" eaLnBrk="1" hangingPunct="1">
              <a:spcBef>
                <a:spcPct val="0"/>
              </a:spcBef>
              <a:buNone/>
            </a:pPr>
            <a:r>
              <a:rPr lang="en-US" altLang="zh-CN" sz="2400" dirty="0">
                <a:solidFill>
                  <a:srgbClr val="00B050"/>
                </a:solidFill>
                <a:latin typeface="+mn-lt"/>
                <a:ea typeface="仿宋" panose="02010609060101010101" pitchFamily="49" charset="-122"/>
              </a:rPr>
              <a:t>P98  </a:t>
            </a:r>
            <a:r>
              <a:rPr lang="zh-CN" altLang="en-US" sz="2400" dirty="0">
                <a:solidFill>
                  <a:srgbClr val="00B050"/>
                </a:solidFill>
                <a:latin typeface="+mn-lt"/>
                <a:ea typeface="仿宋" panose="02010609060101010101" pitchFamily="49" charset="-122"/>
              </a:rPr>
              <a:t>图</a:t>
            </a:r>
            <a:r>
              <a:rPr lang="en-US" altLang="zh-CN" sz="2400" dirty="0">
                <a:solidFill>
                  <a:srgbClr val="00B050"/>
                </a:solidFill>
                <a:latin typeface="+mn-lt"/>
                <a:ea typeface="仿宋" panose="02010609060101010101" pitchFamily="49" charset="-122"/>
              </a:rPr>
              <a:t>4-25</a:t>
            </a:r>
          </a:p>
          <a:p>
            <a:pPr marL="0" lvl="1" eaLnBrk="1" hangingPunct="1">
              <a:spcBef>
                <a:spcPct val="0"/>
              </a:spcBef>
              <a:buFontTx/>
              <a:buNone/>
            </a:pPr>
            <a:r>
              <a:rPr lang="en-US" altLang="zh-CN" sz="2400" dirty="0">
                <a:solidFill>
                  <a:srgbClr val="FF0000"/>
                </a:solidFill>
                <a:latin typeface="+mn-lt"/>
                <a:ea typeface="仿宋" panose="02010609060101010101" pitchFamily="49" charset="-122"/>
              </a:rPr>
              <a:t>P100  </a:t>
            </a:r>
            <a:r>
              <a:rPr lang="zh-CN" altLang="en-US" sz="2400" dirty="0">
                <a:solidFill>
                  <a:srgbClr val="FF0000"/>
                </a:solidFill>
                <a:latin typeface="+mn-lt"/>
                <a:ea typeface="仿宋" panose="02010609060101010101" pitchFamily="49" charset="-122"/>
              </a:rPr>
              <a:t>图</a:t>
            </a:r>
            <a:r>
              <a:rPr lang="en-US" altLang="zh-CN" sz="2400" dirty="0">
                <a:solidFill>
                  <a:srgbClr val="FF0000"/>
                </a:solidFill>
                <a:latin typeface="+mn-lt"/>
                <a:ea typeface="仿宋" panose="02010609060101010101" pitchFamily="49" charset="-122"/>
              </a:rPr>
              <a:t>4-25</a:t>
            </a:r>
          </a:p>
          <a:p>
            <a:pPr marL="0" lvl="1" eaLnBrk="1" hangingPunct="1">
              <a:spcBef>
                <a:spcPct val="0"/>
              </a:spcBef>
              <a:buNone/>
            </a:pPr>
            <a:r>
              <a:rPr lang="en-US" altLang="zh-CN" sz="2400" dirty="0">
                <a:solidFill>
                  <a:schemeClr val="accent2"/>
                </a:solidFill>
                <a:latin typeface="+mn-lt"/>
                <a:ea typeface="仿宋" panose="02010609060101010101" pitchFamily="49" charset="-122"/>
              </a:rPr>
              <a:t>P105  </a:t>
            </a:r>
            <a:r>
              <a:rPr lang="zh-CN" altLang="en-US" sz="2400" dirty="0">
                <a:solidFill>
                  <a:schemeClr val="accent2"/>
                </a:solidFill>
                <a:latin typeface="+mn-lt"/>
                <a:ea typeface="仿宋" panose="02010609060101010101" pitchFamily="49" charset="-122"/>
              </a:rPr>
              <a:t>图</a:t>
            </a:r>
            <a:r>
              <a:rPr lang="en-US" altLang="zh-CN" sz="2400" dirty="0">
                <a:solidFill>
                  <a:schemeClr val="accent2"/>
                </a:solidFill>
                <a:latin typeface="+mn-lt"/>
                <a:ea typeface="仿宋" panose="02010609060101010101" pitchFamily="49" charset="-122"/>
              </a:rPr>
              <a:t>4-19</a:t>
            </a:r>
            <a:endParaRPr lang="zh-CN" altLang="en-US" sz="2400" dirty="0">
              <a:solidFill>
                <a:schemeClr val="accent2"/>
              </a:solidFill>
              <a:latin typeface="+mn-lt"/>
              <a:ea typeface="仿宋" panose="02010609060101010101" pitchFamily="49" charset="-122"/>
            </a:endParaRPr>
          </a:p>
        </p:txBody>
      </p:sp>
      <p:pic>
        <p:nvPicPr>
          <p:cNvPr id="2" name="图片 1">
            <a:extLst>
              <a:ext uri="{FF2B5EF4-FFF2-40B4-BE49-F238E27FC236}">
                <a16:creationId xmlns:a16="http://schemas.microsoft.com/office/drawing/2014/main" id="{E9399F16-B8ED-4FFE-A120-B52017BC0F3A}"/>
              </a:ext>
            </a:extLst>
          </p:cNvPr>
          <p:cNvPicPr>
            <a:picLocks noChangeAspect="1"/>
          </p:cNvPicPr>
          <p:nvPr/>
        </p:nvPicPr>
        <p:blipFill>
          <a:blip r:embed="rId10"/>
          <a:stretch>
            <a:fillRect/>
          </a:stretch>
        </p:blipFill>
        <p:spPr>
          <a:xfrm>
            <a:off x="7146179" y="6178"/>
            <a:ext cx="1721903" cy="2045754"/>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E466BAEC-8DDA-446E-9A2C-CB25156C72C2}"/>
              </a:ext>
            </a:extLst>
          </p:cNvPr>
          <p:cNvSpPr>
            <a:spLocks noGrp="1" noChangeArrowheads="1"/>
          </p:cNvSpPr>
          <p:nvPr>
            <p:ph type="title" idx="4294967295"/>
          </p:nvPr>
        </p:nvSpPr>
        <p:spPr>
          <a:xfrm>
            <a:off x="228600" y="228600"/>
            <a:ext cx="5843588" cy="320675"/>
          </a:xfrm>
        </p:spPr>
        <p:txBody>
          <a:bodyPr/>
          <a:lstStyle/>
          <a:p>
            <a:pPr algn="l" eaLnBrk="1" hangingPunct="1"/>
            <a:r>
              <a:rPr lang="en-US" altLang="zh-CN" sz="2400" b="1" dirty="0">
                <a:solidFill>
                  <a:srgbClr val="0000FF"/>
                </a:solidFill>
                <a:latin typeface="+mn-lt"/>
                <a:ea typeface="仿宋" panose="02010609060101010101" pitchFamily="49" charset="-122"/>
              </a:rPr>
              <a:t>3.5.5</a:t>
            </a:r>
            <a:r>
              <a:rPr lang="zh-CN" altLang="en-US" sz="2400" b="1" dirty="0">
                <a:solidFill>
                  <a:srgbClr val="0000FF"/>
                </a:solidFill>
                <a:latin typeface="+mn-lt"/>
                <a:ea typeface="仿宋" panose="02010609060101010101" pitchFamily="49" charset="-122"/>
              </a:rPr>
              <a:t>  </a:t>
            </a:r>
            <a:r>
              <a:rPr lang="en-US" altLang="zh-CN" sz="2400" b="1" dirty="0">
                <a:solidFill>
                  <a:srgbClr val="0000FF"/>
                </a:solidFill>
                <a:latin typeface="+mn-lt"/>
                <a:ea typeface="仿宋" panose="02010609060101010101" pitchFamily="49" charset="-122"/>
              </a:rPr>
              <a:t>140M</a:t>
            </a:r>
            <a:r>
              <a:rPr lang="zh-CN" altLang="en-US" sz="2400" b="1" dirty="0">
                <a:solidFill>
                  <a:srgbClr val="0000FF"/>
                </a:solidFill>
                <a:latin typeface="+mn-lt"/>
                <a:ea typeface="仿宋" panose="02010609060101010101" pitchFamily="49" charset="-122"/>
              </a:rPr>
              <a:t>高频功率放大器</a:t>
            </a:r>
            <a:r>
              <a:rPr lang="en-US" altLang="zh-CN" sz="2400" b="1" dirty="0">
                <a:solidFill>
                  <a:srgbClr val="0000FF"/>
                </a:solidFill>
                <a:latin typeface="+mn-lt"/>
                <a:ea typeface="仿宋" panose="02010609060101010101" pitchFamily="49" charset="-122"/>
              </a:rPr>
              <a:t>(</a:t>
            </a:r>
            <a:r>
              <a:rPr lang="zh-CN" altLang="en-US" sz="2400" b="1" dirty="0">
                <a:solidFill>
                  <a:srgbClr val="0000FF"/>
                </a:solidFill>
                <a:latin typeface="+mn-lt"/>
                <a:ea typeface="仿宋" panose="02010609060101010101" pitchFamily="49" charset="-122"/>
              </a:rPr>
              <a:t>实例</a:t>
            </a:r>
            <a:r>
              <a:rPr lang="en-US" altLang="zh-CN" sz="2400" b="1" dirty="0">
                <a:solidFill>
                  <a:srgbClr val="0000FF"/>
                </a:solidFill>
                <a:latin typeface="+mn-lt"/>
                <a:ea typeface="仿宋" panose="02010609060101010101" pitchFamily="49" charset="-122"/>
              </a:rPr>
              <a:t>)</a:t>
            </a:r>
            <a:endParaRPr lang="zh-CN" altLang="en-US" sz="2400" b="1" dirty="0">
              <a:solidFill>
                <a:srgbClr val="0000FF"/>
              </a:solidFill>
              <a:latin typeface="+mn-lt"/>
              <a:ea typeface="仿宋" panose="02010609060101010101" pitchFamily="49" charset="-122"/>
            </a:endParaRPr>
          </a:p>
        </p:txBody>
      </p:sp>
      <p:sp>
        <p:nvSpPr>
          <p:cNvPr id="61443" name="Text Box 6">
            <a:extLst>
              <a:ext uri="{FF2B5EF4-FFF2-40B4-BE49-F238E27FC236}">
                <a16:creationId xmlns:a16="http://schemas.microsoft.com/office/drawing/2014/main" id="{65142B23-4BC2-4C50-95BC-70A4478139DB}"/>
              </a:ext>
            </a:extLst>
          </p:cNvPr>
          <p:cNvSpPr txBox="1">
            <a:spLocks noChangeArrowheads="1"/>
          </p:cNvSpPr>
          <p:nvPr/>
        </p:nvSpPr>
        <p:spPr bwMode="auto">
          <a:xfrm>
            <a:off x="179388" y="476250"/>
            <a:ext cx="89646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000" dirty="0">
                <a:solidFill>
                  <a:srgbClr val="000099"/>
                </a:solidFill>
                <a:latin typeface="+mn-lt"/>
                <a:ea typeface="仿宋" panose="02010609060101010101" pitchFamily="49" charset="-122"/>
              </a:rPr>
              <a:t>工作频率</a:t>
            </a:r>
            <a:r>
              <a:rPr kumimoji="0" lang="en-US" altLang="zh-CN" sz="2000" i="1" dirty="0">
                <a:solidFill>
                  <a:srgbClr val="000099"/>
                </a:solidFill>
                <a:latin typeface="+mn-lt"/>
                <a:ea typeface="仿宋" panose="02010609060101010101" pitchFamily="49" charset="-122"/>
              </a:rPr>
              <a:t>f</a:t>
            </a:r>
            <a:r>
              <a:rPr kumimoji="0" lang="zh-CN" altLang="en-US" sz="2000" dirty="0">
                <a:solidFill>
                  <a:srgbClr val="000099"/>
                </a:solidFill>
                <a:latin typeface="+mn-lt"/>
                <a:ea typeface="仿宋" panose="02010609060101010101" pitchFamily="49" charset="-122"/>
              </a:rPr>
              <a:t>＝</a:t>
            </a:r>
            <a:r>
              <a:rPr kumimoji="0" lang="en-US" altLang="zh-CN" sz="2000" dirty="0">
                <a:solidFill>
                  <a:srgbClr val="000099"/>
                </a:solidFill>
                <a:latin typeface="+mn-lt"/>
                <a:ea typeface="仿宋" panose="02010609060101010101" pitchFamily="49" charset="-122"/>
              </a:rPr>
              <a:t>140MHz</a:t>
            </a:r>
            <a:r>
              <a:rPr kumimoji="0" lang="zh-CN" altLang="en-US" sz="2000" dirty="0">
                <a:solidFill>
                  <a:srgbClr val="000099"/>
                </a:solidFill>
                <a:latin typeface="+mn-lt"/>
                <a:ea typeface="仿宋" panose="02010609060101010101" pitchFamily="49" charset="-122"/>
              </a:rPr>
              <a:t>，输入功率</a:t>
            </a:r>
            <a:r>
              <a:rPr kumimoji="0" lang="en-US" altLang="zh-CN" sz="2000" i="1" dirty="0">
                <a:solidFill>
                  <a:srgbClr val="000099"/>
                </a:solidFill>
                <a:latin typeface="+mn-lt"/>
                <a:ea typeface="仿宋" panose="02010609060101010101" pitchFamily="49" charset="-122"/>
              </a:rPr>
              <a:t>P</a:t>
            </a:r>
            <a:r>
              <a:rPr kumimoji="0" lang="en-US" altLang="zh-CN" sz="2000" baseline="-25000" dirty="0">
                <a:solidFill>
                  <a:srgbClr val="000099"/>
                </a:solidFill>
                <a:latin typeface="+mn-lt"/>
                <a:ea typeface="仿宋" panose="02010609060101010101" pitchFamily="49" charset="-122"/>
              </a:rPr>
              <a:t>i</a:t>
            </a:r>
            <a:r>
              <a:rPr kumimoji="0" lang="en-US" altLang="zh-CN" sz="2000" dirty="0">
                <a:solidFill>
                  <a:srgbClr val="000099"/>
                </a:solidFill>
                <a:latin typeface="+mn-lt"/>
                <a:ea typeface="仿宋" panose="02010609060101010101" pitchFamily="49" charset="-122"/>
              </a:rPr>
              <a:t>=0.7W</a:t>
            </a:r>
            <a:r>
              <a:rPr kumimoji="0" lang="zh-CN" altLang="en-US" sz="2000" dirty="0">
                <a:solidFill>
                  <a:srgbClr val="000099"/>
                </a:solidFill>
                <a:latin typeface="+mn-lt"/>
                <a:ea typeface="仿宋" panose="02010609060101010101" pitchFamily="49" charset="-122"/>
              </a:rPr>
              <a:t>，输出功率</a:t>
            </a:r>
            <a:r>
              <a:rPr kumimoji="0" lang="en-US" altLang="zh-CN" sz="2000" i="1" dirty="0">
                <a:solidFill>
                  <a:srgbClr val="000099"/>
                </a:solidFill>
                <a:latin typeface="+mn-lt"/>
                <a:ea typeface="仿宋" panose="02010609060101010101" pitchFamily="49" charset="-122"/>
              </a:rPr>
              <a:t>P</a:t>
            </a:r>
            <a:r>
              <a:rPr kumimoji="0" lang="en-US" altLang="zh-CN" sz="2000" baseline="-25000" dirty="0">
                <a:solidFill>
                  <a:srgbClr val="000099"/>
                </a:solidFill>
                <a:latin typeface="+mn-lt"/>
                <a:ea typeface="仿宋" panose="02010609060101010101" pitchFamily="49" charset="-122"/>
              </a:rPr>
              <a:t>~</a:t>
            </a:r>
            <a:r>
              <a:rPr kumimoji="0" lang="en-US" altLang="zh-CN" sz="2000" dirty="0">
                <a:solidFill>
                  <a:srgbClr val="000099"/>
                </a:solidFill>
                <a:latin typeface="+mn-lt"/>
                <a:ea typeface="仿宋" panose="02010609060101010101" pitchFamily="49" charset="-122"/>
              </a:rPr>
              <a:t>= </a:t>
            </a:r>
            <a:r>
              <a:rPr kumimoji="0" lang="en-US" altLang="zh-CN" sz="2000" i="1" dirty="0">
                <a:solidFill>
                  <a:srgbClr val="000099"/>
                </a:solidFill>
                <a:latin typeface="+mn-lt"/>
                <a:ea typeface="仿宋" panose="02010609060101010101" pitchFamily="49" charset="-122"/>
              </a:rPr>
              <a:t>P</a:t>
            </a:r>
            <a:r>
              <a:rPr kumimoji="0" lang="en-US" altLang="zh-CN" sz="2000" baseline="-25000" dirty="0">
                <a:solidFill>
                  <a:srgbClr val="000099"/>
                </a:solidFill>
                <a:latin typeface="+mn-lt"/>
                <a:ea typeface="仿宋" panose="02010609060101010101" pitchFamily="49" charset="-122"/>
              </a:rPr>
              <a:t>o</a:t>
            </a:r>
            <a:r>
              <a:rPr kumimoji="0" lang="en-US" altLang="zh-CN" sz="2000" dirty="0">
                <a:solidFill>
                  <a:srgbClr val="000099"/>
                </a:solidFill>
                <a:latin typeface="+mn-lt"/>
                <a:ea typeface="仿宋" panose="02010609060101010101" pitchFamily="49" charset="-122"/>
              </a:rPr>
              <a:t>=5W</a:t>
            </a:r>
            <a:r>
              <a:rPr kumimoji="0" lang="zh-CN" altLang="en-US" sz="2000" dirty="0">
                <a:solidFill>
                  <a:srgbClr val="000099"/>
                </a:solidFill>
                <a:latin typeface="+mn-lt"/>
                <a:ea typeface="仿宋" panose="02010609060101010101" pitchFamily="49" charset="-122"/>
              </a:rPr>
              <a:t>，高频大功率管</a:t>
            </a:r>
            <a:r>
              <a:rPr kumimoji="0" lang="en-US" altLang="zh-CN" sz="2000" dirty="0">
                <a:solidFill>
                  <a:srgbClr val="000099"/>
                </a:solidFill>
                <a:latin typeface="+mn-lt"/>
                <a:ea typeface="仿宋" panose="02010609060101010101" pitchFamily="49" charset="-122"/>
              </a:rPr>
              <a:t>CD305</a:t>
            </a:r>
            <a:r>
              <a:rPr kumimoji="0" lang="zh-CN" altLang="en-US" sz="2000" dirty="0">
                <a:solidFill>
                  <a:srgbClr val="000099"/>
                </a:solidFill>
                <a:latin typeface="+mn-lt"/>
                <a:ea typeface="仿宋" panose="02010609060101010101" pitchFamily="49" charset="-122"/>
              </a:rPr>
              <a:t>。</a:t>
            </a:r>
          </a:p>
        </p:txBody>
      </p:sp>
      <p:graphicFrame>
        <p:nvGraphicFramePr>
          <p:cNvPr id="61444" name="Object 2">
            <a:extLst>
              <a:ext uri="{FF2B5EF4-FFF2-40B4-BE49-F238E27FC236}">
                <a16:creationId xmlns:a16="http://schemas.microsoft.com/office/drawing/2014/main" id="{6D386E5A-0664-4588-8969-D9199E120B28}"/>
              </a:ext>
            </a:extLst>
          </p:cNvPr>
          <p:cNvGraphicFramePr>
            <a:graphicFrameLocks noChangeAspect="1"/>
          </p:cNvGraphicFramePr>
          <p:nvPr>
            <p:extLst>
              <p:ext uri="{D42A27DB-BD31-4B8C-83A1-F6EECF244321}">
                <p14:modId xmlns:p14="http://schemas.microsoft.com/office/powerpoint/2010/main" val="1753039123"/>
              </p:ext>
            </p:extLst>
          </p:nvPr>
        </p:nvGraphicFramePr>
        <p:xfrm>
          <a:off x="179388" y="4271963"/>
          <a:ext cx="1655762" cy="371475"/>
        </p:xfrm>
        <a:graphic>
          <a:graphicData uri="http://schemas.openxmlformats.org/presentationml/2006/ole">
            <mc:AlternateContent xmlns:mc="http://schemas.openxmlformats.org/markup-compatibility/2006">
              <mc:Choice xmlns:v="urn:schemas-microsoft-com:vml" Requires="v">
                <p:oleObj spid="_x0000_s101522" name="公式" r:id="rId3" imgW="990511" imgH="205740" progId="Equation.3">
                  <p:embed/>
                </p:oleObj>
              </mc:Choice>
              <mc:Fallback>
                <p:oleObj name="公式" r:id="rId3" imgW="990511" imgH="20574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271963"/>
                        <a:ext cx="1655762" cy="3714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445" name="Text Box 8">
            <a:extLst>
              <a:ext uri="{FF2B5EF4-FFF2-40B4-BE49-F238E27FC236}">
                <a16:creationId xmlns:a16="http://schemas.microsoft.com/office/drawing/2014/main" id="{07536BFC-B685-4BE1-8BB4-1DDC7D5DC38F}"/>
              </a:ext>
            </a:extLst>
          </p:cNvPr>
          <p:cNvSpPr txBox="1">
            <a:spLocks noChangeArrowheads="1"/>
          </p:cNvSpPr>
          <p:nvPr/>
        </p:nvSpPr>
        <p:spPr bwMode="auto">
          <a:xfrm>
            <a:off x="1728788" y="4227513"/>
            <a:ext cx="72009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000">
                <a:solidFill>
                  <a:srgbClr val="000099"/>
                </a:solidFill>
                <a:latin typeface="+mn-lt"/>
                <a:ea typeface="仿宋" panose="02010609060101010101" pitchFamily="49" charset="-122"/>
              </a:rPr>
              <a:t> ：组成降低阻抗的</a:t>
            </a:r>
            <a:r>
              <a:rPr kumimoji="0" lang="en-US" altLang="zh-CN" sz="2000">
                <a:solidFill>
                  <a:srgbClr val="000099"/>
                </a:solidFill>
                <a:latin typeface="+mn-lt"/>
                <a:ea typeface="仿宋" panose="02010609060101010101" pitchFamily="49" charset="-122"/>
              </a:rPr>
              <a:t>T</a:t>
            </a:r>
            <a:r>
              <a:rPr kumimoji="0" lang="zh-CN" altLang="en-US" sz="2000">
                <a:solidFill>
                  <a:srgbClr val="000099"/>
                </a:solidFill>
                <a:latin typeface="+mn-lt"/>
                <a:ea typeface="仿宋" panose="02010609060101010101" pitchFamily="49" charset="-122"/>
              </a:rPr>
              <a:t>型匹配网络，谐振于工作频率，使低阻抗的晶体管输入电阻和高阻抗的信号源内阻匹配。</a:t>
            </a:r>
          </a:p>
        </p:txBody>
      </p:sp>
      <p:grpSp>
        <p:nvGrpSpPr>
          <p:cNvPr id="61446" name="Group 15">
            <a:extLst>
              <a:ext uri="{FF2B5EF4-FFF2-40B4-BE49-F238E27FC236}">
                <a16:creationId xmlns:a16="http://schemas.microsoft.com/office/drawing/2014/main" id="{A052D4B5-55FC-4FC3-A45A-278A320E7EA8}"/>
              </a:ext>
            </a:extLst>
          </p:cNvPr>
          <p:cNvGrpSpPr>
            <a:grpSpLocks/>
          </p:cNvGrpSpPr>
          <p:nvPr/>
        </p:nvGrpSpPr>
        <p:grpSpPr bwMode="auto">
          <a:xfrm>
            <a:off x="538163" y="4846638"/>
            <a:ext cx="5908675" cy="396875"/>
            <a:chOff x="339" y="3053"/>
            <a:chExt cx="3722" cy="250"/>
          </a:xfrm>
        </p:grpSpPr>
        <p:sp>
          <p:nvSpPr>
            <p:cNvPr id="61460" name="Text Box 10">
              <a:extLst>
                <a:ext uri="{FF2B5EF4-FFF2-40B4-BE49-F238E27FC236}">
                  <a16:creationId xmlns:a16="http://schemas.microsoft.com/office/drawing/2014/main" id="{9EE86A73-D3F9-4A4A-8E5B-7AF18B524F6B}"/>
                </a:ext>
              </a:extLst>
            </p:cNvPr>
            <p:cNvSpPr txBox="1">
              <a:spLocks noChangeArrowheads="1"/>
            </p:cNvSpPr>
            <p:nvPr/>
          </p:nvSpPr>
          <p:spPr bwMode="auto">
            <a:xfrm>
              <a:off x="1067" y="3053"/>
              <a:ext cx="29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000" dirty="0">
                  <a:solidFill>
                    <a:srgbClr val="0000FF"/>
                  </a:solidFill>
                  <a:latin typeface="+mn-lt"/>
                  <a:ea typeface="仿宋" panose="02010609060101010101" pitchFamily="49" charset="-122"/>
                </a:rPr>
                <a:t>：并联谐振选频回路。</a:t>
              </a:r>
            </a:p>
          </p:txBody>
        </p:sp>
        <p:graphicFrame>
          <p:nvGraphicFramePr>
            <p:cNvPr id="61461" name="Object 11">
              <a:extLst>
                <a:ext uri="{FF2B5EF4-FFF2-40B4-BE49-F238E27FC236}">
                  <a16:creationId xmlns:a16="http://schemas.microsoft.com/office/drawing/2014/main" id="{D21AD70C-287E-4CAB-BAEE-569F1D7B636E}"/>
                </a:ext>
              </a:extLst>
            </p:cNvPr>
            <p:cNvGraphicFramePr>
              <a:graphicFrameLocks noChangeAspect="1"/>
            </p:cNvGraphicFramePr>
            <p:nvPr/>
          </p:nvGraphicFramePr>
          <p:xfrm>
            <a:off x="339" y="3062"/>
            <a:ext cx="772" cy="232"/>
          </p:xfrm>
          <a:graphic>
            <a:graphicData uri="http://schemas.openxmlformats.org/presentationml/2006/ole">
              <mc:AlternateContent xmlns:mc="http://schemas.openxmlformats.org/markup-compatibility/2006">
                <mc:Choice xmlns:v="urn:schemas-microsoft-com:vml" Requires="v">
                  <p:oleObj spid="_x0000_s101523" name="公式" r:id="rId5" imgW="739096" imgH="205740" progId="Equation.3">
                    <p:embed/>
                  </p:oleObj>
                </mc:Choice>
                <mc:Fallback>
                  <p:oleObj name="公式" r:id="rId5" imgW="739096" imgH="205740"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 y="3062"/>
                          <a:ext cx="772" cy="2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61447" name="Group 14">
            <a:extLst>
              <a:ext uri="{FF2B5EF4-FFF2-40B4-BE49-F238E27FC236}">
                <a16:creationId xmlns:a16="http://schemas.microsoft.com/office/drawing/2014/main" id="{4E83FA77-796A-450E-84EE-66919F9C0DB1}"/>
              </a:ext>
            </a:extLst>
          </p:cNvPr>
          <p:cNvGrpSpPr>
            <a:grpSpLocks/>
          </p:cNvGrpSpPr>
          <p:nvPr/>
        </p:nvGrpSpPr>
        <p:grpSpPr bwMode="auto">
          <a:xfrm>
            <a:off x="214188" y="5222875"/>
            <a:ext cx="8750300" cy="400050"/>
            <a:chOff x="45" y="3290"/>
            <a:chExt cx="5602" cy="252"/>
          </a:xfrm>
        </p:grpSpPr>
        <p:sp>
          <p:nvSpPr>
            <p:cNvPr id="61458" name="Text Box 12">
              <a:extLst>
                <a:ext uri="{FF2B5EF4-FFF2-40B4-BE49-F238E27FC236}">
                  <a16:creationId xmlns:a16="http://schemas.microsoft.com/office/drawing/2014/main" id="{DFC2D04C-6AFF-4055-AB77-F30E3EE4D70D}"/>
                </a:ext>
              </a:extLst>
            </p:cNvPr>
            <p:cNvSpPr txBox="1">
              <a:spLocks noChangeArrowheads="1"/>
            </p:cNvSpPr>
            <p:nvPr/>
          </p:nvSpPr>
          <p:spPr bwMode="auto">
            <a:xfrm>
              <a:off x="1044" y="3290"/>
              <a:ext cx="46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1800" dirty="0">
                  <a:solidFill>
                    <a:srgbClr val="000099"/>
                  </a:solidFill>
                  <a:latin typeface="+mn-lt"/>
                  <a:ea typeface="仿宋" panose="02010609060101010101" pitchFamily="49" charset="-122"/>
                </a:rPr>
                <a:t>：串联谐振匹配网络，使负载电阻</a:t>
              </a:r>
              <a:r>
                <a:rPr kumimoji="0" lang="en-US" altLang="zh-CN" sz="1800" dirty="0">
                  <a:solidFill>
                    <a:srgbClr val="000099"/>
                  </a:solidFill>
                  <a:latin typeface="+mn-lt"/>
                  <a:ea typeface="仿宋" panose="02010609060101010101" pitchFamily="49" charset="-122"/>
                </a:rPr>
                <a:t>(50Ω)</a:t>
              </a:r>
              <a:r>
                <a:rPr kumimoji="0" lang="zh-CN" altLang="en-US" sz="1800" dirty="0">
                  <a:solidFill>
                    <a:srgbClr val="000099"/>
                  </a:solidFill>
                  <a:latin typeface="+mn-lt"/>
                  <a:ea typeface="仿宋" panose="02010609060101010101" pitchFamily="49" charset="-122"/>
                </a:rPr>
                <a:t>变换到</a:t>
              </a:r>
              <a:r>
                <a:rPr kumimoji="0" lang="en-US" altLang="zh-CN" sz="1800" dirty="0" err="1">
                  <a:solidFill>
                    <a:srgbClr val="000099"/>
                  </a:solidFill>
                  <a:latin typeface="+mn-lt"/>
                  <a:ea typeface="仿宋" panose="02010609060101010101" pitchFamily="49" charset="-122"/>
                </a:rPr>
                <a:t>ce</a:t>
              </a:r>
              <a:r>
                <a:rPr kumimoji="0" lang="zh-CN" altLang="en-US" sz="1800" dirty="0">
                  <a:solidFill>
                    <a:srgbClr val="000099"/>
                  </a:solidFill>
                  <a:latin typeface="+mn-lt"/>
                  <a:ea typeface="仿宋" panose="02010609060101010101" pitchFamily="49" charset="-122"/>
                </a:rPr>
                <a:t>两端为最佳负载值。</a:t>
              </a:r>
              <a:endParaRPr kumimoji="0" lang="zh-CN" altLang="en-US" sz="1800" b="0" dirty="0">
                <a:solidFill>
                  <a:srgbClr val="000099"/>
                </a:solidFill>
                <a:latin typeface="+mn-lt"/>
                <a:ea typeface="仿宋" panose="02010609060101010101" pitchFamily="49" charset="-122"/>
              </a:endParaRPr>
            </a:p>
          </p:txBody>
        </p:sp>
        <p:graphicFrame>
          <p:nvGraphicFramePr>
            <p:cNvPr id="61459" name="Object 13">
              <a:extLst>
                <a:ext uri="{FF2B5EF4-FFF2-40B4-BE49-F238E27FC236}">
                  <a16:creationId xmlns:a16="http://schemas.microsoft.com/office/drawing/2014/main" id="{0BB56E21-B7EE-41D0-B714-1D226C3D8203}"/>
                </a:ext>
              </a:extLst>
            </p:cNvPr>
            <p:cNvGraphicFramePr>
              <a:graphicFrameLocks noChangeAspect="1"/>
            </p:cNvGraphicFramePr>
            <p:nvPr/>
          </p:nvGraphicFramePr>
          <p:xfrm>
            <a:off x="45" y="3310"/>
            <a:ext cx="1066" cy="232"/>
          </p:xfrm>
          <a:graphic>
            <a:graphicData uri="http://schemas.openxmlformats.org/presentationml/2006/ole">
              <mc:AlternateContent xmlns:mc="http://schemas.openxmlformats.org/markup-compatibility/2006">
                <mc:Choice xmlns:v="urn:schemas-microsoft-com:vml" Requires="v">
                  <p:oleObj spid="_x0000_s101524" name="公式" r:id="rId7" imgW="1028863" imgH="205740" progId="Equation.3">
                    <p:embed/>
                  </p:oleObj>
                </mc:Choice>
                <mc:Fallback>
                  <p:oleObj name="公式" r:id="rId7" imgW="1028863" imgH="205740" progId="Equation.3">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 y="3310"/>
                          <a:ext cx="1066" cy="2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61448" name="Text Box 16">
            <a:extLst>
              <a:ext uri="{FF2B5EF4-FFF2-40B4-BE49-F238E27FC236}">
                <a16:creationId xmlns:a16="http://schemas.microsoft.com/office/drawing/2014/main" id="{013D1944-73DF-4A0F-9102-D88C110EE937}"/>
              </a:ext>
            </a:extLst>
          </p:cNvPr>
          <p:cNvSpPr txBox="1">
            <a:spLocks noChangeArrowheads="1"/>
          </p:cNvSpPr>
          <p:nvPr/>
        </p:nvSpPr>
        <p:spPr bwMode="auto">
          <a:xfrm>
            <a:off x="71438" y="3068638"/>
            <a:ext cx="23399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000">
                <a:solidFill>
                  <a:srgbClr val="000099"/>
                </a:solidFill>
                <a:latin typeface="+mn-lt"/>
                <a:ea typeface="仿宋" panose="02010609060101010101" pitchFamily="49" charset="-122"/>
              </a:rPr>
              <a:t>图中，</a:t>
            </a:r>
            <a:r>
              <a:rPr kumimoji="0" lang="en-US" altLang="zh-CN" sz="2000">
                <a:solidFill>
                  <a:srgbClr val="000099"/>
                </a:solidFill>
                <a:latin typeface="+mn-lt"/>
                <a:ea typeface="仿宋" panose="02010609060101010101" pitchFamily="49" charset="-122"/>
              </a:rPr>
              <a:t>C</a:t>
            </a:r>
            <a:r>
              <a:rPr kumimoji="0" lang="en-US" altLang="zh-CN" sz="2000" baseline="-25000">
                <a:solidFill>
                  <a:srgbClr val="000099"/>
                </a:solidFill>
                <a:latin typeface="+mn-lt"/>
                <a:ea typeface="仿宋" panose="02010609060101010101" pitchFamily="49" charset="-122"/>
              </a:rPr>
              <a:t>7</a:t>
            </a:r>
            <a:r>
              <a:rPr kumimoji="0" lang="zh-CN" altLang="en-US" sz="2000">
                <a:solidFill>
                  <a:srgbClr val="000099"/>
                </a:solidFill>
                <a:latin typeface="+mn-lt"/>
                <a:ea typeface="仿宋" panose="02010609060101010101" pitchFamily="49" charset="-122"/>
              </a:rPr>
              <a:t>、</a:t>
            </a:r>
            <a:r>
              <a:rPr kumimoji="0" lang="en-US" altLang="zh-CN" sz="2000">
                <a:solidFill>
                  <a:srgbClr val="000099"/>
                </a:solidFill>
                <a:latin typeface="+mn-lt"/>
                <a:ea typeface="仿宋" panose="02010609060101010101" pitchFamily="49" charset="-122"/>
              </a:rPr>
              <a:t>C</a:t>
            </a:r>
            <a:r>
              <a:rPr kumimoji="0" lang="en-US" altLang="zh-CN" sz="2000" baseline="-25000">
                <a:solidFill>
                  <a:srgbClr val="000099"/>
                </a:solidFill>
                <a:latin typeface="+mn-lt"/>
                <a:ea typeface="仿宋" panose="02010609060101010101" pitchFamily="49" charset="-122"/>
              </a:rPr>
              <a:t>8</a:t>
            </a:r>
            <a:r>
              <a:rPr kumimoji="0" lang="zh-CN" altLang="en-US" sz="2000">
                <a:solidFill>
                  <a:srgbClr val="000099"/>
                </a:solidFill>
                <a:latin typeface="+mn-lt"/>
                <a:ea typeface="仿宋" panose="02010609060101010101" pitchFamily="49" charset="-122"/>
              </a:rPr>
              <a:t>、</a:t>
            </a:r>
            <a:r>
              <a:rPr kumimoji="0" lang="en-US" altLang="zh-CN" sz="2000">
                <a:solidFill>
                  <a:srgbClr val="000099"/>
                </a:solidFill>
                <a:latin typeface="+mn-lt"/>
                <a:ea typeface="仿宋" panose="02010609060101010101" pitchFamily="49" charset="-122"/>
              </a:rPr>
              <a:t>C</a:t>
            </a:r>
            <a:r>
              <a:rPr kumimoji="0" lang="en-US" altLang="zh-CN" sz="2000" baseline="-25000">
                <a:solidFill>
                  <a:srgbClr val="000099"/>
                </a:solidFill>
                <a:latin typeface="+mn-lt"/>
                <a:ea typeface="仿宋" panose="02010609060101010101" pitchFamily="49" charset="-122"/>
              </a:rPr>
              <a:t>9</a:t>
            </a:r>
            <a:r>
              <a:rPr kumimoji="0" lang="zh-CN" altLang="en-US" sz="2000">
                <a:solidFill>
                  <a:srgbClr val="000099"/>
                </a:solidFill>
                <a:latin typeface="+mn-lt"/>
                <a:ea typeface="仿宋" panose="02010609060101010101" pitchFamily="49" charset="-122"/>
              </a:rPr>
              <a:t>为高频旁路电容。   </a:t>
            </a:r>
          </a:p>
        </p:txBody>
      </p:sp>
      <p:grpSp>
        <p:nvGrpSpPr>
          <p:cNvPr id="61449" name="Group 26">
            <a:extLst>
              <a:ext uri="{FF2B5EF4-FFF2-40B4-BE49-F238E27FC236}">
                <a16:creationId xmlns:a16="http://schemas.microsoft.com/office/drawing/2014/main" id="{22BD075E-1F4A-4572-80B8-00E3F2F1168A}"/>
              </a:ext>
            </a:extLst>
          </p:cNvPr>
          <p:cNvGrpSpPr>
            <a:grpSpLocks/>
          </p:cNvGrpSpPr>
          <p:nvPr/>
        </p:nvGrpSpPr>
        <p:grpSpPr bwMode="auto">
          <a:xfrm>
            <a:off x="769938" y="5661025"/>
            <a:ext cx="3514725" cy="419100"/>
            <a:chOff x="485" y="3521"/>
            <a:chExt cx="2214" cy="264"/>
          </a:xfrm>
        </p:grpSpPr>
        <p:sp>
          <p:nvSpPr>
            <p:cNvPr id="61456" name="Text Box 19">
              <a:extLst>
                <a:ext uri="{FF2B5EF4-FFF2-40B4-BE49-F238E27FC236}">
                  <a16:creationId xmlns:a16="http://schemas.microsoft.com/office/drawing/2014/main" id="{12A77376-5062-4184-A48D-1D10744E82F4}"/>
                </a:ext>
              </a:extLst>
            </p:cNvPr>
            <p:cNvSpPr txBox="1">
              <a:spLocks noChangeArrowheads="1"/>
            </p:cNvSpPr>
            <p:nvPr/>
          </p:nvSpPr>
          <p:spPr bwMode="auto">
            <a:xfrm>
              <a:off x="1020" y="3521"/>
              <a:ext cx="167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000">
                  <a:solidFill>
                    <a:srgbClr val="0000FF"/>
                  </a:solidFill>
                  <a:latin typeface="+mn-lt"/>
                  <a:ea typeface="仿宋" panose="02010609060101010101" pitchFamily="49" charset="-122"/>
                </a:rPr>
                <a:t>：高频扼流圈。</a:t>
              </a:r>
              <a:endParaRPr kumimoji="0" lang="zh-CN" altLang="en-US" sz="2000" b="0">
                <a:solidFill>
                  <a:srgbClr val="0000FF"/>
                </a:solidFill>
                <a:latin typeface="+mn-lt"/>
                <a:ea typeface="仿宋" panose="02010609060101010101" pitchFamily="49" charset="-122"/>
              </a:endParaRPr>
            </a:p>
          </p:txBody>
        </p:sp>
        <p:graphicFrame>
          <p:nvGraphicFramePr>
            <p:cNvPr id="61457" name="Object 20">
              <a:extLst>
                <a:ext uri="{FF2B5EF4-FFF2-40B4-BE49-F238E27FC236}">
                  <a16:creationId xmlns:a16="http://schemas.microsoft.com/office/drawing/2014/main" id="{1F1FFB07-AB06-4CF9-9F1D-5AC35B746C84}"/>
                </a:ext>
              </a:extLst>
            </p:cNvPr>
            <p:cNvGraphicFramePr>
              <a:graphicFrameLocks noChangeAspect="1"/>
            </p:cNvGraphicFramePr>
            <p:nvPr/>
          </p:nvGraphicFramePr>
          <p:xfrm>
            <a:off x="485" y="3565"/>
            <a:ext cx="622" cy="220"/>
          </p:xfrm>
          <a:graphic>
            <a:graphicData uri="http://schemas.openxmlformats.org/presentationml/2006/ole">
              <mc:AlternateContent xmlns:mc="http://schemas.openxmlformats.org/markup-compatibility/2006">
                <mc:Choice xmlns:v="urn:schemas-microsoft-com:vml" Requires="v">
                  <p:oleObj spid="_x0000_s101525" name="公式" r:id="rId9" imgW="586636" imgH="190605" progId="Equation.3">
                    <p:embed/>
                  </p:oleObj>
                </mc:Choice>
                <mc:Fallback>
                  <p:oleObj name="公式" r:id="rId9" imgW="586636" imgH="190605" progId="Equation.3">
                    <p:embed/>
                    <p:pic>
                      <p:nvPicPr>
                        <p:cNvPr id="0" name="Object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5" y="3565"/>
                          <a:ext cx="622" cy="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61450" name="Group 24">
            <a:extLst>
              <a:ext uri="{FF2B5EF4-FFF2-40B4-BE49-F238E27FC236}">
                <a16:creationId xmlns:a16="http://schemas.microsoft.com/office/drawing/2014/main" id="{546B4542-4D45-4775-8166-94C609CF71B4}"/>
              </a:ext>
            </a:extLst>
          </p:cNvPr>
          <p:cNvGrpSpPr>
            <a:grpSpLocks/>
          </p:cNvGrpSpPr>
          <p:nvPr/>
        </p:nvGrpSpPr>
        <p:grpSpPr bwMode="auto">
          <a:xfrm>
            <a:off x="107950" y="6091245"/>
            <a:ext cx="8713788" cy="506413"/>
            <a:chOff x="22" y="3853"/>
            <a:chExt cx="5489" cy="319"/>
          </a:xfrm>
        </p:grpSpPr>
        <p:sp>
          <p:nvSpPr>
            <p:cNvPr id="61453" name="Text Box 21">
              <a:extLst>
                <a:ext uri="{FF2B5EF4-FFF2-40B4-BE49-F238E27FC236}">
                  <a16:creationId xmlns:a16="http://schemas.microsoft.com/office/drawing/2014/main" id="{1299197E-B4BA-4AF9-BBAE-3E23944D4429}"/>
                </a:ext>
              </a:extLst>
            </p:cNvPr>
            <p:cNvSpPr txBox="1">
              <a:spLocks noChangeArrowheads="1"/>
            </p:cNvSpPr>
            <p:nvPr/>
          </p:nvSpPr>
          <p:spPr bwMode="auto">
            <a:xfrm>
              <a:off x="22" y="3868"/>
              <a:ext cx="548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400" dirty="0">
                  <a:solidFill>
                    <a:srgbClr val="000099"/>
                  </a:solidFill>
                  <a:latin typeface="+mn-lt"/>
                  <a:ea typeface="仿宋" panose="02010609060101010101" pitchFamily="49" charset="-122"/>
                </a:rPr>
                <a:t> 用高频信号源      ，高频功率计      ，直流电表调谐和调整</a:t>
              </a:r>
              <a:r>
                <a:rPr kumimoji="0" lang="en-US" altLang="zh-CN" sz="2400" i="1" dirty="0">
                  <a:solidFill>
                    <a:srgbClr val="000099"/>
                  </a:solidFill>
                  <a:latin typeface="+mn-lt"/>
                  <a:ea typeface="仿宋" panose="02010609060101010101" pitchFamily="49" charset="-122"/>
                </a:rPr>
                <a:t>I</a:t>
              </a:r>
              <a:r>
                <a:rPr kumimoji="0" lang="en-US" altLang="zh-CN" sz="2400" baseline="-25000" dirty="0">
                  <a:solidFill>
                    <a:srgbClr val="000099"/>
                  </a:solidFill>
                  <a:latin typeface="+mn-lt"/>
                  <a:ea typeface="仿宋" panose="02010609060101010101" pitchFamily="49" charset="-122"/>
                </a:rPr>
                <a:t>C</a:t>
              </a:r>
              <a:r>
                <a:rPr kumimoji="0" lang="zh-CN" altLang="en-US" sz="2400" dirty="0">
                  <a:solidFill>
                    <a:srgbClr val="000099"/>
                  </a:solidFill>
                  <a:latin typeface="+mn-lt"/>
                  <a:ea typeface="仿宋" panose="02010609060101010101" pitchFamily="49" charset="-122"/>
                </a:rPr>
                <a:t>。</a:t>
              </a:r>
            </a:p>
          </p:txBody>
        </p:sp>
        <mc:AlternateContent xmlns:mc="http://schemas.openxmlformats.org/markup-compatibility/2006" xmlns:a14="http://schemas.microsoft.com/office/drawing/2010/main">
          <mc:Choice Requires="a14">
            <p:sp>
              <p:nvSpPr>
                <p:cNvPr id="61454" name="Object 0">
                  <a:extLst>
                    <a:ext uri="{FF2B5EF4-FFF2-40B4-BE49-F238E27FC236}">
                      <a16:creationId xmlns:a16="http://schemas.microsoft.com/office/drawing/2014/main" id="{37AAB646-5765-4823-B721-8DC365060DD8}"/>
                    </a:ext>
                  </a:extLst>
                </p:cNvPr>
                <p:cNvSpPr txBox="1"/>
                <p:nvPr/>
              </p:nvSpPr>
              <p:spPr bwMode="auto">
                <a:xfrm>
                  <a:off x="1305" y="3854"/>
                  <a:ext cx="250" cy="318"/>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𝑈</m:t>
                                </m:r>
                              </m:e>
                            </m:acc>
                          </m:e>
                          <m:sub>
                            <m:r>
                              <a:rPr lang="zh-CN" altLang="en-US" i="1">
                                <a:solidFill>
                                  <a:srgbClr val="000000"/>
                                </a:solidFill>
                                <a:latin typeface="Cambria Math" panose="02040503050406030204" pitchFamily="18" charset="0"/>
                              </a:rPr>
                              <m:t>𝑠</m:t>
                            </m:r>
                          </m:sub>
                        </m:sSub>
                      </m:oMath>
                    </m:oMathPara>
                  </a14:m>
                  <a:endParaRPr lang="zh-CN" altLang="en-US" dirty="0">
                    <a:latin typeface="+mn-lt"/>
                    <a:ea typeface="仿宋" panose="02010609060101010101" pitchFamily="49" charset="-122"/>
                  </a:endParaRPr>
                </a:p>
              </p:txBody>
            </p:sp>
          </mc:Choice>
          <mc:Fallback xmlns="">
            <p:sp>
              <p:nvSpPr>
                <p:cNvPr id="61454" name="Object 0">
                  <a:extLst>
                    <a:ext uri="{FF2B5EF4-FFF2-40B4-BE49-F238E27FC236}">
                      <a16:creationId xmlns:a16="http://schemas.microsoft.com/office/drawing/2014/main" id="{37AAB646-5765-4823-B721-8DC365060DD8}"/>
                    </a:ext>
                  </a:extLst>
                </p:cNvPr>
                <p:cNvSpPr txBox="1">
                  <a:spLocks noRot="1" noChangeAspect="1" noMove="1" noResize="1" noEditPoints="1" noAdjustHandles="1" noChangeArrowheads="1" noChangeShapeType="1" noTextEdit="1"/>
                </p:cNvSpPr>
                <p:nvPr/>
              </p:nvSpPr>
              <p:spPr bwMode="auto">
                <a:xfrm>
                  <a:off x="1305" y="3854"/>
                  <a:ext cx="250" cy="318"/>
                </a:xfrm>
                <a:prstGeom prst="rect">
                  <a:avLst/>
                </a:prstGeom>
                <a:blipFill>
                  <a:blip r:embed="rId11"/>
                  <a:stretch>
                    <a:fillRect l="-4615" t="-2410" r="-13846"/>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455" name="Object 1">
                  <a:extLst>
                    <a:ext uri="{FF2B5EF4-FFF2-40B4-BE49-F238E27FC236}">
                      <a16:creationId xmlns:a16="http://schemas.microsoft.com/office/drawing/2014/main" id="{1935E75B-09AA-49E9-91A6-E92FAA240052}"/>
                    </a:ext>
                  </a:extLst>
                </p:cNvPr>
                <p:cNvSpPr txBox="1"/>
                <p:nvPr/>
              </p:nvSpPr>
              <p:spPr bwMode="auto">
                <a:xfrm>
                  <a:off x="2711" y="3853"/>
                  <a:ext cx="246" cy="298"/>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m:t>
                            </m:r>
                          </m:sub>
                        </m:sSub>
                      </m:oMath>
                    </m:oMathPara>
                  </a14:m>
                  <a:endParaRPr lang="zh-CN" altLang="en-US" dirty="0">
                    <a:latin typeface="+mn-lt"/>
                    <a:ea typeface="仿宋" panose="02010609060101010101" pitchFamily="49" charset="-122"/>
                  </a:endParaRPr>
                </a:p>
              </p:txBody>
            </p:sp>
          </mc:Choice>
          <mc:Fallback xmlns="">
            <p:sp>
              <p:nvSpPr>
                <p:cNvPr id="61455" name="Object 1">
                  <a:extLst>
                    <a:ext uri="{FF2B5EF4-FFF2-40B4-BE49-F238E27FC236}">
                      <a16:creationId xmlns:a16="http://schemas.microsoft.com/office/drawing/2014/main" id="{1935E75B-09AA-49E9-91A6-E92FAA240052}"/>
                    </a:ext>
                  </a:extLst>
                </p:cNvPr>
                <p:cNvSpPr txBox="1">
                  <a:spLocks noRot="1" noChangeAspect="1" noMove="1" noResize="1" noEditPoints="1" noAdjustHandles="1" noChangeArrowheads="1" noChangeShapeType="1" noTextEdit="1"/>
                </p:cNvSpPr>
                <p:nvPr/>
              </p:nvSpPr>
              <p:spPr bwMode="auto">
                <a:xfrm>
                  <a:off x="2711" y="3853"/>
                  <a:ext cx="246" cy="298"/>
                </a:xfrm>
                <a:prstGeom prst="rect">
                  <a:avLst/>
                </a:prstGeom>
                <a:blipFill>
                  <a:blip r:embed="rId12"/>
                  <a:stretch>
                    <a:fillRect l="-4688" r="-7813"/>
                  </a:stretch>
                </a:blipFill>
                <a:ln>
                  <a:noFill/>
                </a:ln>
              </p:spPr>
              <p:txBody>
                <a:bodyPr/>
                <a:lstStyle/>
                <a:p>
                  <a:r>
                    <a:rPr lang="zh-CN" altLang="en-US">
                      <a:noFill/>
                    </a:rPr>
                    <a:t> </a:t>
                  </a:r>
                </a:p>
              </p:txBody>
            </p:sp>
          </mc:Fallback>
        </mc:AlternateContent>
      </p:grpSp>
      <p:sp>
        <p:nvSpPr>
          <p:cNvPr id="61451" name="Text Box 5">
            <a:extLst>
              <a:ext uri="{FF2B5EF4-FFF2-40B4-BE49-F238E27FC236}">
                <a16:creationId xmlns:a16="http://schemas.microsoft.com/office/drawing/2014/main" id="{69BB1DD8-E978-4743-BD5F-27E51804A6A2}"/>
              </a:ext>
            </a:extLst>
          </p:cNvPr>
          <p:cNvSpPr txBox="1">
            <a:spLocks noChangeArrowheads="1"/>
          </p:cNvSpPr>
          <p:nvPr/>
        </p:nvSpPr>
        <p:spPr bwMode="auto">
          <a:xfrm>
            <a:off x="142875" y="1285875"/>
            <a:ext cx="2196877"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1600" dirty="0">
                <a:solidFill>
                  <a:srgbClr val="660066"/>
                </a:solidFill>
                <a:latin typeface="+mn-lt"/>
                <a:ea typeface="仿宋" panose="02010609060101010101" pitchFamily="49" charset="-122"/>
              </a:rPr>
              <a:t>胡见堂，谭博文，余德泉</a:t>
            </a:r>
            <a:r>
              <a:rPr lang="en-US" altLang="zh-CN" sz="1600" dirty="0">
                <a:solidFill>
                  <a:srgbClr val="660066"/>
                </a:solidFill>
                <a:latin typeface="+mn-lt"/>
                <a:ea typeface="仿宋" panose="02010609060101010101" pitchFamily="49" charset="-122"/>
              </a:rPr>
              <a:t>. </a:t>
            </a:r>
            <a:r>
              <a:rPr lang="zh-CN" altLang="en-US" sz="1600" dirty="0">
                <a:solidFill>
                  <a:srgbClr val="660066"/>
                </a:solidFill>
                <a:latin typeface="+mn-lt"/>
                <a:ea typeface="仿宋" panose="02010609060101010101" pitchFamily="49" charset="-122"/>
              </a:rPr>
              <a:t>固态高频电路</a:t>
            </a:r>
            <a:r>
              <a:rPr lang="en-US" altLang="zh-CN" sz="1600" dirty="0">
                <a:solidFill>
                  <a:srgbClr val="660066"/>
                </a:solidFill>
                <a:latin typeface="+mn-lt"/>
                <a:ea typeface="仿宋" panose="02010609060101010101" pitchFamily="49" charset="-122"/>
              </a:rPr>
              <a:t>(</a:t>
            </a:r>
            <a:r>
              <a:rPr lang="zh-CN" altLang="en-US" sz="1600" dirty="0">
                <a:solidFill>
                  <a:srgbClr val="660066"/>
                </a:solidFill>
                <a:latin typeface="+mn-lt"/>
                <a:ea typeface="仿宋" panose="02010609060101010101" pitchFamily="49" charset="-122"/>
              </a:rPr>
              <a:t>第</a:t>
            </a:r>
            <a:r>
              <a:rPr lang="en-US" altLang="zh-CN" sz="1600" dirty="0">
                <a:solidFill>
                  <a:srgbClr val="660066"/>
                </a:solidFill>
                <a:latin typeface="+mn-lt"/>
                <a:ea typeface="仿宋" panose="02010609060101010101" pitchFamily="49" charset="-122"/>
              </a:rPr>
              <a:t>2</a:t>
            </a:r>
            <a:r>
              <a:rPr lang="zh-CN" altLang="en-US" sz="1600" dirty="0">
                <a:solidFill>
                  <a:srgbClr val="660066"/>
                </a:solidFill>
                <a:latin typeface="+mn-lt"/>
                <a:ea typeface="仿宋" panose="02010609060101010101" pitchFamily="49" charset="-122"/>
              </a:rPr>
              <a:t>版</a:t>
            </a:r>
            <a:r>
              <a:rPr lang="en-US" altLang="zh-CN" sz="1600" dirty="0">
                <a:solidFill>
                  <a:srgbClr val="660066"/>
                </a:solidFill>
                <a:latin typeface="+mn-lt"/>
                <a:ea typeface="仿宋" panose="02010609060101010101" pitchFamily="49" charset="-122"/>
              </a:rPr>
              <a:t>). </a:t>
            </a:r>
            <a:r>
              <a:rPr lang="zh-CN" altLang="en-US" sz="1600" dirty="0">
                <a:solidFill>
                  <a:srgbClr val="660066"/>
                </a:solidFill>
                <a:latin typeface="+mn-lt"/>
                <a:ea typeface="仿宋" panose="02010609060101010101" pitchFamily="49" charset="-122"/>
              </a:rPr>
              <a:t>长沙：国防科技大学出版社</a:t>
            </a:r>
            <a:r>
              <a:rPr lang="en-US" altLang="zh-CN" sz="1600" dirty="0">
                <a:solidFill>
                  <a:srgbClr val="660066"/>
                </a:solidFill>
                <a:latin typeface="+mn-lt"/>
                <a:ea typeface="仿宋" panose="02010609060101010101" pitchFamily="49" charset="-122"/>
              </a:rPr>
              <a:t>,1999.</a:t>
            </a:r>
            <a:endParaRPr lang="zh-CN" altLang="en-US" sz="1600" dirty="0">
              <a:solidFill>
                <a:srgbClr val="660066"/>
              </a:solidFill>
              <a:latin typeface="+mn-lt"/>
              <a:ea typeface="仿宋" panose="02010609060101010101" pitchFamily="49" charset="-122"/>
            </a:endParaRPr>
          </a:p>
        </p:txBody>
      </p:sp>
      <p:pic>
        <p:nvPicPr>
          <p:cNvPr id="61452" name="图片 23" descr="Image1.jpg">
            <a:extLst>
              <a:ext uri="{FF2B5EF4-FFF2-40B4-BE49-F238E27FC236}">
                <a16:creationId xmlns:a16="http://schemas.microsoft.com/office/drawing/2014/main" id="{EECB65A2-094F-422F-B306-90CA08AB439F}"/>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2500313" y="857250"/>
            <a:ext cx="5286375" cy="33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3BE4132C-F74F-4CC5-B86F-13C7C01BEA23}"/>
              </a:ext>
            </a:extLst>
          </p:cNvPr>
          <p:cNvSpPr>
            <a:spLocks noGrp="1" noChangeArrowheads="1"/>
          </p:cNvSpPr>
          <p:nvPr>
            <p:ph type="title" idx="4294967295"/>
          </p:nvPr>
        </p:nvSpPr>
        <p:spPr>
          <a:xfrm>
            <a:off x="228600" y="228600"/>
            <a:ext cx="8447088" cy="536575"/>
          </a:xfrm>
        </p:spPr>
        <p:txBody>
          <a:bodyPr/>
          <a:lstStyle/>
          <a:p>
            <a:pPr algn="l" eaLnBrk="1" hangingPunct="1"/>
            <a:r>
              <a:rPr lang="en-US" altLang="zh-CN" sz="3200" b="1" dirty="0">
                <a:solidFill>
                  <a:srgbClr val="0000FF"/>
                </a:solidFill>
                <a:latin typeface="+mn-lt"/>
                <a:ea typeface="仿宋" panose="02010609060101010101" pitchFamily="49" charset="-122"/>
              </a:rPr>
              <a:t>3.6   </a:t>
            </a:r>
            <a:r>
              <a:rPr lang="zh-CN" altLang="en-US" sz="2800" b="1" dirty="0">
                <a:solidFill>
                  <a:srgbClr val="0000FF"/>
                </a:solidFill>
                <a:latin typeface="+mn-lt"/>
                <a:ea typeface="仿宋" panose="02010609060101010101" pitchFamily="49" charset="-122"/>
              </a:rPr>
              <a:t>功率放大器调谐与调整     </a:t>
            </a:r>
            <a:r>
              <a:rPr lang="en-US" altLang="zh-CN" sz="2800" b="1" dirty="0">
                <a:solidFill>
                  <a:srgbClr val="0000FF"/>
                </a:solidFill>
                <a:latin typeface="+mn-lt"/>
                <a:ea typeface="仿宋" panose="02010609060101010101" pitchFamily="49" charset="-122"/>
              </a:rPr>
              <a:t>(</a:t>
            </a:r>
            <a:r>
              <a:rPr lang="zh-CN" altLang="en-US" sz="2800" b="1" dirty="0">
                <a:solidFill>
                  <a:srgbClr val="0000FF"/>
                </a:solidFill>
                <a:latin typeface="+mn-lt"/>
                <a:ea typeface="仿宋" panose="02010609060101010101" pitchFamily="49" charset="-122"/>
              </a:rPr>
              <a:t>旧教材  </a:t>
            </a:r>
            <a:r>
              <a:rPr lang="en-US" altLang="zh-CN" sz="2800" b="1" dirty="0">
                <a:solidFill>
                  <a:srgbClr val="0000FF"/>
                </a:solidFill>
                <a:latin typeface="+mn-lt"/>
                <a:ea typeface="仿宋" panose="02010609060101010101" pitchFamily="49" charset="-122"/>
              </a:rPr>
              <a:t>P118)</a:t>
            </a:r>
            <a:endParaRPr lang="zh-CN" altLang="en-US" sz="2800" b="1" dirty="0">
              <a:solidFill>
                <a:srgbClr val="0000FF"/>
              </a:solidFill>
              <a:latin typeface="+mn-lt"/>
              <a:ea typeface="仿宋" panose="02010609060101010101" pitchFamily="49" charset="-122"/>
            </a:endParaRPr>
          </a:p>
        </p:txBody>
      </p:sp>
      <p:sp>
        <p:nvSpPr>
          <p:cNvPr id="62467" name="Rectangle 3">
            <a:extLst>
              <a:ext uri="{FF2B5EF4-FFF2-40B4-BE49-F238E27FC236}">
                <a16:creationId xmlns:a16="http://schemas.microsoft.com/office/drawing/2014/main" id="{72D6894C-C0B2-49AA-A1D5-631C0AAFE78F}"/>
              </a:ext>
            </a:extLst>
          </p:cNvPr>
          <p:cNvSpPr>
            <a:spLocks noChangeArrowheads="1"/>
          </p:cNvSpPr>
          <p:nvPr/>
        </p:nvSpPr>
        <p:spPr bwMode="auto">
          <a:xfrm>
            <a:off x="142875" y="1268413"/>
            <a:ext cx="8715375" cy="417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400" dirty="0">
                <a:solidFill>
                  <a:srgbClr val="000099"/>
                </a:solidFill>
                <a:latin typeface="+mn-lt"/>
                <a:ea typeface="仿宋" panose="02010609060101010101" pitchFamily="49" charset="-122"/>
              </a:rPr>
              <a:t>调谐：把回路调谐到激励信号的频率上。</a:t>
            </a:r>
            <a:r>
              <a:rPr lang="zh-CN" altLang="en-US" sz="2400" dirty="0">
                <a:solidFill>
                  <a:srgbClr val="0000FF"/>
                </a:solidFill>
                <a:latin typeface="+mn-lt"/>
                <a:ea typeface="仿宋" panose="02010609060101010101" pitchFamily="49" charset="-122"/>
              </a:rPr>
              <a:t>（调频率）</a:t>
            </a:r>
          </a:p>
          <a:p>
            <a:pPr eaLnBrk="1" hangingPunct="1">
              <a:buFontTx/>
              <a:buNone/>
            </a:pPr>
            <a:r>
              <a:rPr lang="zh-CN" altLang="en-US" sz="2400" dirty="0">
                <a:solidFill>
                  <a:srgbClr val="000099"/>
                </a:solidFill>
                <a:latin typeface="+mn-lt"/>
                <a:ea typeface="仿宋" panose="02010609060101010101" pitchFamily="49" charset="-122"/>
              </a:rPr>
              <a:t>调整：把回路的等效谐振电阻调整到高频功率放大器所</a:t>
            </a:r>
          </a:p>
          <a:p>
            <a:pPr eaLnBrk="1" hangingPunct="1">
              <a:buFontTx/>
              <a:buNone/>
            </a:pPr>
            <a:r>
              <a:rPr lang="zh-CN" altLang="en-US" sz="2400" dirty="0">
                <a:solidFill>
                  <a:srgbClr val="000099"/>
                </a:solidFill>
                <a:latin typeface="+mn-lt"/>
                <a:ea typeface="仿宋" panose="02010609060101010101" pitchFamily="49" charset="-122"/>
              </a:rPr>
              <a:t>      要求的最佳负载电阻值上。  </a:t>
            </a:r>
            <a:r>
              <a:rPr lang="zh-CN" altLang="en-US" sz="2400" dirty="0">
                <a:solidFill>
                  <a:srgbClr val="0000FF"/>
                </a:solidFill>
                <a:latin typeface="+mn-lt"/>
                <a:ea typeface="仿宋" panose="02010609060101010101" pitchFamily="49" charset="-122"/>
              </a:rPr>
              <a:t>（调功率）</a:t>
            </a:r>
          </a:p>
          <a:p>
            <a:pPr eaLnBrk="1" hangingPunct="1">
              <a:buFontTx/>
              <a:buNone/>
            </a:pPr>
            <a:endParaRPr lang="zh-CN" altLang="en-US" sz="2400" dirty="0">
              <a:solidFill>
                <a:srgbClr val="000099"/>
              </a:solidFill>
              <a:latin typeface="+mn-lt"/>
              <a:ea typeface="仿宋" panose="02010609060101010101" pitchFamily="49" charset="-122"/>
            </a:endParaRPr>
          </a:p>
          <a:p>
            <a:pPr eaLnBrk="1" hangingPunct="1">
              <a:buFontTx/>
              <a:buNone/>
            </a:pPr>
            <a:r>
              <a:rPr lang="zh-CN" altLang="en-US" sz="2400" dirty="0">
                <a:solidFill>
                  <a:srgbClr val="000099"/>
                </a:solidFill>
                <a:latin typeface="+mn-lt"/>
                <a:ea typeface="仿宋" panose="02010609060101010101" pitchFamily="49" charset="-122"/>
              </a:rPr>
              <a:t>调整仪表的接入：</a:t>
            </a:r>
          </a:p>
          <a:p>
            <a:pPr eaLnBrk="1" hangingPunct="1">
              <a:buFontTx/>
              <a:buNone/>
            </a:pPr>
            <a:r>
              <a:rPr lang="zh-CN" altLang="en-US" sz="2400" dirty="0">
                <a:solidFill>
                  <a:srgbClr val="000099"/>
                </a:solidFill>
                <a:latin typeface="+mn-lt"/>
                <a:ea typeface="仿宋" panose="02010609060101010101" pitchFamily="49" charset="-122"/>
              </a:rPr>
              <a:t>①各种仪表都应把一端接在高频（射频）地电位上；</a:t>
            </a:r>
          </a:p>
          <a:p>
            <a:pPr eaLnBrk="1" hangingPunct="1">
              <a:buFontTx/>
              <a:buNone/>
            </a:pPr>
            <a:r>
              <a:rPr lang="zh-CN" altLang="en-US" sz="2400" dirty="0">
                <a:solidFill>
                  <a:srgbClr val="000099"/>
                </a:solidFill>
                <a:latin typeface="+mn-lt"/>
                <a:ea typeface="仿宋" panose="02010609060101010101" pitchFamily="49" charset="-122"/>
              </a:rPr>
              <a:t>②直流仪表两端并接高频旁路电容；</a:t>
            </a:r>
          </a:p>
          <a:p>
            <a:pPr eaLnBrk="1" hangingPunct="1">
              <a:buFontTx/>
              <a:buNone/>
            </a:pPr>
            <a:r>
              <a:rPr lang="zh-CN" altLang="en-US" sz="2400" dirty="0">
                <a:solidFill>
                  <a:srgbClr val="000099"/>
                </a:solidFill>
                <a:latin typeface="+mn-lt"/>
                <a:ea typeface="仿宋" panose="02010609060101010101" pitchFamily="49" charset="-122"/>
              </a:rPr>
              <a:t>③测量选频回路电流时，高频电流表应接在感性支路中。</a:t>
            </a:r>
          </a:p>
          <a:p>
            <a:pPr eaLnBrk="1" hangingPunct="1">
              <a:buFontTx/>
              <a:buNone/>
            </a:pPr>
            <a:r>
              <a:rPr lang="zh-CN" altLang="en-US" sz="2400" dirty="0">
                <a:solidFill>
                  <a:srgbClr val="000099"/>
                </a:solidFill>
                <a:latin typeface="+mn-lt"/>
                <a:ea typeface="仿宋" panose="02010609060101010101" pitchFamily="49" charset="-122"/>
              </a:rPr>
              <a:t>  （感性支路中的电流稳定，不打表，谐振时除外）</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B45DCFFD-4F32-4CD7-9751-DD53C8128456}"/>
              </a:ext>
            </a:extLst>
          </p:cNvPr>
          <p:cNvSpPr>
            <a:spLocks noGrp="1" noChangeArrowheads="1"/>
          </p:cNvSpPr>
          <p:nvPr>
            <p:ph type="title" idx="4294967295"/>
          </p:nvPr>
        </p:nvSpPr>
        <p:spPr>
          <a:xfrm>
            <a:off x="228600" y="228600"/>
            <a:ext cx="8088313" cy="381000"/>
          </a:xfrm>
        </p:spPr>
        <p:txBody>
          <a:bodyPr/>
          <a:lstStyle/>
          <a:p>
            <a:pPr algn="l" eaLnBrk="1" hangingPunct="1"/>
            <a:r>
              <a:rPr lang="en-US" altLang="zh-CN" sz="3200" b="1" dirty="0">
                <a:solidFill>
                  <a:srgbClr val="0000FF"/>
                </a:solidFill>
                <a:ea typeface="仿宋_GB2312" panose="02010609030101010101" pitchFamily="49" charset="-122"/>
              </a:rPr>
              <a:t>3.6.1  </a:t>
            </a:r>
            <a:r>
              <a:rPr lang="zh-CN" altLang="en-US" sz="3200" b="1" dirty="0">
                <a:solidFill>
                  <a:srgbClr val="0000FF"/>
                </a:solidFill>
                <a:ea typeface="仿宋_GB2312" panose="02010609030101010101" pitchFamily="49" charset="-122"/>
              </a:rPr>
              <a:t>谐振回路的调谐特性</a:t>
            </a:r>
            <a:r>
              <a:rPr lang="zh-CN" altLang="en-US" sz="2800" b="1" dirty="0">
                <a:solidFill>
                  <a:srgbClr val="0000FF"/>
                </a:solidFill>
                <a:ea typeface="仿宋_GB2312" panose="02010609030101010101" pitchFamily="49" charset="-122"/>
              </a:rPr>
              <a:t>      </a:t>
            </a:r>
            <a:r>
              <a:rPr lang="en-US" altLang="zh-CN" sz="2800" b="1" dirty="0">
                <a:solidFill>
                  <a:srgbClr val="0000FF"/>
                </a:solidFill>
                <a:ea typeface="仿宋_GB2312" panose="02010609030101010101" pitchFamily="49" charset="-122"/>
              </a:rPr>
              <a:t>(</a:t>
            </a:r>
            <a:r>
              <a:rPr lang="zh-CN" altLang="en-US" sz="2800" b="1" dirty="0">
                <a:solidFill>
                  <a:srgbClr val="0000FF"/>
                </a:solidFill>
                <a:ea typeface="仿宋_GB2312" panose="02010609030101010101" pitchFamily="49" charset="-122"/>
              </a:rPr>
              <a:t>旧</a:t>
            </a:r>
            <a:r>
              <a:rPr lang="en-US" altLang="zh-CN" sz="2800" b="1" dirty="0">
                <a:solidFill>
                  <a:srgbClr val="0000FF"/>
                </a:solidFill>
                <a:ea typeface="仿宋_GB2312" panose="02010609030101010101" pitchFamily="49" charset="-122"/>
              </a:rPr>
              <a:t>P119)</a:t>
            </a:r>
            <a:endParaRPr lang="zh-CN" altLang="en-US" sz="2800" b="1" dirty="0">
              <a:solidFill>
                <a:srgbClr val="0000FF"/>
              </a:solidFill>
              <a:ea typeface="仿宋_GB2312" panose="02010609030101010101" pitchFamily="49" charset="-122"/>
            </a:endParaRPr>
          </a:p>
        </p:txBody>
      </p:sp>
      <p:grpSp>
        <p:nvGrpSpPr>
          <p:cNvPr id="2" name="组合 1">
            <a:extLst>
              <a:ext uri="{FF2B5EF4-FFF2-40B4-BE49-F238E27FC236}">
                <a16:creationId xmlns:a16="http://schemas.microsoft.com/office/drawing/2014/main" id="{4AC84DC3-26F5-4D82-8132-CAC2E095EEA5}"/>
              </a:ext>
            </a:extLst>
          </p:cNvPr>
          <p:cNvGrpSpPr/>
          <p:nvPr/>
        </p:nvGrpSpPr>
        <p:grpSpPr>
          <a:xfrm>
            <a:off x="0" y="4007347"/>
            <a:ext cx="8966200" cy="2261806"/>
            <a:chOff x="0" y="3953257"/>
            <a:chExt cx="8966200" cy="2261806"/>
          </a:xfrm>
        </p:grpSpPr>
        <p:sp>
          <p:nvSpPr>
            <p:cNvPr id="63491" name="Text Box 3">
              <a:extLst>
                <a:ext uri="{FF2B5EF4-FFF2-40B4-BE49-F238E27FC236}">
                  <a16:creationId xmlns:a16="http://schemas.microsoft.com/office/drawing/2014/main" id="{BB9B85D8-C351-4868-9572-DAF37994B7D8}"/>
                </a:ext>
              </a:extLst>
            </p:cNvPr>
            <p:cNvSpPr txBox="1">
              <a:spLocks noChangeArrowheads="1"/>
            </p:cNvSpPr>
            <p:nvPr/>
          </p:nvSpPr>
          <p:spPr bwMode="auto">
            <a:xfrm>
              <a:off x="0" y="3953257"/>
              <a:ext cx="89662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000" dirty="0">
                  <a:solidFill>
                    <a:srgbClr val="000099"/>
                  </a:solidFill>
                  <a:ea typeface="仿宋_GB2312" panose="02010609030101010101" pitchFamily="49" charset="-122"/>
                </a:rPr>
                <a:t>如上图：调</a:t>
              </a:r>
              <a:r>
                <a:rPr kumimoji="0" lang="en-US" altLang="zh-CN" sz="2000" i="1" dirty="0">
                  <a:solidFill>
                    <a:srgbClr val="000099"/>
                  </a:solidFill>
                  <a:ea typeface="仿宋_GB2312" panose="02010609030101010101" pitchFamily="49" charset="-122"/>
                </a:rPr>
                <a:t>C</a:t>
              </a:r>
              <a:r>
                <a:rPr kumimoji="0" lang="en-US" altLang="zh-CN" sz="2000" baseline="-25000" dirty="0">
                  <a:solidFill>
                    <a:srgbClr val="000099"/>
                  </a:solidFill>
                  <a:ea typeface="仿宋_GB2312" panose="02010609030101010101" pitchFamily="49" charset="-122"/>
                </a:rPr>
                <a:t>2</a:t>
              </a:r>
              <a:r>
                <a:rPr kumimoji="0" lang="en-US" altLang="zh-CN" sz="2000" dirty="0">
                  <a:solidFill>
                    <a:srgbClr val="000099"/>
                  </a:solidFill>
                  <a:ea typeface="仿宋_GB2312" panose="02010609030101010101" pitchFamily="49" charset="-122"/>
                </a:rPr>
                <a:t> </a:t>
              </a:r>
              <a:r>
                <a:rPr kumimoji="0" lang="zh-CN" altLang="en-US" sz="2000" dirty="0">
                  <a:solidFill>
                    <a:srgbClr val="000099"/>
                  </a:solidFill>
                  <a:ea typeface="仿宋_GB2312" panose="02010609030101010101" pitchFamily="49" charset="-122"/>
                </a:rPr>
                <a:t>，可使回路谐振于信号频率</a:t>
              </a:r>
              <a:r>
                <a:rPr kumimoji="0" lang="en-US" altLang="zh-CN" sz="2000" i="1" dirty="0">
                  <a:solidFill>
                    <a:srgbClr val="000099"/>
                  </a:solidFill>
                  <a:ea typeface="仿宋_GB2312" panose="02010609030101010101" pitchFamily="49" charset="-122"/>
                </a:rPr>
                <a:t>f</a:t>
              </a:r>
              <a:r>
                <a:rPr kumimoji="0" lang="zh-CN" altLang="en-US" sz="2000" dirty="0">
                  <a:solidFill>
                    <a:srgbClr val="000099"/>
                  </a:solidFill>
                  <a:ea typeface="仿宋_GB2312" panose="02010609030101010101" pitchFamily="49" charset="-122"/>
                </a:rPr>
                <a:t>，这时回路是纯阻性，且电阻最大，</a:t>
              </a:r>
              <a:r>
                <a:rPr kumimoji="0" lang="zh-CN" altLang="en-US" sz="2400" dirty="0">
                  <a:solidFill>
                    <a:srgbClr val="CC3300"/>
                  </a:solidFill>
                  <a:ea typeface="仿宋_GB2312" panose="02010609030101010101" pitchFamily="49" charset="-122"/>
                </a:rPr>
                <a:t>则基波电压</a:t>
              </a:r>
              <a:r>
                <a:rPr kumimoji="0" lang="en-US" altLang="zh-CN" sz="2400" i="1" dirty="0">
                  <a:solidFill>
                    <a:srgbClr val="CC3300"/>
                  </a:solidFill>
                </a:rPr>
                <a:t>V</a:t>
              </a:r>
              <a:r>
                <a:rPr kumimoji="0" lang="en-US" altLang="zh-CN" sz="2400" baseline="-25000" dirty="0">
                  <a:solidFill>
                    <a:srgbClr val="CC3300"/>
                  </a:solidFill>
                </a:rPr>
                <a:t>cm</a:t>
              </a:r>
              <a:r>
                <a:rPr kumimoji="0" lang="zh-CN" altLang="en-US" sz="2400" dirty="0">
                  <a:solidFill>
                    <a:srgbClr val="CC3300"/>
                  </a:solidFill>
                </a:rPr>
                <a:t>达到最大值</a:t>
              </a:r>
              <a:r>
                <a:rPr kumimoji="0" lang="zh-CN" altLang="en-US" sz="2000" dirty="0">
                  <a:solidFill>
                    <a:srgbClr val="CC3300"/>
                  </a:solidFill>
                </a:rPr>
                <a:t>。</a:t>
              </a:r>
              <a:endParaRPr kumimoji="0" lang="en-US" altLang="zh-CN" sz="2000" dirty="0">
                <a:solidFill>
                  <a:srgbClr val="CC3300"/>
                </a:solidFill>
                <a:ea typeface="仿宋_GB2312" panose="02010609030101010101" pitchFamily="49" charset="-122"/>
              </a:endParaRPr>
            </a:p>
            <a:p>
              <a:pPr eaLnBrk="1" hangingPunct="1">
                <a:spcBef>
                  <a:spcPct val="0"/>
                </a:spcBef>
                <a:buFontTx/>
                <a:buNone/>
              </a:pPr>
              <a:endParaRPr kumimoji="0" lang="zh-CN" altLang="en-US" sz="800" dirty="0">
                <a:solidFill>
                  <a:srgbClr val="000099"/>
                </a:solidFill>
                <a:ea typeface="仿宋_GB2312" panose="02010609030101010101" pitchFamily="49" charset="-122"/>
              </a:endParaRPr>
            </a:p>
            <a:p>
              <a:pPr eaLnBrk="1" hangingPunct="1">
                <a:spcBef>
                  <a:spcPct val="0"/>
                </a:spcBef>
                <a:buFontTx/>
                <a:buNone/>
              </a:pPr>
              <a:r>
                <a:rPr kumimoji="0" lang="zh-CN" altLang="en-US" sz="2000" dirty="0">
                  <a:solidFill>
                    <a:srgbClr val="000099"/>
                  </a:solidFill>
                  <a:ea typeface="仿宋_GB2312" panose="02010609030101010101" pitchFamily="49" charset="-122"/>
                </a:rPr>
                <a:t>而                                                                               是最小值。 </a:t>
              </a:r>
            </a:p>
            <a:p>
              <a:pPr eaLnBrk="1" hangingPunct="1">
                <a:spcBef>
                  <a:spcPct val="0"/>
                </a:spcBef>
                <a:buFontTx/>
                <a:buNone/>
              </a:pPr>
              <a:endParaRPr kumimoji="0" lang="zh-CN" altLang="en-US" sz="800" dirty="0">
                <a:solidFill>
                  <a:srgbClr val="000099"/>
                </a:solidFill>
                <a:ea typeface="仿宋_GB2312" panose="02010609030101010101" pitchFamily="49" charset="-122"/>
              </a:endParaRPr>
            </a:p>
            <a:p>
              <a:pPr eaLnBrk="1" hangingPunct="1">
                <a:spcBef>
                  <a:spcPct val="0"/>
                </a:spcBef>
                <a:buFontTx/>
                <a:buNone/>
              </a:pPr>
              <a:r>
                <a:rPr kumimoji="0" lang="zh-CN" altLang="en-US" sz="2000" dirty="0">
                  <a:solidFill>
                    <a:srgbClr val="000099"/>
                  </a:solidFill>
                  <a:ea typeface="仿宋_GB2312" panose="02010609030101010101" pitchFamily="49" charset="-122"/>
                </a:rPr>
                <a:t>∴ </a:t>
              </a:r>
              <a:r>
                <a:rPr kumimoji="0" lang="en-US" altLang="zh-CN" sz="2000" i="1" dirty="0">
                  <a:solidFill>
                    <a:srgbClr val="000099"/>
                  </a:solidFill>
                  <a:ea typeface="仿宋_GB2312" panose="02010609030101010101" pitchFamily="49" charset="-122"/>
                </a:rPr>
                <a:t>i</a:t>
              </a:r>
              <a:r>
                <a:rPr kumimoji="0" lang="en-US" altLang="zh-CN" sz="2000" baseline="-25000" dirty="0">
                  <a:solidFill>
                    <a:srgbClr val="000099"/>
                  </a:solidFill>
                  <a:ea typeface="仿宋_GB2312" panose="02010609030101010101" pitchFamily="49" charset="-122"/>
                </a:rPr>
                <a:t>C</a:t>
              </a:r>
              <a:r>
                <a:rPr kumimoji="0" lang="zh-CN" altLang="en-US" sz="2000" dirty="0">
                  <a:solidFill>
                    <a:srgbClr val="000099"/>
                  </a:solidFill>
                  <a:ea typeface="仿宋_GB2312" panose="02010609030101010101" pitchFamily="49" charset="-122"/>
                </a:rPr>
                <a:t>也是最小值 </a:t>
              </a:r>
              <a:r>
                <a:rPr kumimoji="0" lang="en-US" altLang="zh-CN" sz="2000" dirty="0">
                  <a:solidFill>
                    <a:srgbClr val="000099"/>
                  </a:solidFill>
                  <a:ea typeface="仿宋_GB2312" panose="02010609030101010101" pitchFamily="49" charset="-122"/>
                </a:rPr>
                <a:t>,   </a:t>
              </a:r>
              <a:r>
                <a:rPr kumimoji="0" lang="en-US" altLang="zh-CN" sz="2000" i="1" dirty="0">
                  <a:solidFill>
                    <a:srgbClr val="000099"/>
                  </a:solidFill>
                  <a:ea typeface="仿宋_GB2312" panose="02010609030101010101" pitchFamily="49" charset="-122"/>
                </a:rPr>
                <a:t>I</a:t>
              </a:r>
              <a:r>
                <a:rPr kumimoji="0" lang="en-US" altLang="zh-CN" sz="2000" baseline="-25000" dirty="0">
                  <a:solidFill>
                    <a:srgbClr val="000099"/>
                  </a:solidFill>
                  <a:ea typeface="仿宋_GB2312" panose="02010609030101010101" pitchFamily="49" charset="-122"/>
                </a:rPr>
                <a:t>CM</a:t>
              </a:r>
              <a:r>
                <a:rPr kumimoji="0" lang="en-US" altLang="zh-CN" sz="2000" dirty="0">
                  <a:solidFill>
                    <a:srgbClr val="000099"/>
                  </a:solidFill>
                  <a:ea typeface="仿宋_GB2312" panose="02010609030101010101" pitchFamily="49" charset="-122"/>
                </a:rPr>
                <a:t> </a:t>
              </a:r>
              <a:r>
                <a:rPr kumimoji="0" lang="zh-CN" altLang="en-US" sz="2000" dirty="0">
                  <a:solidFill>
                    <a:srgbClr val="000099"/>
                  </a:solidFill>
                  <a:ea typeface="仿宋_GB2312" panose="02010609030101010101" pitchFamily="49" charset="-122"/>
                </a:rPr>
                <a:t>也是最小值。</a:t>
              </a:r>
              <a:endParaRPr kumimoji="0" lang="en-US" altLang="zh-CN" sz="2000" dirty="0">
                <a:solidFill>
                  <a:srgbClr val="000099"/>
                </a:solidFill>
                <a:ea typeface="仿宋_GB2312" panose="02010609030101010101" pitchFamily="49" charset="-122"/>
              </a:endParaRPr>
            </a:p>
            <a:p>
              <a:pPr eaLnBrk="1" hangingPunct="1">
                <a:spcBef>
                  <a:spcPct val="0"/>
                </a:spcBef>
                <a:buFontTx/>
                <a:buNone/>
              </a:pPr>
              <a:endParaRPr kumimoji="0" lang="zh-CN" altLang="en-US" sz="2000" dirty="0">
                <a:solidFill>
                  <a:srgbClr val="000099"/>
                </a:solidFill>
                <a:ea typeface="仿宋_GB2312" panose="02010609030101010101" pitchFamily="49" charset="-122"/>
              </a:endParaRPr>
            </a:p>
            <a:p>
              <a:pPr eaLnBrk="1" hangingPunct="1">
                <a:spcBef>
                  <a:spcPct val="0"/>
                </a:spcBef>
                <a:buFontTx/>
                <a:buNone/>
              </a:pPr>
              <a:r>
                <a:rPr kumimoji="0" lang="zh-CN" altLang="en-US" sz="2000" dirty="0">
                  <a:solidFill>
                    <a:srgbClr val="000099"/>
                  </a:solidFill>
                  <a:ea typeface="仿宋_GB2312" panose="02010609030101010101" pitchFamily="49" charset="-122"/>
                </a:rPr>
                <a:t>而                              也是最小的。而如果失谐，则</a:t>
              </a:r>
              <a:r>
                <a:rPr kumimoji="0" lang="en-US" altLang="zh-CN" sz="2000" i="1" dirty="0">
                  <a:solidFill>
                    <a:srgbClr val="000099"/>
                  </a:solidFill>
                  <a:ea typeface="仿宋_GB2312" panose="02010609030101010101" pitchFamily="49" charset="-122"/>
                </a:rPr>
                <a:t>I</a:t>
              </a:r>
              <a:r>
                <a:rPr kumimoji="0" lang="en-US" altLang="zh-CN" sz="2000" baseline="-25000" dirty="0">
                  <a:solidFill>
                    <a:srgbClr val="000099"/>
                  </a:solidFill>
                  <a:ea typeface="仿宋_GB2312" panose="02010609030101010101" pitchFamily="49" charset="-122"/>
                </a:rPr>
                <a:t>C0</a:t>
              </a:r>
              <a:r>
                <a:rPr kumimoji="0" lang="en-US" altLang="zh-CN" sz="2000" dirty="0">
                  <a:solidFill>
                    <a:srgbClr val="000099"/>
                  </a:solidFill>
                  <a:ea typeface="仿宋_GB2312" panose="02010609030101010101" pitchFamily="49" charset="-122"/>
                </a:rPr>
                <a:t> </a:t>
              </a:r>
              <a:r>
                <a:rPr kumimoji="0" lang="zh-CN" altLang="en-US" sz="2000" dirty="0">
                  <a:solidFill>
                    <a:srgbClr val="000099"/>
                  </a:solidFill>
                  <a:ea typeface="仿宋_GB2312" panose="02010609030101010101" pitchFamily="49" charset="-122"/>
                </a:rPr>
                <a:t>变大。</a:t>
              </a:r>
              <a:endParaRPr kumimoji="0" lang="zh-CN" altLang="en-US" sz="2000" b="0" dirty="0">
                <a:solidFill>
                  <a:srgbClr val="000099"/>
                </a:solidFill>
                <a:ea typeface="仿宋_GB2312" panose="02010609030101010101" pitchFamily="49" charset="-122"/>
              </a:endParaRPr>
            </a:p>
          </p:txBody>
        </p:sp>
        <p:graphicFrame>
          <p:nvGraphicFramePr>
            <p:cNvPr id="63492" name="Object 2">
              <a:extLst>
                <a:ext uri="{FF2B5EF4-FFF2-40B4-BE49-F238E27FC236}">
                  <a16:creationId xmlns:a16="http://schemas.microsoft.com/office/drawing/2014/main" id="{D64F9C0C-5CC3-48BF-A585-7B7F72A8B35E}"/>
                </a:ext>
              </a:extLst>
            </p:cNvPr>
            <p:cNvGraphicFramePr>
              <a:graphicFrameLocks noChangeAspect="1"/>
            </p:cNvGraphicFramePr>
            <p:nvPr>
              <p:extLst>
                <p:ext uri="{D42A27DB-BD31-4B8C-83A1-F6EECF244321}">
                  <p14:modId xmlns:p14="http://schemas.microsoft.com/office/powerpoint/2010/main" val="2703022160"/>
                </p:ext>
              </p:extLst>
            </p:nvPr>
          </p:nvGraphicFramePr>
          <p:xfrm>
            <a:off x="417870" y="4747495"/>
            <a:ext cx="4918587" cy="432048"/>
          </p:xfrm>
          <a:graphic>
            <a:graphicData uri="http://schemas.openxmlformats.org/presentationml/2006/ole">
              <mc:AlternateContent xmlns:mc="http://schemas.openxmlformats.org/markup-compatibility/2006">
                <mc:Choice xmlns:v="urn:schemas-microsoft-com:vml" Requires="v">
                  <p:oleObj spid="_x0000_s64295" name="Equation" r:id="rId3" imgW="2869920" imgH="241200" progId="Equation.DSMT4">
                    <p:embed/>
                  </p:oleObj>
                </mc:Choice>
                <mc:Fallback>
                  <p:oleObj name="Equation" r:id="rId3" imgW="2869920" imgH="241200" progId="Equation.DSMT4">
                    <p:embed/>
                    <p:pic>
                      <p:nvPicPr>
                        <p:cNvPr id="0" name="Object 2"/>
                        <p:cNvPicPr>
                          <a:picLocks noChangeAspect="1" noChangeArrowheads="1"/>
                        </p:cNvPicPr>
                        <p:nvPr/>
                      </p:nvPicPr>
                      <p:blipFill>
                        <a:blip r:embed="rId4"/>
                        <a:srcRect/>
                        <a:stretch>
                          <a:fillRect/>
                        </a:stretch>
                      </p:blipFill>
                      <p:spPr bwMode="auto">
                        <a:xfrm>
                          <a:off x="417870" y="4747495"/>
                          <a:ext cx="4918587" cy="432048"/>
                        </a:xfrm>
                        <a:prstGeom prst="rect">
                          <a:avLst/>
                        </a:prstGeom>
                        <a:solidFill>
                          <a:schemeClr val="bg1"/>
                        </a:solidFill>
                        <a:ln>
                          <a:noFill/>
                        </a:ln>
                      </p:spPr>
                    </p:pic>
                  </p:oleObj>
                </mc:Fallback>
              </mc:AlternateContent>
            </a:graphicData>
          </a:graphic>
        </p:graphicFrame>
        <p:graphicFrame>
          <p:nvGraphicFramePr>
            <p:cNvPr id="63493" name="Object 5">
              <a:extLst>
                <a:ext uri="{FF2B5EF4-FFF2-40B4-BE49-F238E27FC236}">
                  <a16:creationId xmlns:a16="http://schemas.microsoft.com/office/drawing/2014/main" id="{F2378799-BC2E-449F-8294-B6200F4A5B32}"/>
                </a:ext>
              </a:extLst>
            </p:cNvPr>
            <p:cNvGraphicFramePr>
              <a:graphicFrameLocks noChangeAspect="1"/>
            </p:cNvGraphicFramePr>
            <p:nvPr>
              <p:extLst>
                <p:ext uri="{D42A27DB-BD31-4B8C-83A1-F6EECF244321}">
                  <p14:modId xmlns:p14="http://schemas.microsoft.com/office/powerpoint/2010/main" val="728971760"/>
                </p:ext>
              </p:extLst>
            </p:nvPr>
          </p:nvGraphicFramePr>
          <p:xfrm>
            <a:off x="428625" y="5794375"/>
            <a:ext cx="1795463" cy="420688"/>
          </p:xfrm>
          <a:graphic>
            <a:graphicData uri="http://schemas.openxmlformats.org/presentationml/2006/ole">
              <mc:AlternateContent xmlns:mc="http://schemas.openxmlformats.org/markup-compatibility/2006">
                <mc:Choice xmlns:v="urn:schemas-microsoft-com:vml" Requires="v">
                  <p:oleObj spid="_x0000_s64296" name="公式" r:id="rId5" imgW="952633" imgH="205740" progId="Equation.3">
                    <p:embed/>
                  </p:oleObj>
                </mc:Choice>
                <mc:Fallback>
                  <p:oleObj name="公式" r:id="rId5" imgW="952633" imgH="20574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625" y="5794375"/>
                          <a:ext cx="1795463" cy="4206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63494" name="Text Box 8">
            <a:extLst>
              <a:ext uri="{FF2B5EF4-FFF2-40B4-BE49-F238E27FC236}">
                <a16:creationId xmlns:a16="http://schemas.microsoft.com/office/drawing/2014/main" id="{5DB73F07-A0D5-432F-AC82-967B404A2C93}"/>
              </a:ext>
            </a:extLst>
          </p:cNvPr>
          <p:cNvSpPr txBox="1">
            <a:spLocks noChangeArrowheads="1"/>
          </p:cNvSpPr>
          <p:nvPr/>
        </p:nvSpPr>
        <p:spPr bwMode="auto">
          <a:xfrm>
            <a:off x="1187624" y="6215062"/>
            <a:ext cx="4895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kumimoji="0" lang="zh-CN" altLang="en-US" sz="2400" dirty="0">
                <a:solidFill>
                  <a:srgbClr val="0000FF"/>
                </a:solidFill>
                <a:ea typeface="仿宋_GB2312" panose="02010609030101010101" pitchFamily="49" charset="-122"/>
              </a:rPr>
              <a:t>结论：谐振时，</a:t>
            </a:r>
            <a:r>
              <a:rPr kumimoji="0" lang="en-US" altLang="zh-CN" sz="2400" i="1" dirty="0">
                <a:solidFill>
                  <a:srgbClr val="0000FF"/>
                </a:solidFill>
                <a:ea typeface="仿宋_GB2312" panose="02010609030101010101" pitchFamily="49" charset="-122"/>
              </a:rPr>
              <a:t>I</a:t>
            </a:r>
            <a:r>
              <a:rPr kumimoji="0" lang="en-US" altLang="zh-CN" sz="2400" baseline="-25000" dirty="0">
                <a:solidFill>
                  <a:srgbClr val="0000FF"/>
                </a:solidFill>
                <a:ea typeface="仿宋_GB2312" panose="02010609030101010101" pitchFamily="49" charset="-122"/>
              </a:rPr>
              <a:t>C0</a:t>
            </a:r>
            <a:r>
              <a:rPr kumimoji="0" lang="zh-CN" altLang="en-US" sz="2400" dirty="0">
                <a:solidFill>
                  <a:srgbClr val="0000FF"/>
                </a:solidFill>
                <a:ea typeface="仿宋_GB2312" panose="02010609030101010101" pitchFamily="49" charset="-122"/>
              </a:rPr>
              <a:t>最小</a:t>
            </a:r>
          </a:p>
        </p:txBody>
      </p:sp>
      <p:pic>
        <p:nvPicPr>
          <p:cNvPr id="63495" name="图片 7" descr="Image1.jpg">
            <a:extLst>
              <a:ext uri="{FF2B5EF4-FFF2-40B4-BE49-F238E27FC236}">
                <a16:creationId xmlns:a16="http://schemas.microsoft.com/office/drawing/2014/main" id="{FC36166F-F209-43C3-AE3B-1456BE09E4F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857500" y="642938"/>
            <a:ext cx="5362575"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6" name="Rectangle 2">
            <a:extLst>
              <a:ext uri="{FF2B5EF4-FFF2-40B4-BE49-F238E27FC236}">
                <a16:creationId xmlns:a16="http://schemas.microsoft.com/office/drawing/2014/main" id="{4A365374-43C2-4305-80EA-973F25478B28}"/>
              </a:ext>
            </a:extLst>
          </p:cNvPr>
          <p:cNvSpPr>
            <a:spLocks noChangeArrowheads="1"/>
          </p:cNvSpPr>
          <p:nvPr/>
        </p:nvSpPr>
        <p:spPr bwMode="auto">
          <a:xfrm>
            <a:off x="6228184" y="3376995"/>
            <a:ext cx="187220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lvl="1" eaLnBrk="1" hangingPunct="1">
              <a:spcBef>
                <a:spcPct val="0"/>
              </a:spcBef>
              <a:buFontTx/>
              <a:buNone/>
            </a:pPr>
            <a:r>
              <a:rPr lang="zh-CN" altLang="en-US" sz="2400" dirty="0">
                <a:solidFill>
                  <a:srgbClr val="FF0000"/>
                </a:solidFill>
                <a:ea typeface="仿宋_GB2312" panose="02010609030101010101" pitchFamily="49" charset="-122"/>
              </a:rPr>
              <a:t>旧教材</a:t>
            </a:r>
            <a:r>
              <a:rPr lang="en-US" altLang="zh-CN" sz="2400" dirty="0">
                <a:solidFill>
                  <a:srgbClr val="FF0000"/>
                </a:solidFill>
                <a:ea typeface="仿宋_GB2312" panose="02010609030101010101" pitchFamily="49" charset="-122"/>
              </a:rPr>
              <a:t>P118</a:t>
            </a:r>
            <a:endParaRPr lang="zh-CN" altLang="en-US" sz="2400" dirty="0">
              <a:solidFill>
                <a:srgbClr val="FF0000"/>
              </a:solidFill>
              <a:ea typeface="仿宋_GB2312" panose="02010609030101010101" pitchFamily="49"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D117112F-E7B2-4772-A77B-AE63639C538C}"/>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400" b="1" dirty="0">
                <a:solidFill>
                  <a:srgbClr val="0000FF"/>
                </a:solidFill>
                <a:ea typeface="仿宋_GB2312" panose="02010609030101010101" pitchFamily="49" charset="-122"/>
              </a:rPr>
              <a:t>3.6.1  </a:t>
            </a:r>
            <a:r>
              <a:rPr lang="zh-CN" altLang="en-US" sz="2400" b="1" dirty="0">
                <a:solidFill>
                  <a:srgbClr val="0000FF"/>
                </a:solidFill>
                <a:ea typeface="仿宋_GB2312" panose="02010609030101010101" pitchFamily="49" charset="-122"/>
              </a:rPr>
              <a:t>谐振回路的调谐特性   </a:t>
            </a:r>
            <a:r>
              <a:rPr lang="en-US" altLang="zh-CN" sz="2400" b="1" dirty="0">
                <a:solidFill>
                  <a:srgbClr val="0000FF"/>
                </a:solidFill>
                <a:ea typeface="仿宋_GB2312" panose="02010609030101010101" pitchFamily="49" charset="-122"/>
              </a:rPr>
              <a:t>(</a:t>
            </a:r>
            <a:r>
              <a:rPr lang="zh-CN" altLang="en-US" sz="2400" b="1" dirty="0">
                <a:solidFill>
                  <a:srgbClr val="0000FF"/>
                </a:solidFill>
                <a:ea typeface="仿宋_GB2312" panose="02010609030101010101" pitchFamily="49" charset="-122"/>
              </a:rPr>
              <a:t>旧</a:t>
            </a:r>
            <a:r>
              <a:rPr lang="en-US" altLang="zh-CN" sz="2400" b="1" dirty="0">
                <a:solidFill>
                  <a:srgbClr val="0000FF"/>
                </a:solidFill>
                <a:ea typeface="仿宋_GB2312" panose="02010609030101010101" pitchFamily="49" charset="-122"/>
              </a:rPr>
              <a:t>P119)</a:t>
            </a:r>
            <a:endParaRPr lang="zh-CN" altLang="en-US" sz="2400" b="1" dirty="0">
              <a:solidFill>
                <a:srgbClr val="0000FF"/>
              </a:solidFill>
              <a:ea typeface="仿宋_GB2312" panose="02010609030101010101" pitchFamily="49" charset="-122"/>
            </a:endParaRPr>
          </a:p>
        </p:txBody>
      </p:sp>
      <p:graphicFrame>
        <p:nvGraphicFramePr>
          <p:cNvPr id="64515" name="Object 7">
            <a:extLst>
              <a:ext uri="{FF2B5EF4-FFF2-40B4-BE49-F238E27FC236}">
                <a16:creationId xmlns:a16="http://schemas.microsoft.com/office/drawing/2014/main" id="{61CB2E35-50BC-4D02-BD05-BE844968F3E6}"/>
              </a:ext>
            </a:extLst>
          </p:cNvPr>
          <p:cNvGraphicFramePr>
            <a:graphicFrameLocks noChangeAspect="1"/>
          </p:cNvGraphicFramePr>
          <p:nvPr/>
        </p:nvGraphicFramePr>
        <p:xfrm>
          <a:off x="5357813" y="142875"/>
          <a:ext cx="3600450" cy="2098675"/>
        </p:xfrm>
        <a:graphic>
          <a:graphicData uri="http://schemas.openxmlformats.org/presentationml/2006/ole">
            <mc:AlternateContent xmlns:mc="http://schemas.openxmlformats.org/markup-compatibility/2006">
              <mc:Choice xmlns:v="urn:schemas-microsoft-com:vml" Requires="v">
                <p:oleObj spid="_x0000_s64924" name="SmartDraw" r:id="rId3" imgW="2606040" imgH="1834896" progId="">
                  <p:embed/>
                </p:oleObj>
              </mc:Choice>
              <mc:Fallback>
                <p:oleObj name="SmartDraw" r:id="rId3" imgW="2606040" imgH="1834896" progId="">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7813" y="142875"/>
                        <a:ext cx="3600450" cy="20986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4516" name="Text Box 4">
            <a:extLst>
              <a:ext uri="{FF2B5EF4-FFF2-40B4-BE49-F238E27FC236}">
                <a16:creationId xmlns:a16="http://schemas.microsoft.com/office/drawing/2014/main" id="{062D28B3-7665-40C2-9F1B-7014D292BE9B}"/>
              </a:ext>
            </a:extLst>
          </p:cNvPr>
          <p:cNvSpPr txBox="1">
            <a:spLocks noChangeArrowheads="1"/>
          </p:cNvSpPr>
          <p:nvPr/>
        </p:nvSpPr>
        <p:spPr bwMode="auto">
          <a:xfrm>
            <a:off x="107950" y="525165"/>
            <a:ext cx="2160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400">
                <a:solidFill>
                  <a:srgbClr val="000099"/>
                </a:solidFill>
                <a:ea typeface="仿宋_GB2312" panose="02010609030101010101" pitchFamily="49" charset="-122"/>
              </a:rPr>
              <a:t>其它指标：</a:t>
            </a:r>
            <a:endParaRPr kumimoji="0" lang="zh-CN" altLang="en-US" sz="2400" b="0">
              <a:solidFill>
                <a:srgbClr val="000099"/>
              </a:solidFill>
              <a:ea typeface="仿宋_GB2312" panose="02010609030101010101" pitchFamily="49" charset="-122"/>
            </a:endParaRPr>
          </a:p>
        </p:txBody>
      </p:sp>
      <p:sp>
        <p:nvSpPr>
          <p:cNvPr id="64517" name="Text Box 5">
            <a:extLst>
              <a:ext uri="{FF2B5EF4-FFF2-40B4-BE49-F238E27FC236}">
                <a16:creationId xmlns:a16="http://schemas.microsoft.com/office/drawing/2014/main" id="{F4EBB0FE-0788-4466-946A-0B497BE5D9EF}"/>
              </a:ext>
            </a:extLst>
          </p:cNvPr>
          <p:cNvSpPr txBox="1">
            <a:spLocks noChangeArrowheads="1"/>
          </p:cNvSpPr>
          <p:nvPr/>
        </p:nvSpPr>
        <p:spPr bwMode="auto">
          <a:xfrm>
            <a:off x="0" y="3141365"/>
            <a:ext cx="3816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a:solidFill>
                  <a:srgbClr val="000099"/>
                </a:solidFill>
                <a:ea typeface="仿宋_GB2312" panose="02010609030101010101" pitchFamily="49" charset="-122"/>
              </a:rPr>
              <a:t>工作状态不同时的调谐：</a:t>
            </a:r>
          </a:p>
        </p:txBody>
      </p:sp>
      <p:sp>
        <p:nvSpPr>
          <p:cNvPr id="64518" name="Text Box 7">
            <a:extLst>
              <a:ext uri="{FF2B5EF4-FFF2-40B4-BE49-F238E27FC236}">
                <a16:creationId xmlns:a16="http://schemas.microsoft.com/office/drawing/2014/main" id="{4750E678-5B80-41C1-AFE4-1F3E3B7AA531}"/>
              </a:ext>
            </a:extLst>
          </p:cNvPr>
          <p:cNvSpPr txBox="1">
            <a:spLocks noChangeArrowheads="1"/>
          </p:cNvSpPr>
          <p:nvPr/>
        </p:nvSpPr>
        <p:spPr bwMode="auto">
          <a:xfrm>
            <a:off x="71438" y="5895677"/>
            <a:ext cx="89646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000" dirty="0">
                <a:solidFill>
                  <a:srgbClr val="000099"/>
                </a:solidFill>
                <a:ea typeface="仿宋_GB2312" panose="02010609030101010101" pitchFamily="49" charset="-122"/>
              </a:rPr>
              <a:t>过压状态，相当于恒压源，</a:t>
            </a:r>
            <a:r>
              <a:rPr kumimoji="0" lang="en-US" altLang="zh-CN" sz="2000" i="1" dirty="0">
                <a:solidFill>
                  <a:srgbClr val="000099"/>
                </a:solidFill>
                <a:ea typeface="仿宋_GB2312" panose="02010609030101010101" pitchFamily="49" charset="-122"/>
              </a:rPr>
              <a:t>U</a:t>
            </a:r>
            <a:r>
              <a:rPr kumimoji="0" lang="en-US" altLang="zh-CN" sz="2000" baseline="-25000" dirty="0">
                <a:solidFill>
                  <a:srgbClr val="000099"/>
                </a:solidFill>
                <a:ea typeface="仿宋_GB2312" panose="02010609030101010101" pitchFamily="49" charset="-122"/>
              </a:rPr>
              <a:t>C</a:t>
            </a:r>
            <a:r>
              <a:rPr kumimoji="0" lang="en-US" altLang="zh-CN" sz="2000" dirty="0">
                <a:solidFill>
                  <a:srgbClr val="000099"/>
                </a:solidFill>
                <a:ea typeface="仿宋_GB2312" panose="02010609030101010101" pitchFamily="49" charset="-122"/>
              </a:rPr>
              <a:t> (</a:t>
            </a:r>
            <a:r>
              <a:rPr kumimoji="0" lang="en-US" altLang="zh-CN" sz="2000" i="1" dirty="0">
                <a:solidFill>
                  <a:srgbClr val="000099"/>
                </a:solidFill>
                <a:ea typeface="仿宋_GB2312" panose="02010609030101010101" pitchFamily="49" charset="-122"/>
              </a:rPr>
              <a:t>V</a:t>
            </a:r>
            <a:r>
              <a:rPr kumimoji="0" lang="en-US" altLang="zh-CN" sz="2000" baseline="-25000" dirty="0">
                <a:solidFill>
                  <a:srgbClr val="000099"/>
                </a:solidFill>
                <a:ea typeface="仿宋_GB2312" panose="02010609030101010101" pitchFamily="49" charset="-122"/>
              </a:rPr>
              <a:t>C</a:t>
            </a:r>
            <a:r>
              <a:rPr kumimoji="0" lang="en-US" altLang="zh-CN" sz="2000" dirty="0">
                <a:solidFill>
                  <a:srgbClr val="000099"/>
                </a:solidFill>
                <a:ea typeface="仿宋_GB2312" panose="02010609030101010101" pitchFamily="49" charset="-122"/>
              </a:rPr>
              <a:t>)</a:t>
            </a:r>
            <a:r>
              <a:rPr kumimoji="0" lang="zh-CN" altLang="en-US" sz="2000" dirty="0">
                <a:solidFill>
                  <a:srgbClr val="000099"/>
                </a:solidFill>
                <a:ea typeface="仿宋_GB2312" panose="02010609030101010101" pitchFamily="49" charset="-122"/>
              </a:rPr>
              <a:t>变化不明显，以</a:t>
            </a:r>
            <a:r>
              <a:rPr kumimoji="0" lang="en-US" altLang="zh-CN" sz="2000" i="1" dirty="0">
                <a:solidFill>
                  <a:srgbClr val="000099"/>
                </a:solidFill>
                <a:ea typeface="仿宋_GB2312" panose="02010609030101010101" pitchFamily="49" charset="-122"/>
              </a:rPr>
              <a:t>I</a:t>
            </a:r>
            <a:r>
              <a:rPr kumimoji="0" lang="en-US" altLang="zh-CN" sz="2000" baseline="-25000" dirty="0">
                <a:solidFill>
                  <a:srgbClr val="000099"/>
                </a:solidFill>
                <a:ea typeface="仿宋_GB2312" panose="02010609030101010101" pitchFamily="49" charset="-122"/>
              </a:rPr>
              <a:t>C0 </a:t>
            </a:r>
            <a:r>
              <a:rPr kumimoji="0" lang="zh-CN" altLang="en-US" sz="2000" dirty="0">
                <a:solidFill>
                  <a:srgbClr val="000099"/>
                </a:solidFill>
                <a:ea typeface="仿宋_GB2312" panose="02010609030101010101" pitchFamily="49" charset="-122"/>
              </a:rPr>
              <a:t>作为调谐的指示依据；</a:t>
            </a:r>
          </a:p>
          <a:p>
            <a:pPr eaLnBrk="1" hangingPunct="1">
              <a:spcBef>
                <a:spcPct val="0"/>
              </a:spcBef>
              <a:buFontTx/>
              <a:buNone/>
            </a:pPr>
            <a:r>
              <a:rPr kumimoji="0" lang="zh-CN" altLang="en-US" sz="2000" dirty="0">
                <a:solidFill>
                  <a:srgbClr val="000099"/>
                </a:solidFill>
                <a:ea typeface="仿宋_GB2312" panose="02010609030101010101" pitchFamily="49" charset="-122"/>
              </a:rPr>
              <a:t>欠压状态，相当于恒流源，</a:t>
            </a:r>
            <a:r>
              <a:rPr kumimoji="0" lang="en-US" altLang="zh-CN" sz="2000" i="1" dirty="0">
                <a:solidFill>
                  <a:srgbClr val="000099"/>
                </a:solidFill>
                <a:ea typeface="仿宋_GB2312" panose="02010609030101010101" pitchFamily="49" charset="-122"/>
              </a:rPr>
              <a:t>I</a:t>
            </a:r>
            <a:r>
              <a:rPr kumimoji="0" lang="en-US" altLang="zh-CN" sz="2000" baseline="-25000" dirty="0">
                <a:solidFill>
                  <a:srgbClr val="000099"/>
                </a:solidFill>
                <a:ea typeface="仿宋_GB2312" panose="02010609030101010101" pitchFamily="49" charset="-122"/>
              </a:rPr>
              <a:t>C0</a:t>
            </a:r>
            <a:r>
              <a:rPr kumimoji="0" lang="en-US" altLang="zh-CN" sz="2000" dirty="0">
                <a:solidFill>
                  <a:srgbClr val="000099"/>
                </a:solidFill>
                <a:ea typeface="仿宋_GB2312" panose="02010609030101010101" pitchFamily="49" charset="-122"/>
              </a:rPr>
              <a:t> </a:t>
            </a:r>
            <a:r>
              <a:rPr kumimoji="0" lang="zh-CN" altLang="en-US" sz="2000" dirty="0">
                <a:solidFill>
                  <a:srgbClr val="000099"/>
                </a:solidFill>
                <a:ea typeface="仿宋_GB2312" panose="02010609030101010101" pitchFamily="49" charset="-122"/>
              </a:rPr>
              <a:t>变化不明显，以</a:t>
            </a:r>
            <a:r>
              <a:rPr kumimoji="0" lang="en-US" altLang="zh-CN" sz="2000" i="1" dirty="0">
                <a:solidFill>
                  <a:srgbClr val="000099"/>
                </a:solidFill>
                <a:ea typeface="仿宋_GB2312" panose="02010609030101010101" pitchFamily="49" charset="-122"/>
              </a:rPr>
              <a:t>U</a:t>
            </a:r>
            <a:r>
              <a:rPr kumimoji="0" lang="en-US" altLang="zh-CN" sz="2000" baseline="-25000" dirty="0">
                <a:solidFill>
                  <a:srgbClr val="000099"/>
                </a:solidFill>
                <a:ea typeface="仿宋_GB2312" panose="02010609030101010101" pitchFamily="49" charset="-122"/>
              </a:rPr>
              <a:t>C</a:t>
            </a:r>
            <a:r>
              <a:rPr kumimoji="0" lang="en-US" altLang="zh-CN" sz="2000" dirty="0">
                <a:solidFill>
                  <a:srgbClr val="000099"/>
                </a:solidFill>
                <a:ea typeface="仿宋_GB2312" panose="02010609030101010101" pitchFamily="49" charset="-122"/>
              </a:rPr>
              <a:t> (</a:t>
            </a:r>
            <a:r>
              <a:rPr kumimoji="0" lang="en-US" altLang="zh-CN" sz="2000" i="1" dirty="0">
                <a:solidFill>
                  <a:srgbClr val="000099"/>
                </a:solidFill>
                <a:ea typeface="仿宋_GB2312" panose="02010609030101010101" pitchFamily="49" charset="-122"/>
              </a:rPr>
              <a:t>V</a:t>
            </a:r>
            <a:r>
              <a:rPr kumimoji="0" lang="en-US" altLang="zh-CN" sz="2000" baseline="-25000" dirty="0">
                <a:solidFill>
                  <a:srgbClr val="000099"/>
                </a:solidFill>
                <a:ea typeface="仿宋_GB2312" panose="02010609030101010101" pitchFamily="49" charset="-122"/>
              </a:rPr>
              <a:t>C1</a:t>
            </a:r>
            <a:r>
              <a:rPr kumimoji="0" lang="en-US" altLang="zh-CN" sz="2000" dirty="0">
                <a:solidFill>
                  <a:srgbClr val="000099"/>
                </a:solidFill>
                <a:ea typeface="仿宋_GB2312" panose="02010609030101010101" pitchFamily="49" charset="-122"/>
              </a:rPr>
              <a:t>)</a:t>
            </a:r>
            <a:r>
              <a:rPr kumimoji="0" lang="zh-CN" altLang="en-US" sz="2000" dirty="0">
                <a:solidFill>
                  <a:srgbClr val="000099"/>
                </a:solidFill>
                <a:ea typeface="仿宋_GB2312" panose="02010609030101010101" pitchFamily="49" charset="-122"/>
              </a:rPr>
              <a:t>作为调谐的指示依据。</a:t>
            </a:r>
          </a:p>
        </p:txBody>
      </p:sp>
      <p:sp>
        <p:nvSpPr>
          <p:cNvPr id="64519" name="Text Box 8">
            <a:extLst>
              <a:ext uri="{FF2B5EF4-FFF2-40B4-BE49-F238E27FC236}">
                <a16:creationId xmlns:a16="http://schemas.microsoft.com/office/drawing/2014/main" id="{CA5DF2D2-F99B-402E-B108-E252CD5E1E15}"/>
              </a:ext>
            </a:extLst>
          </p:cNvPr>
          <p:cNvSpPr txBox="1">
            <a:spLocks noChangeArrowheads="1"/>
          </p:cNvSpPr>
          <p:nvPr/>
        </p:nvSpPr>
        <p:spPr bwMode="auto">
          <a:xfrm>
            <a:off x="0" y="915690"/>
            <a:ext cx="5148064" cy="183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000" dirty="0">
                <a:solidFill>
                  <a:srgbClr val="000099"/>
                </a:solidFill>
                <a:ea typeface="仿宋_GB2312" panose="02010609030101010101" pitchFamily="49" charset="-122"/>
              </a:rPr>
              <a:t>谐振时</a:t>
            </a:r>
          </a:p>
          <a:p>
            <a:pPr eaLnBrk="1" hangingPunct="1">
              <a:spcBef>
                <a:spcPct val="0"/>
              </a:spcBef>
              <a:buFontTx/>
              <a:buNone/>
            </a:pPr>
            <a:r>
              <a:rPr kumimoji="0" lang="zh-CN" altLang="en-US" sz="2000" dirty="0">
                <a:solidFill>
                  <a:srgbClr val="000099"/>
                </a:solidFill>
                <a:ea typeface="仿宋_GB2312" panose="02010609030101010101" pitchFamily="49" charset="-122"/>
              </a:rPr>
              <a:t>基波电压</a:t>
            </a:r>
            <a:r>
              <a:rPr kumimoji="0" lang="en-US" altLang="zh-CN" sz="2000" i="1" dirty="0">
                <a:solidFill>
                  <a:srgbClr val="000099"/>
                </a:solidFill>
                <a:ea typeface="仿宋_GB2312" panose="02010609030101010101" pitchFamily="49" charset="-122"/>
              </a:rPr>
              <a:t>V</a:t>
            </a:r>
            <a:r>
              <a:rPr kumimoji="0" lang="en-US" altLang="zh-CN" sz="2000" baseline="-25000" dirty="0">
                <a:solidFill>
                  <a:srgbClr val="000099"/>
                </a:solidFill>
                <a:ea typeface="仿宋_GB2312" panose="02010609030101010101" pitchFamily="49" charset="-122"/>
              </a:rPr>
              <a:t>cm</a:t>
            </a:r>
            <a:r>
              <a:rPr kumimoji="0" lang="zh-CN" altLang="en-US" sz="2000" baseline="-25000" dirty="0">
                <a:solidFill>
                  <a:srgbClr val="000099"/>
                </a:solidFill>
                <a:ea typeface="仿宋_GB2312" panose="02010609030101010101" pitchFamily="49" charset="-122"/>
              </a:rPr>
              <a:t> </a:t>
            </a:r>
            <a:r>
              <a:rPr kumimoji="0" lang="en-US" altLang="zh-CN" sz="2000" dirty="0">
                <a:solidFill>
                  <a:srgbClr val="000099"/>
                </a:solidFill>
                <a:ea typeface="仿宋_GB2312" panose="02010609030101010101" pitchFamily="49" charset="-122"/>
              </a:rPr>
              <a:t>(</a:t>
            </a:r>
            <a:r>
              <a:rPr kumimoji="0" lang="en-US" altLang="zh-CN" sz="2000" i="1" dirty="0">
                <a:solidFill>
                  <a:srgbClr val="000099"/>
                </a:solidFill>
                <a:ea typeface="仿宋_GB2312" panose="02010609030101010101" pitchFamily="49" charset="-122"/>
              </a:rPr>
              <a:t>U</a:t>
            </a:r>
            <a:r>
              <a:rPr kumimoji="0" lang="en-US" altLang="zh-CN" sz="2000" baseline="-25000" dirty="0">
                <a:solidFill>
                  <a:srgbClr val="000099"/>
                </a:solidFill>
                <a:ea typeface="仿宋_GB2312" panose="02010609030101010101" pitchFamily="49" charset="-122"/>
              </a:rPr>
              <a:t>C </a:t>
            </a:r>
            <a:r>
              <a:rPr kumimoji="0" lang="en-US" altLang="zh-CN" sz="2000" dirty="0">
                <a:solidFill>
                  <a:srgbClr val="000099"/>
                </a:solidFill>
                <a:ea typeface="仿宋_GB2312" panose="02010609030101010101" pitchFamily="49" charset="-122"/>
              </a:rPr>
              <a:t>)</a:t>
            </a:r>
            <a:r>
              <a:rPr kumimoji="0" lang="zh-CN" altLang="en-US" sz="2000" dirty="0">
                <a:solidFill>
                  <a:srgbClr val="000099"/>
                </a:solidFill>
                <a:ea typeface="仿宋_GB2312" panose="02010609030101010101" pitchFamily="49" charset="-122"/>
              </a:rPr>
              <a:t>最大→回路内电流</a:t>
            </a:r>
            <a:r>
              <a:rPr kumimoji="0" lang="en-US" altLang="zh-CN" sz="2000" i="1" dirty="0">
                <a:solidFill>
                  <a:srgbClr val="000099"/>
                </a:solidFill>
                <a:ea typeface="仿宋_GB2312" panose="02010609030101010101" pitchFamily="49" charset="-122"/>
              </a:rPr>
              <a:t>I</a:t>
            </a:r>
            <a:r>
              <a:rPr kumimoji="0" lang="en-US" altLang="zh-CN" sz="2000" baseline="-25000" dirty="0">
                <a:solidFill>
                  <a:srgbClr val="000099"/>
                </a:solidFill>
                <a:ea typeface="仿宋_GB2312" panose="02010609030101010101" pitchFamily="49" charset="-122"/>
              </a:rPr>
              <a:t>K</a:t>
            </a:r>
            <a:r>
              <a:rPr kumimoji="0" lang="en-US" altLang="zh-CN" sz="2000" dirty="0">
                <a:solidFill>
                  <a:srgbClr val="000099"/>
                </a:solidFill>
                <a:ea typeface="仿宋_GB2312" panose="02010609030101010101" pitchFamily="49" charset="-122"/>
              </a:rPr>
              <a:t> </a:t>
            </a:r>
            <a:r>
              <a:rPr kumimoji="0" lang="zh-CN" altLang="en-US" sz="2000" dirty="0">
                <a:solidFill>
                  <a:srgbClr val="000099"/>
                </a:solidFill>
                <a:ea typeface="仿宋_GB2312" panose="02010609030101010101" pitchFamily="49" charset="-122"/>
              </a:rPr>
              <a:t>最大→基波输出功率</a:t>
            </a:r>
            <a:r>
              <a:rPr kumimoji="0" lang="en-US" altLang="zh-CN" sz="2000" i="1" dirty="0">
                <a:solidFill>
                  <a:srgbClr val="000099"/>
                </a:solidFill>
                <a:ea typeface="仿宋_GB2312" panose="02010609030101010101" pitchFamily="49" charset="-122"/>
              </a:rPr>
              <a:t>P</a:t>
            </a:r>
            <a:r>
              <a:rPr kumimoji="0" lang="zh-CN" altLang="en-US" sz="2000" baseline="-25000" dirty="0">
                <a:solidFill>
                  <a:srgbClr val="000099"/>
                </a:solidFill>
                <a:ea typeface="仿宋_GB2312" panose="02010609030101010101" pitchFamily="49" charset="-122"/>
              </a:rPr>
              <a:t>～</a:t>
            </a:r>
            <a:r>
              <a:rPr kumimoji="0" lang="en-US" altLang="zh-CN" sz="2000" dirty="0">
                <a:solidFill>
                  <a:srgbClr val="000099"/>
                </a:solidFill>
                <a:ea typeface="仿宋_GB2312" panose="02010609030101010101" pitchFamily="49" charset="-122"/>
              </a:rPr>
              <a:t>(</a:t>
            </a:r>
            <a:r>
              <a:rPr kumimoji="0" lang="en-US" altLang="zh-CN" sz="2000" i="1" dirty="0">
                <a:solidFill>
                  <a:srgbClr val="000099"/>
                </a:solidFill>
                <a:ea typeface="仿宋_GB2312" panose="02010609030101010101" pitchFamily="49" charset="-122"/>
              </a:rPr>
              <a:t>P</a:t>
            </a:r>
            <a:r>
              <a:rPr kumimoji="0" lang="en-US" altLang="zh-CN" sz="2000" baseline="-25000" dirty="0">
                <a:solidFill>
                  <a:srgbClr val="000099"/>
                </a:solidFill>
                <a:ea typeface="仿宋_GB2312" panose="02010609030101010101" pitchFamily="49" charset="-122"/>
              </a:rPr>
              <a:t>o</a:t>
            </a:r>
            <a:r>
              <a:rPr kumimoji="0" lang="en-US" altLang="zh-CN" sz="2000" dirty="0">
                <a:solidFill>
                  <a:srgbClr val="000099"/>
                </a:solidFill>
                <a:ea typeface="仿宋_GB2312" panose="02010609030101010101" pitchFamily="49" charset="-122"/>
              </a:rPr>
              <a:t>)</a:t>
            </a:r>
            <a:r>
              <a:rPr kumimoji="0" lang="zh-CN" altLang="en-US" sz="2000" dirty="0">
                <a:solidFill>
                  <a:srgbClr val="000099"/>
                </a:solidFill>
                <a:ea typeface="仿宋_GB2312" panose="02010609030101010101" pitchFamily="49" charset="-122"/>
              </a:rPr>
              <a:t>最大</a:t>
            </a:r>
            <a:endParaRPr kumimoji="0" lang="en-US" altLang="zh-CN" sz="2000" dirty="0">
              <a:solidFill>
                <a:srgbClr val="000099"/>
              </a:solidFill>
              <a:ea typeface="仿宋_GB2312" panose="02010609030101010101" pitchFamily="49" charset="-122"/>
            </a:endParaRPr>
          </a:p>
          <a:p>
            <a:pPr eaLnBrk="1" hangingPunct="1">
              <a:spcBef>
                <a:spcPct val="0"/>
              </a:spcBef>
              <a:buFontTx/>
              <a:buNone/>
            </a:pPr>
            <a:endParaRPr kumimoji="0" lang="en-US" altLang="zh-CN" sz="2000" baseline="-25000" dirty="0">
              <a:solidFill>
                <a:srgbClr val="000099"/>
              </a:solidFill>
              <a:ea typeface="仿宋_GB2312" panose="02010609030101010101" pitchFamily="49" charset="-122"/>
            </a:endParaRPr>
          </a:p>
          <a:p>
            <a:pPr eaLnBrk="1" hangingPunct="1">
              <a:spcBef>
                <a:spcPct val="0"/>
              </a:spcBef>
              <a:buFontTx/>
              <a:buNone/>
            </a:pPr>
            <a:r>
              <a:rPr kumimoji="0" lang="zh-CN" altLang="en-US" sz="2000" dirty="0">
                <a:solidFill>
                  <a:srgbClr val="000099"/>
                </a:solidFill>
                <a:ea typeface="仿宋_GB2312" panose="02010609030101010101" pitchFamily="49" charset="-122"/>
              </a:rPr>
              <a:t>直流电流</a:t>
            </a:r>
            <a:r>
              <a:rPr kumimoji="0" lang="en-US" altLang="zh-CN" sz="2000" i="1" dirty="0">
                <a:solidFill>
                  <a:srgbClr val="000099"/>
                </a:solidFill>
                <a:ea typeface="仿宋_GB2312" panose="02010609030101010101" pitchFamily="49" charset="-122"/>
              </a:rPr>
              <a:t>I</a:t>
            </a:r>
            <a:r>
              <a:rPr kumimoji="0" lang="en-US" altLang="zh-CN" sz="2000" baseline="-25000" dirty="0">
                <a:solidFill>
                  <a:srgbClr val="000099"/>
                </a:solidFill>
                <a:ea typeface="仿宋_GB2312" panose="02010609030101010101" pitchFamily="49" charset="-122"/>
              </a:rPr>
              <a:t>C0</a:t>
            </a:r>
            <a:r>
              <a:rPr kumimoji="0" lang="zh-CN" altLang="en-US" sz="2000" dirty="0">
                <a:solidFill>
                  <a:srgbClr val="000099"/>
                </a:solidFill>
                <a:ea typeface="仿宋_GB2312" panose="02010609030101010101" pitchFamily="49" charset="-122"/>
              </a:rPr>
              <a:t>最小</a:t>
            </a:r>
            <a:r>
              <a:rPr kumimoji="0" lang="zh-CN" altLang="zh-CN" sz="2000" dirty="0">
                <a:solidFill>
                  <a:srgbClr val="000099"/>
                </a:solidFill>
                <a:ea typeface="仿宋_GB2312" panose="02010609030101010101" pitchFamily="49" charset="-122"/>
              </a:rPr>
              <a:t>→</a:t>
            </a:r>
            <a:r>
              <a:rPr kumimoji="0" lang="zh-CN" altLang="en-US" sz="2000" dirty="0">
                <a:solidFill>
                  <a:srgbClr val="000099"/>
                </a:solidFill>
                <a:ea typeface="仿宋_GB2312" panose="02010609030101010101" pitchFamily="49" charset="-122"/>
              </a:rPr>
              <a:t> 直流功率（总功率、电源功率）</a:t>
            </a:r>
            <a:r>
              <a:rPr kumimoji="0" lang="en-US" altLang="zh-CN" sz="2000" i="1" dirty="0">
                <a:solidFill>
                  <a:srgbClr val="000099"/>
                </a:solidFill>
                <a:ea typeface="仿宋_GB2312" panose="02010609030101010101" pitchFamily="49" charset="-122"/>
              </a:rPr>
              <a:t>P</a:t>
            </a:r>
            <a:r>
              <a:rPr kumimoji="0" lang="en-US" altLang="zh-CN" sz="2000" baseline="-25000" dirty="0">
                <a:solidFill>
                  <a:srgbClr val="000099"/>
                </a:solidFill>
                <a:ea typeface="仿宋_GB2312" panose="02010609030101010101" pitchFamily="49" charset="-122"/>
              </a:rPr>
              <a:t>0</a:t>
            </a:r>
            <a:r>
              <a:rPr kumimoji="0" lang="en-US" altLang="zh-CN" sz="2000" dirty="0">
                <a:solidFill>
                  <a:srgbClr val="000099"/>
                </a:solidFill>
                <a:ea typeface="仿宋_GB2312" panose="02010609030101010101" pitchFamily="49" charset="-122"/>
              </a:rPr>
              <a:t> </a:t>
            </a:r>
            <a:r>
              <a:rPr kumimoji="0" lang="zh-CN" altLang="en-US" sz="2000" dirty="0">
                <a:solidFill>
                  <a:srgbClr val="000099"/>
                </a:solidFill>
                <a:ea typeface="仿宋_GB2312" panose="02010609030101010101" pitchFamily="49" charset="-122"/>
              </a:rPr>
              <a:t>（</a:t>
            </a:r>
            <a:r>
              <a:rPr kumimoji="0" lang="en-US" altLang="zh-CN" sz="2000" i="1" dirty="0">
                <a:solidFill>
                  <a:srgbClr val="000099"/>
                </a:solidFill>
                <a:ea typeface="仿宋_GB2312" panose="02010609030101010101" pitchFamily="49" charset="-122"/>
              </a:rPr>
              <a:t>P</a:t>
            </a:r>
            <a:r>
              <a:rPr kumimoji="0" lang="en-US" altLang="zh-CN" sz="2000" baseline="-25000" dirty="0">
                <a:solidFill>
                  <a:srgbClr val="000099"/>
                </a:solidFill>
                <a:ea typeface="仿宋_GB2312" panose="02010609030101010101" pitchFamily="49" charset="-122"/>
              </a:rPr>
              <a:t>=</a:t>
            </a:r>
            <a:r>
              <a:rPr kumimoji="0" lang="zh-CN" altLang="en-US" sz="2000" dirty="0">
                <a:solidFill>
                  <a:srgbClr val="000099"/>
                </a:solidFill>
                <a:ea typeface="仿宋_GB2312" panose="02010609030101010101" pitchFamily="49" charset="-122"/>
              </a:rPr>
              <a:t>）最小</a:t>
            </a:r>
            <a:r>
              <a:rPr kumimoji="0" lang="en-US" altLang="zh-CN" sz="2000" dirty="0">
                <a:solidFill>
                  <a:srgbClr val="000099"/>
                </a:solidFill>
                <a:ea typeface="仿宋_GB2312" panose="02010609030101010101" pitchFamily="49" charset="-122"/>
              </a:rPr>
              <a:t>→</a:t>
            </a:r>
            <a:r>
              <a:rPr kumimoji="0" lang="zh-CN" altLang="en-US" sz="2000" dirty="0">
                <a:solidFill>
                  <a:srgbClr val="000099"/>
                </a:solidFill>
                <a:ea typeface="仿宋_GB2312" panose="02010609030101010101" pitchFamily="49" charset="-122"/>
              </a:rPr>
              <a:t>集电极功耗</a:t>
            </a:r>
            <a:r>
              <a:rPr kumimoji="0" lang="en-US" altLang="zh-CN" sz="2000" i="1" dirty="0">
                <a:solidFill>
                  <a:srgbClr val="000099"/>
                </a:solidFill>
                <a:ea typeface="仿宋_GB2312" panose="02010609030101010101" pitchFamily="49" charset="-122"/>
              </a:rPr>
              <a:t>P</a:t>
            </a:r>
            <a:r>
              <a:rPr kumimoji="0" lang="en-US" altLang="zh-CN" sz="2000" baseline="-25000" dirty="0">
                <a:solidFill>
                  <a:srgbClr val="000099"/>
                </a:solidFill>
                <a:ea typeface="仿宋_GB2312" panose="02010609030101010101" pitchFamily="49" charset="-122"/>
              </a:rPr>
              <a:t>C</a:t>
            </a:r>
            <a:r>
              <a:rPr kumimoji="0" lang="zh-CN" altLang="en-US" sz="2000" dirty="0">
                <a:solidFill>
                  <a:srgbClr val="000099"/>
                </a:solidFill>
                <a:ea typeface="仿宋_GB2312" panose="02010609030101010101" pitchFamily="49" charset="-122"/>
              </a:rPr>
              <a:t>最小</a:t>
            </a:r>
            <a:endParaRPr kumimoji="0" lang="zh-CN" altLang="en-US" sz="2000" b="0" dirty="0">
              <a:solidFill>
                <a:srgbClr val="000099"/>
              </a:solidFill>
              <a:ea typeface="仿宋_GB2312" panose="02010609030101010101" pitchFamily="49" charset="-122"/>
            </a:endParaRPr>
          </a:p>
        </p:txBody>
      </p:sp>
      <p:pic>
        <p:nvPicPr>
          <p:cNvPr id="64520" name="图片 8" descr="Image1.jpg">
            <a:extLst>
              <a:ext uri="{FF2B5EF4-FFF2-40B4-BE49-F238E27FC236}">
                <a16:creationId xmlns:a16="http://schemas.microsoft.com/office/drawing/2014/main" id="{14F0D430-7778-4FB5-92BF-E060972EA4A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516215" y="2293991"/>
            <a:ext cx="2500951" cy="2647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1" name="图片 9" descr="Image2.jpg">
            <a:extLst>
              <a:ext uri="{FF2B5EF4-FFF2-40B4-BE49-F238E27FC236}">
                <a16:creationId xmlns:a16="http://schemas.microsoft.com/office/drawing/2014/main" id="{02C002FF-0D76-4DA3-AA5C-F09EE103BFA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85387" y="3573463"/>
            <a:ext cx="5184775"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22" name="Text Box 5">
            <a:extLst>
              <a:ext uri="{FF2B5EF4-FFF2-40B4-BE49-F238E27FC236}">
                <a16:creationId xmlns:a16="http://schemas.microsoft.com/office/drawing/2014/main" id="{87BB307A-1610-4A95-A611-69A22509A8CF}"/>
              </a:ext>
            </a:extLst>
          </p:cNvPr>
          <p:cNvSpPr txBox="1">
            <a:spLocks noChangeArrowheads="1"/>
          </p:cNvSpPr>
          <p:nvPr/>
        </p:nvSpPr>
        <p:spPr bwMode="auto">
          <a:xfrm>
            <a:off x="1407557" y="5210176"/>
            <a:ext cx="1428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000" dirty="0">
                <a:solidFill>
                  <a:srgbClr val="FF0000"/>
                </a:solidFill>
                <a:ea typeface="仿宋_GB2312" panose="02010609030101010101" pitchFamily="49" charset="-122"/>
              </a:rPr>
              <a:t>过压状态</a:t>
            </a:r>
          </a:p>
        </p:txBody>
      </p:sp>
      <p:sp>
        <p:nvSpPr>
          <p:cNvPr id="64523" name="Text Box 5">
            <a:extLst>
              <a:ext uri="{FF2B5EF4-FFF2-40B4-BE49-F238E27FC236}">
                <a16:creationId xmlns:a16="http://schemas.microsoft.com/office/drawing/2014/main" id="{283CDD35-7AF3-4A06-93E3-2EB54C570119}"/>
              </a:ext>
            </a:extLst>
          </p:cNvPr>
          <p:cNvSpPr txBox="1">
            <a:spLocks noChangeArrowheads="1"/>
          </p:cNvSpPr>
          <p:nvPr/>
        </p:nvSpPr>
        <p:spPr bwMode="auto">
          <a:xfrm>
            <a:off x="4788024" y="5222559"/>
            <a:ext cx="1428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000" dirty="0">
                <a:solidFill>
                  <a:srgbClr val="FF0000"/>
                </a:solidFill>
                <a:ea typeface="仿宋_GB2312" panose="02010609030101010101" pitchFamily="49" charset="-122"/>
              </a:rPr>
              <a:t>欠压状态</a:t>
            </a:r>
          </a:p>
        </p:txBody>
      </p:sp>
      <p:sp>
        <p:nvSpPr>
          <p:cNvPr id="64524" name="Rectangle 2">
            <a:extLst>
              <a:ext uri="{FF2B5EF4-FFF2-40B4-BE49-F238E27FC236}">
                <a16:creationId xmlns:a16="http://schemas.microsoft.com/office/drawing/2014/main" id="{425B97A2-2180-4C06-BFF1-2D85CA5FE740}"/>
              </a:ext>
            </a:extLst>
          </p:cNvPr>
          <p:cNvSpPr>
            <a:spLocks noChangeArrowheads="1"/>
          </p:cNvSpPr>
          <p:nvPr/>
        </p:nvSpPr>
        <p:spPr bwMode="auto">
          <a:xfrm>
            <a:off x="2665847" y="3882728"/>
            <a:ext cx="1944216"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lvl="1" eaLnBrk="1" hangingPunct="1">
              <a:spcBef>
                <a:spcPct val="0"/>
              </a:spcBef>
              <a:buFontTx/>
              <a:buNone/>
            </a:pPr>
            <a:r>
              <a:rPr lang="zh-CN" altLang="en-US" sz="2400" dirty="0">
                <a:solidFill>
                  <a:srgbClr val="FF0000"/>
                </a:solidFill>
                <a:ea typeface="仿宋_GB2312" panose="02010609030101010101" pitchFamily="49" charset="-122"/>
              </a:rPr>
              <a:t>旧教材</a:t>
            </a:r>
            <a:r>
              <a:rPr lang="en-US" altLang="zh-CN" sz="2400" dirty="0">
                <a:solidFill>
                  <a:srgbClr val="FF0000"/>
                </a:solidFill>
                <a:ea typeface="仿宋_GB2312" panose="02010609030101010101" pitchFamily="49" charset="-122"/>
              </a:rPr>
              <a:t>P121</a:t>
            </a:r>
            <a:endParaRPr lang="zh-CN" altLang="en-US" sz="2400" dirty="0">
              <a:solidFill>
                <a:srgbClr val="FF0000"/>
              </a:solidFill>
              <a:ea typeface="仿宋_GB2312" panose="02010609030101010101" pitchFamily="49"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EB5A0458-9EA5-4286-A97A-E37DD57A3709}"/>
              </a:ext>
            </a:extLst>
          </p:cNvPr>
          <p:cNvSpPr>
            <a:spLocks noGrp="1" noChangeArrowheads="1"/>
          </p:cNvSpPr>
          <p:nvPr>
            <p:ph type="title" idx="4294967295"/>
          </p:nvPr>
        </p:nvSpPr>
        <p:spPr>
          <a:xfrm>
            <a:off x="228600" y="228600"/>
            <a:ext cx="8158163" cy="381000"/>
          </a:xfrm>
        </p:spPr>
        <p:txBody>
          <a:bodyPr/>
          <a:lstStyle/>
          <a:p>
            <a:pPr algn="l" eaLnBrk="1" hangingPunct="1"/>
            <a:r>
              <a:rPr lang="en-US" altLang="zh-CN" sz="2800" b="1" dirty="0">
                <a:solidFill>
                  <a:srgbClr val="0000FF"/>
                </a:solidFill>
                <a:ea typeface="仿宋_GB2312" panose="02010609030101010101" pitchFamily="49" charset="-122"/>
              </a:rPr>
              <a:t>3.6.2   </a:t>
            </a:r>
            <a:r>
              <a:rPr lang="zh-CN" altLang="en-US" sz="2800" b="1" dirty="0">
                <a:solidFill>
                  <a:srgbClr val="0000FF"/>
                </a:solidFill>
                <a:ea typeface="仿宋_GB2312" panose="02010609030101010101" pitchFamily="49" charset="-122"/>
              </a:rPr>
              <a:t>天线回路的调谐特性  （旧教材 </a:t>
            </a:r>
            <a:r>
              <a:rPr lang="en-US" altLang="zh-CN" sz="2800" b="1" dirty="0">
                <a:solidFill>
                  <a:srgbClr val="0000FF"/>
                </a:solidFill>
                <a:ea typeface="仿宋_GB2312" panose="02010609030101010101" pitchFamily="49" charset="-122"/>
              </a:rPr>
              <a:t>P121</a:t>
            </a:r>
            <a:r>
              <a:rPr lang="zh-CN" altLang="en-US" sz="2800" b="1" dirty="0">
                <a:solidFill>
                  <a:srgbClr val="0000FF"/>
                </a:solidFill>
                <a:ea typeface="仿宋_GB2312" panose="02010609030101010101" pitchFamily="49" charset="-122"/>
              </a:rPr>
              <a:t>）</a:t>
            </a:r>
          </a:p>
        </p:txBody>
      </p:sp>
      <p:graphicFrame>
        <p:nvGraphicFramePr>
          <p:cNvPr id="65539" name="Object 4">
            <a:extLst>
              <a:ext uri="{FF2B5EF4-FFF2-40B4-BE49-F238E27FC236}">
                <a16:creationId xmlns:a16="http://schemas.microsoft.com/office/drawing/2014/main" id="{28338226-A4EC-4470-9389-1D9DB0D288A8}"/>
              </a:ext>
            </a:extLst>
          </p:cNvPr>
          <p:cNvGraphicFramePr>
            <a:graphicFrameLocks noChangeAspect="1"/>
          </p:cNvGraphicFramePr>
          <p:nvPr>
            <p:extLst>
              <p:ext uri="{D42A27DB-BD31-4B8C-83A1-F6EECF244321}">
                <p14:modId xmlns:p14="http://schemas.microsoft.com/office/powerpoint/2010/main" val="1120506590"/>
              </p:ext>
            </p:extLst>
          </p:nvPr>
        </p:nvGraphicFramePr>
        <p:xfrm>
          <a:off x="5292080" y="1403664"/>
          <a:ext cx="2928938" cy="3048000"/>
        </p:xfrm>
        <a:graphic>
          <a:graphicData uri="http://schemas.openxmlformats.org/presentationml/2006/ole">
            <mc:AlternateContent xmlns:mc="http://schemas.openxmlformats.org/markup-compatibility/2006">
              <mc:Choice xmlns:v="urn:schemas-microsoft-com:vml" Requires="v">
                <p:oleObj spid="_x0000_s97467" name="SmartDraw" r:id="rId3" imgW="2249424" imgH="2342388" progId="">
                  <p:embed/>
                </p:oleObj>
              </mc:Choice>
              <mc:Fallback>
                <p:oleObj name="SmartDraw" r:id="rId3" imgW="2249424" imgH="2342388"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080" y="1403664"/>
                        <a:ext cx="2928938" cy="3048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5540" name="Object 7">
            <a:extLst>
              <a:ext uri="{FF2B5EF4-FFF2-40B4-BE49-F238E27FC236}">
                <a16:creationId xmlns:a16="http://schemas.microsoft.com/office/drawing/2014/main" id="{967CD254-03ED-466B-BA72-039C3797B9EB}"/>
              </a:ext>
            </a:extLst>
          </p:cNvPr>
          <p:cNvGraphicFramePr>
            <a:graphicFrameLocks noChangeAspect="1"/>
          </p:cNvGraphicFramePr>
          <p:nvPr>
            <p:extLst>
              <p:ext uri="{D42A27DB-BD31-4B8C-83A1-F6EECF244321}">
                <p14:modId xmlns:p14="http://schemas.microsoft.com/office/powerpoint/2010/main" val="2700579140"/>
              </p:ext>
            </p:extLst>
          </p:nvPr>
        </p:nvGraphicFramePr>
        <p:xfrm>
          <a:off x="3014989" y="3029324"/>
          <a:ext cx="2133075" cy="1005898"/>
        </p:xfrm>
        <a:graphic>
          <a:graphicData uri="http://schemas.openxmlformats.org/presentationml/2006/ole">
            <mc:AlternateContent xmlns:mc="http://schemas.openxmlformats.org/markup-compatibility/2006">
              <mc:Choice xmlns:v="urn:schemas-microsoft-com:vml" Requires="v">
                <p:oleObj spid="_x0000_s97468" name="公式" r:id="rId5" imgW="1104840" imgH="507960" progId="Equation.3">
                  <p:embed/>
                </p:oleObj>
              </mc:Choice>
              <mc:Fallback>
                <p:oleObj name="公式" r:id="rId5" imgW="1104840" imgH="507960" progId="Equation.3">
                  <p:embed/>
                  <p:pic>
                    <p:nvPicPr>
                      <p:cNvPr id="0" name="Object 7"/>
                      <p:cNvPicPr>
                        <a:picLocks noChangeAspect="1" noChangeArrowheads="1"/>
                      </p:cNvPicPr>
                      <p:nvPr/>
                    </p:nvPicPr>
                    <p:blipFill>
                      <a:blip r:embed="rId6"/>
                      <a:srcRect/>
                      <a:stretch>
                        <a:fillRect/>
                      </a:stretch>
                    </p:blipFill>
                    <p:spPr bwMode="auto">
                      <a:xfrm>
                        <a:off x="3014989" y="3029324"/>
                        <a:ext cx="2133075" cy="1005898"/>
                      </a:xfrm>
                      <a:prstGeom prst="rect">
                        <a:avLst/>
                      </a:prstGeom>
                      <a:solidFill>
                        <a:schemeClr val="bg1"/>
                      </a:solidFill>
                      <a:ln>
                        <a:noFill/>
                      </a:ln>
                      <a:effectLst/>
                    </p:spPr>
                  </p:pic>
                </p:oleObj>
              </mc:Fallback>
            </mc:AlternateContent>
          </a:graphicData>
        </a:graphic>
      </p:graphicFrame>
      <p:sp>
        <p:nvSpPr>
          <p:cNvPr id="65541" name="Text Box 5">
            <a:extLst>
              <a:ext uri="{FF2B5EF4-FFF2-40B4-BE49-F238E27FC236}">
                <a16:creationId xmlns:a16="http://schemas.microsoft.com/office/drawing/2014/main" id="{B5F52753-1728-4714-9890-722315F586A4}"/>
              </a:ext>
            </a:extLst>
          </p:cNvPr>
          <p:cNvSpPr txBox="1">
            <a:spLocks noChangeArrowheads="1"/>
          </p:cNvSpPr>
          <p:nvPr/>
        </p:nvSpPr>
        <p:spPr bwMode="auto">
          <a:xfrm>
            <a:off x="139605" y="608944"/>
            <a:ext cx="7677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dirty="0">
                <a:solidFill>
                  <a:srgbClr val="660066"/>
                </a:solidFill>
                <a:ea typeface="仿宋_GB2312" panose="02010609030101010101" pitchFamily="49" charset="-122"/>
              </a:rPr>
              <a:t>天线回路即图中的次级回路</a:t>
            </a:r>
            <a:endParaRPr kumimoji="0" lang="en-US" altLang="zh-CN" sz="2400" dirty="0">
              <a:solidFill>
                <a:srgbClr val="660066"/>
              </a:solidFill>
              <a:ea typeface="仿宋_GB2312" panose="02010609030101010101" pitchFamily="49" charset="-122"/>
            </a:endParaRPr>
          </a:p>
        </p:txBody>
      </p:sp>
      <p:sp>
        <p:nvSpPr>
          <p:cNvPr id="65542" name="Text Box 6">
            <a:extLst>
              <a:ext uri="{FF2B5EF4-FFF2-40B4-BE49-F238E27FC236}">
                <a16:creationId xmlns:a16="http://schemas.microsoft.com/office/drawing/2014/main" id="{C96596BC-3BCD-41BD-8791-925025A3A6FE}"/>
              </a:ext>
            </a:extLst>
          </p:cNvPr>
          <p:cNvSpPr txBox="1">
            <a:spLocks noChangeArrowheads="1"/>
          </p:cNvSpPr>
          <p:nvPr/>
        </p:nvSpPr>
        <p:spPr bwMode="auto">
          <a:xfrm>
            <a:off x="155191" y="1029065"/>
            <a:ext cx="792003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400" dirty="0">
                <a:solidFill>
                  <a:srgbClr val="000099"/>
                </a:solidFill>
                <a:ea typeface="仿宋_GB2312" panose="02010609030101010101" pitchFamily="49" charset="-122"/>
              </a:rPr>
              <a:t>调节天线回路的可调电容</a:t>
            </a:r>
            <a:r>
              <a:rPr kumimoji="0" lang="en-US" altLang="zh-CN" sz="2400" i="1" dirty="0">
                <a:solidFill>
                  <a:srgbClr val="000099"/>
                </a:solidFill>
                <a:ea typeface="仿宋_GB2312" panose="02010609030101010101" pitchFamily="49" charset="-122"/>
              </a:rPr>
              <a:t>C</a:t>
            </a:r>
            <a:r>
              <a:rPr kumimoji="0" lang="en-US" altLang="zh-CN" sz="2400" baseline="-25000" dirty="0">
                <a:solidFill>
                  <a:srgbClr val="000099"/>
                </a:solidFill>
                <a:ea typeface="仿宋_GB2312" panose="02010609030101010101" pitchFamily="49" charset="-122"/>
              </a:rPr>
              <a:t>n</a:t>
            </a:r>
            <a:r>
              <a:rPr kumimoji="0" lang="zh-CN" altLang="en-US" sz="2400" dirty="0">
                <a:solidFill>
                  <a:srgbClr val="000099"/>
                </a:solidFill>
                <a:ea typeface="仿宋_GB2312" panose="02010609030101010101" pitchFamily="49" charset="-122"/>
              </a:rPr>
              <a:t> ，天线回路对中介回路的反射电阻和电抗与</a:t>
            </a:r>
            <a:r>
              <a:rPr kumimoji="0" lang="en-US" altLang="zh-CN" sz="2400" i="1" dirty="0">
                <a:solidFill>
                  <a:srgbClr val="000099"/>
                </a:solidFill>
                <a:ea typeface="仿宋_GB2312" panose="02010609030101010101" pitchFamily="49" charset="-122"/>
              </a:rPr>
              <a:t>C</a:t>
            </a:r>
            <a:r>
              <a:rPr kumimoji="0" lang="en-US" altLang="zh-CN" sz="2400" baseline="-25000" dirty="0">
                <a:solidFill>
                  <a:srgbClr val="000099"/>
                </a:solidFill>
                <a:ea typeface="仿宋_GB2312" panose="02010609030101010101" pitchFamily="49" charset="-122"/>
              </a:rPr>
              <a:t>n</a:t>
            </a:r>
            <a:r>
              <a:rPr kumimoji="0" lang="zh-CN" altLang="en-US" sz="2400" dirty="0">
                <a:solidFill>
                  <a:srgbClr val="000099"/>
                </a:solidFill>
                <a:ea typeface="仿宋_GB2312" panose="02010609030101010101" pitchFamily="49" charset="-122"/>
              </a:rPr>
              <a:t> 的关系如下图：</a:t>
            </a:r>
            <a:r>
              <a:rPr kumimoji="0" lang="en-US" altLang="zh-CN" sz="2400" dirty="0">
                <a:solidFill>
                  <a:srgbClr val="000099"/>
                </a:solidFill>
                <a:ea typeface="仿宋_GB2312" panose="02010609030101010101" pitchFamily="49" charset="-122"/>
              </a:rPr>
              <a:t> </a:t>
            </a:r>
            <a:endParaRPr kumimoji="0" lang="zh-CN" altLang="en-US" sz="2400" dirty="0">
              <a:solidFill>
                <a:srgbClr val="000099"/>
              </a:solidFill>
              <a:ea typeface="仿宋_GB2312" panose="02010609030101010101" pitchFamily="49" charset="-122"/>
            </a:endParaRPr>
          </a:p>
        </p:txBody>
      </p:sp>
      <p:sp>
        <p:nvSpPr>
          <p:cNvPr id="65543" name="Text Box 7">
            <a:extLst>
              <a:ext uri="{FF2B5EF4-FFF2-40B4-BE49-F238E27FC236}">
                <a16:creationId xmlns:a16="http://schemas.microsoft.com/office/drawing/2014/main" id="{E55DAB34-7B5F-4F4C-A28F-63B8C040B545}"/>
              </a:ext>
            </a:extLst>
          </p:cNvPr>
          <p:cNvSpPr txBox="1">
            <a:spLocks noChangeArrowheads="1"/>
          </p:cNvSpPr>
          <p:nvPr/>
        </p:nvSpPr>
        <p:spPr bwMode="auto">
          <a:xfrm>
            <a:off x="288857" y="3280139"/>
            <a:ext cx="27261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dirty="0">
                <a:solidFill>
                  <a:srgbClr val="000099"/>
                </a:solidFill>
                <a:ea typeface="仿宋_GB2312" panose="02010609030101010101" pitchFamily="49" charset="-122"/>
              </a:rPr>
              <a:t>反射到初级的电阻：</a:t>
            </a:r>
          </a:p>
        </p:txBody>
      </p:sp>
      <p:sp>
        <p:nvSpPr>
          <p:cNvPr id="65545" name="Text Box 9">
            <a:extLst>
              <a:ext uri="{FF2B5EF4-FFF2-40B4-BE49-F238E27FC236}">
                <a16:creationId xmlns:a16="http://schemas.microsoft.com/office/drawing/2014/main" id="{716F3D42-2322-4A21-8F09-007081B01A99}"/>
              </a:ext>
            </a:extLst>
          </p:cNvPr>
          <p:cNvSpPr txBox="1">
            <a:spLocks noChangeArrowheads="1"/>
          </p:cNvSpPr>
          <p:nvPr/>
        </p:nvSpPr>
        <p:spPr bwMode="auto">
          <a:xfrm>
            <a:off x="228600" y="5803173"/>
            <a:ext cx="8752875"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buNone/>
            </a:pPr>
            <a:r>
              <a:rPr kumimoji="0" lang="en-US" altLang="zh-CN" sz="2400" i="1" dirty="0">
                <a:solidFill>
                  <a:srgbClr val="000099"/>
                </a:solidFill>
                <a:ea typeface="仿宋_GB2312" panose="02010609030101010101" pitchFamily="49" charset="-122"/>
              </a:rPr>
              <a:t>R</a:t>
            </a:r>
            <a:r>
              <a:rPr kumimoji="0" lang="en-US" altLang="zh-CN" sz="2400" baseline="-25000" dirty="0">
                <a:solidFill>
                  <a:srgbClr val="000099"/>
                </a:solidFill>
                <a:ea typeface="仿宋_GB2312" panose="02010609030101010101" pitchFamily="49" charset="-122"/>
              </a:rPr>
              <a:t>A</a:t>
            </a:r>
            <a:r>
              <a:rPr kumimoji="0" lang="en-US" altLang="zh-CN" sz="2400" dirty="0">
                <a:solidFill>
                  <a:srgbClr val="000099"/>
                </a:solidFill>
                <a:ea typeface="仿宋_GB2312" panose="02010609030101010101" pitchFamily="49" charset="-122"/>
              </a:rPr>
              <a:t>:</a:t>
            </a:r>
            <a:r>
              <a:rPr kumimoji="0" lang="zh-CN" altLang="en-US" sz="2400" dirty="0">
                <a:solidFill>
                  <a:srgbClr val="000099"/>
                </a:solidFill>
                <a:ea typeface="仿宋_GB2312" panose="02010609030101010101" pitchFamily="49" charset="-122"/>
              </a:rPr>
              <a:t>天线等效电阻；</a:t>
            </a:r>
            <a:r>
              <a:rPr kumimoji="0" lang="en-US" altLang="zh-CN" sz="2400" i="1" dirty="0">
                <a:solidFill>
                  <a:srgbClr val="000099"/>
                </a:solidFill>
                <a:ea typeface="仿宋_GB2312" panose="02010609030101010101" pitchFamily="49" charset="-122"/>
              </a:rPr>
              <a:t>C</a:t>
            </a:r>
            <a:r>
              <a:rPr kumimoji="0" lang="en-US" altLang="zh-CN" sz="2400" baseline="-25000" dirty="0">
                <a:solidFill>
                  <a:srgbClr val="000099"/>
                </a:solidFill>
                <a:ea typeface="仿宋_GB2312" panose="02010609030101010101" pitchFamily="49" charset="-122"/>
              </a:rPr>
              <a:t>A</a:t>
            </a:r>
            <a:r>
              <a:rPr kumimoji="0" lang="en-US" altLang="zh-CN" sz="2400" dirty="0">
                <a:solidFill>
                  <a:srgbClr val="000099"/>
                </a:solidFill>
                <a:ea typeface="仿宋_GB2312" panose="02010609030101010101" pitchFamily="49" charset="-122"/>
              </a:rPr>
              <a:t>:</a:t>
            </a:r>
            <a:r>
              <a:rPr kumimoji="0" lang="zh-CN" altLang="en-US" sz="2400" dirty="0">
                <a:solidFill>
                  <a:srgbClr val="000099"/>
                </a:solidFill>
                <a:ea typeface="仿宋_GB2312" panose="02010609030101010101" pitchFamily="49" charset="-122"/>
              </a:rPr>
              <a:t>天线等效电容；</a:t>
            </a:r>
            <a:r>
              <a:rPr kumimoji="0" lang="en-US" altLang="zh-CN" sz="2400" i="1" dirty="0">
                <a:solidFill>
                  <a:srgbClr val="000099"/>
                </a:solidFill>
                <a:ea typeface="仿宋_GB2312" panose="02010609030101010101" pitchFamily="49" charset="-122"/>
              </a:rPr>
              <a:t>X</a:t>
            </a:r>
            <a:r>
              <a:rPr kumimoji="0" lang="en-US" altLang="zh-CN" sz="2400" baseline="-25000" dirty="0">
                <a:solidFill>
                  <a:srgbClr val="000099"/>
                </a:solidFill>
                <a:ea typeface="仿宋_GB2312" panose="02010609030101010101" pitchFamily="49" charset="-122"/>
              </a:rPr>
              <a:t>A</a:t>
            </a:r>
            <a:r>
              <a:rPr kumimoji="0" lang="en-US" altLang="zh-CN" sz="2400" dirty="0">
                <a:solidFill>
                  <a:srgbClr val="000099"/>
                </a:solidFill>
                <a:ea typeface="仿宋_GB2312" panose="02010609030101010101" pitchFamily="49" charset="-122"/>
              </a:rPr>
              <a:t>:</a:t>
            </a:r>
            <a:r>
              <a:rPr kumimoji="0" lang="zh-CN" altLang="en-US" sz="2400" dirty="0">
                <a:solidFill>
                  <a:srgbClr val="000099"/>
                </a:solidFill>
                <a:ea typeface="仿宋_GB2312" panose="02010609030101010101" pitchFamily="49" charset="-122"/>
              </a:rPr>
              <a:t>天线回路自电抗</a:t>
            </a:r>
            <a:r>
              <a:rPr kumimoji="0" lang="en-US" altLang="zh-CN" sz="2400" dirty="0">
                <a:solidFill>
                  <a:srgbClr val="000099"/>
                </a:solidFill>
                <a:ea typeface="仿宋_GB2312" panose="02010609030101010101" pitchFamily="49" charset="-122"/>
              </a:rPr>
              <a:t>;</a:t>
            </a:r>
            <a:endParaRPr kumimoji="0" lang="zh-CN" altLang="en-US" sz="2400" b="0" dirty="0">
              <a:solidFill>
                <a:srgbClr val="000099"/>
              </a:solidFill>
              <a:ea typeface="仿宋_GB2312" panose="02010609030101010101" pitchFamily="49" charset="-122"/>
            </a:endParaRPr>
          </a:p>
        </p:txBody>
      </p:sp>
      <p:graphicFrame>
        <p:nvGraphicFramePr>
          <p:cNvPr id="65548" name="Object 12">
            <a:extLst>
              <a:ext uri="{FF2B5EF4-FFF2-40B4-BE49-F238E27FC236}">
                <a16:creationId xmlns:a16="http://schemas.microsoft.com/office/drawing/2014/main" id="{11D03CF8-CA60-4B25-9688-035B25D39CAF}"/>
              </a:ext>
            </a:extLst>
          </p:cNvPr>
          <p:cNvGraphicFramePr>
            <a:graphicFrameLocks noChangeAspect="1"/>
          </p:cNvGraphicFramePr>
          <p:nvPr>
            <p:extLst>
              <p:ext uri="{D42A27DB-BD31-4B8C-83A1-F6EECF244321}">
                <p14:modId xmlns:p14="http://schemas.microsoft.com/office/powerpoint/2010/main" val="3476620995"/>
              </p:ext>
            </p:extLst>
          </p:nvPr>
        </p:nvGraphicFramePr>
        <p:xfrm>
          <a:off x="2880121" y="4303141"/>
          <a:ext cx="2260153" cy="984373"/>
        </p:xfrm>
        <a:graphic>
          <a:graphicData uri="http://schemas.openxmlformats.org/presentationml/2006/ole">
            <mc:AlternateContent xmlns:mc="http://schemas.openxmlformats.org/markup-compatibility/2006">
              <mc:Choice xmlns:v="urn:schemas-microsoft-com:vml" Requires="v">
                <p:oleObj spid="_x0000_s97469" name="公式" r:id="rId7" imgW="1206360" imgH="507960" progId="Equation.3">
                  <p:embed/>
                </p:oleObj>
              </mc:Choice>
              <mc:Fallback>
                <p:oleObj name="公式" r:id="rId7" imgW="1206360" imgH="507960" progId="Equation.3">
                  <p:embed/>
                  <p:pic>
                    <p:nvPicPr>
                      <p:cNvPr id="0" name="Object 12"/>
                      <p:cNvPicPr>
                        <a:picLocks noChangeAspect="1" noChangeArrowheads="1"/>
                      </p:cNvPicPr>
                      <p:nvPr/>
                    </p:nvPicPr>
                    <p:blipFill>
                      <a:blip r:embed="rId8"/>
                      <a:srcRect/>
                      <a:stretch>
                        <a:fillRect/>
                      </a:stretch>
                    </p:blipFill>
                    <p:spPr bwMode="auto">
                      <a:xfrm>
                        <a:off x="2880121" y="4303141"/>
                        <a:ext cx="2260153" cy="984373"/>
                      </a:xfrm>
                      <a:prstGeom prst="rect">
                        <a:avLst/>
                      </a:prstGeom>
                      <a:solidFill>
                        <a:schemeClr val="bg1"/>
                      </a:solidFill>
                      <a:ln>
                        <a:noFill/>
                      </a:ln>
                    </p:spPr>
                  </p:pic>
                </p:oleObj>
              </mc:Fallback>
            </mc:AlternateContent>
          </a:graphicData>
        </a:graphic>
      </p:graphicFrame>
      <p:sp>
        <p:nvSpPr>
          <p:cNvPr id="65549" name="Rectangle 2">
            <a:extLst>
              <a:ext uri="{FF2B5EF4-FFF2-40B4-BE49-F238E27FC236}">
                <a16:creationId xmlns:a16="http://schemas.microsoft.com/office/drawing/2014/main" id="{4575DE59-7BBA-4059-A04D-FD8C1AED735A}"/>
              </a:ext>
            </a:extLst>
          </p:cNvPr>
          <p:cNvSpPr>
            <a:spLocks noChangeArrowheads="1"/>
          </p:cNvSpPr>
          <p:nvPr/>
        </p:nvSpPr>
        <p:spPr bwMode="auto">
          <a:xfrm>
            <a:off x="5796136" y="3885707"/>
            <a:ext cx="11430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lvl="1" eaLnBrk="1" hangingPunct="1">
              <a:spcBef>
                <a:spcPct val="0"/>
              </a:spcBef>
              <a:buFontTx/>
              <a:buNone/>
            </a:pPr>
            <a:r>
              <a:rPr lang="zh-CN" altLang="en-US" sz="2400" dirty="0">
                <a:solidFill>
                  <a:srgbClr val="FF0000"/>
                </a:solidFill>
                <a:ea typeface="仿宋_GB2312" panose="02010609030101010101" pitchFamily="49" charset="-122"/>
              </a:rPr>
              <a:t>旧</a:t>
            </a:r>
            <a:r>
              <a:rPr lang="en-US" altLang="zh-CN" sz="2400" dirty="0">
                <a:solidFill>
                  <a:srgbClr val="FF0000"/>
                </a:solidFill>
                <a:ea typeface="仿宋_GB2312" panose="02010609030101010101" pitchFamily="49" charset="-122"/>
              </a:rPr>
              <a:t>P122</a:t>
            </a:r>
            <a:endParaRPr lang="zh-CN" altLang="en-US" sz="2400" dirty="0">
              <a:solidFill>
                <a:srgbClr val="FF0000"/>
              </a:solidFill>
              <a:ea typeface="仿宋_GB2312" panose="02010609030101010101" pitchFamily="49" charset="-122"/>
            </a:endParaRPr>
          </a:p>
        </p:txBody>
      </p:sp>
      <p:sp>
        <p:nvSpPr>
          <p:cNvPr id="14" name="Text Box 7">
            <a:extLst>
              <a:ext uri="{FF2B5EF4-FFF2-40B4-BE49-F238E27FC236}">
                <a16:creationId xmlns:a16="http://schemas.microsoft.com/office/drawing/2014/main" id="{7A3898D5-2C60-457B-AE42-610499CDFDE3}"/>
              </a:ext>
            </a:extLst>
          </p:cNvPr>
          <p:cNvSpPr txBox="1">
            <a:spLocks noChangeArrowheads="1"/>
          </p:cNvSpPr>
          <p:nvPr/>
        </p:nvSpPr>
        <p:spPr bwMode="auto">
          <a:xfrm>
            <a:off x="139605" y="4526464"/>
            <a:ext cx="27261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dirty="0">
                <a:solidFill>
                  <a:srgbClr val="000099"/>
                </a:solidFill>
                <a:ea typeface="仿宋_GB2312" panose="02010609030101010101" pitchFamily="49" charset="-122"/>
              </a:rPr>
              <a:t>反射到初级的电抗：</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779912BA-B51F-42B4-965B-DC2D1086FF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5096" y="2714624"/>
            <a:ext cx="3240954" cy="2370581"/>
          </a:xfrm>
          <a:prstGeom prst="rect">
            <a:avLst/>
          </a:prstGeom>
        </p:spPr>
      </p:pic>
      <p:sp>
        <p:nvSpPr>
          <p:cNvPr id="8194" name="Rectangle 2">
            <a:extLst>
              <a:ext uri="{FF2B5EF4-FFF2-40B4-BE49-F238E27FC236}">
                <a16:creationId xmlns:a16="http://schemas.microsoft.com/office/drawing/2014/main" id="{9F9257E6-D793-4847-8E65-987426B667E4}"/>
              </a:ext>
            </a:extLst>
          </p:cNvPr>
          <p:cNvSpPr>
            <a:spLocks noGrp="1" noChangeArrowheads="1"/>
          </p:cNvSpPr>
          <p:nvPr>
            <p:ph type="title" idx="4294967295"/>
          </p:nvPr>
        </p:nvSpPr>
        <p:spPr>
          <a:xfrm>
            <a:off x="228601" y="228600"/>
            <a:ext cx="8700420" cy="381000"/>
          </a:xfrm>
        </p:spPr>
        <p:txBody>
          <a:bodyPr/>
          <a:lstStyle/>
          <a:p>
            <a:pPr algn="l" eaLnBrk="1" hangingPunct="1"/>
            <a:r>
              <a:rPr lang="en-US" altLang="zh-CN" sz="2800" b="1" dirty="0">
                <a:solidFill>
                  <a:srgbClr val="0000FF"/>
                </a:solidFill>
                <a:latin typeface="+mn-lt"/>
                <a:ea typeface="仿宋" panose="02010609060101010101" pitchFamily="49" charset="-122"/>
              </a:rPr>
              <a:t>3.1.4</a:t>
            </a:r>
            <a:r>
              <a:rPr lang="zh-CN" altLang="en-US" sz="2800" b="1" dirty="0">
                <a:solidFill>
                  <a:srgbClr val="0000FF"/>
                </a:solidFill>
                <a:latin typeface="+mn-lt"/>
                <a:ea typeface="仿宋" panose="02010609060101010101" pitchFamily="49" charset="-122"/>
              </a:rPr>
              <a:t>  集电极余弦脉冲电流付氏级数表达式</a:t>
            </a:r>
            <a:r>
              <a:rPr lang="en-US" altLang="zh-CN" sz="2800" b="1" dirty="0">
                <a:solidFill>
                  <a:srgbClr val="00B050"/>
                </a:solidFill>
                <a:latin typeface="+mn-lt"/>
                <a:ea typeface="仿宋" panose="02010609060101010101" pitchFamily="49" charset="-122"/>
              </a:rPr>
              <a:t>P83</a:t>
            </a:r>
            <a:r>
              <a:rPr lang="zh-CN" altLang="en-US" sz="2800" b="1" dirty="0">
                <a:solidFill>
                  <a:srgbClr val="0000FF"/>
                </a:solidFill>
                <a:latin typeface="+mn-lt"/>
                <a:ea typeface="仿宋" panose="02010609060101010101" pitchFamily="49" charset="-122"/>
              </a:rPr>
              <a:t> </a:t>
            </a:r>
            <a:r>
              <a:rPr lang="en-US" altLang="zh-CN" sz="2800" b="1" dirty="0">
                <a:solidFill>
                  <a:srgbClr val="FF0000"/>
                </a:solidFill>
                <a:latin typeface="+mn-lt"/>
                <a:ea typeface="仿宋" panose="02010609060101010101" pitchFamily="49" charset="-122"/>
              </a:rPr>
              <a:t>P85</a:t>
            </a:r>
            <a:r>
              <a:rPr lang="en-US" altLang="zh-CN" sz="2800" b="1" dirty="0">
                <a:solidFill>
                  <a:srgbClr val="0000FF"/>
                </a:solidFill>
                <a:latin typeface="+mn-lt"/>
                <a:ea typeface="仿宋" panose="02010609060101010101" pitchFamily="49" charset="-122"/>
              </a:rPr>
              <a:t> P91</a:t>
            </a:r>
            <a:endParaRPr lang="zh-CN" altLang="en-US" sz="2800" b="1" dirty="0">
              <a:solidFill>
                <a:srgbClr val="0000FF"/>
              </a:solidFill>
              <a:latin typeface="+mn-lt"/>
              <a:ea typeface="仿宋" panose="02010609060101010101" pitchFamily="49" charset="-122"/>
            </a:endParaRPr>
          </a:p>
        </p:txBody>
      </p:sp>
      <p:sp>
        <p:nvSpPr>
          <p:cNvPr id="8195" name="Rectangle 3">
            <a:extLst>
              <a:ext uri="{FF2B5EF4-FFF2-40B4-BE49-F238E27FC236}">
                <a16:creationId xmlns:a16="http://schemas.microsoft.com/office/drawing/2014/main" id="{88FB8B69-CBC2-40E4-9800-63CD5FA817D5}"/>
              </a:ext>
            </a:extLst>
          </p:cNvPr>
          <p:cNvSpPr>
            <a:spLocks noChangeArrowheads="1"/>
          </p:cNvSpPr>
          <p:nvPr/>
        </p:nvSpPr>
        <p:spPr bwMode="auto">
          <a:xfrm>
            <a:off x="137446" y="615624"/>
            <a:ext cx="8791575" cy="83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buFontTx/>
              <a:buNone/>
            </a:pPr>
            <a:r>
              <a:rPr lang="en-US" altLang="zh-CN" sz="2400" dirty="0">
                <a:solidFill>
                  <a:srgbClr val="002060"/>
                </a:solidFill>
                <a:latin typeface="+mn-lt"/>
                <a:ea typeface="仿宋" panose="02010609060101010101" pitchFamily="49" charset="-122"/>
              </a:rPr>
              <a:t> </a:t>
            </a:r>
            <a:r>
              <a:rPr lang="en-US" altLang="zh-CN" sz="2400" i="1" dirty="0">
                <a:solidFill>
                  <a:srgbClr val="002060"/>
                </a:solidFill>
                <a:latin typeface="+mn-lt"/>
                <a:ea typeface="仿宋" panose="02010609060101010101" pitchFamily="49" charset="-122"/>
              </a:rPr>
              <a:t>i</a:t>
            </a:r>
            <a:r>
              <a:rPr lang="en-US" altLang="zh-CN" sz="2400" baseline="-25000" dirty="0">
                <a:solidFill>
                  <a:srgbClr val="002060"/>
                </a:solidFill>
                <a:latin typeface="+mn-lt"/>
                <a:ea typeface="仿宋" panose="02010609060101010101" pitchFamily="49" charset="-122"/>
              </a:rPr>
              <a:t>c</a:t>
            </a:r>
            <a:r>
              <a:rPr lang="zh-CN" altLang="en-US" sz="2400" dirty="0">
                <a:solidFill>
                  <a:srgbClr val="002060"/>
                </a:solidFill>
                <a:latin typeface="+mn-lt"/>
                <a:ea typeface="仿宋" panose="02010609060101010101" pitchFamily="49" charset="-122"/>
              </a:rPr>
              <a:t>和</a:t>
            </a:r>
            <a:r>
              <a:rPr lang="en-US" altLang="zh-CN" sz="2400" i="1" dirty="0">
                <a:solidFill>
                  <a:srgbClr val="002060"/>
                </a:solidFill>
                <a:latin typeface="+mn-lt"/>
                <a:ea typeface="仿宋" panose="02010609060101010101" pitchFamily="49" charset="-122"/>
              </a:rPr>
              <a:t>i</a:t>
            </a:r>
            <a:r>
              <a:rPr lang="en-US" altLang="zh-CN" sz="2400" baseline="-25000" dirty="0">
                <a:solidFill>
                  <a:srgbClr val="002060"/>
                </a:solidFill>
                <a:latin typeface="+mn-lt"/>
                <a:ea typeface="仿宋" panose="02010609060101010101" pitchFamily="49" charset="-122"/>
              </a:rPr>
              <a:t>b</a:t>
            </a:r>
            <a:r>
              <a:rPr lang="zh-CN" altLang="en-US" sz="2400" dirty="0">
                <a:solidFill>
                  <a:srgbClr val="002060"/>
                </a:solidFill>
                <a:latin typeface="+mn-lt"/>
                <a:ea typeface="仿宋" panose="02010609060101010101" pitchFamily="49" charset="-122"/>
              </a:rPr>
              <a:t> 可用付氏级数分解为：</a:t>
            </a:r>
            <a:endParaRPr lang="en-US" altLang="zh-CN" sz="2400" dirty="0">
              <a:solidFill>
                <a:srgbClr val="002060"/>
              </a:solidFill>
              <a:latin typeface="+mn-lt"/>
              <a:ea typeface="仿宋" panose="02010609060101010101" pitchFamily="49" charset="-122"/>
            </a:endParaRPr>
          </a:p>
          <a:p>
            <a:pPr eaLnBrk="1" hangingPunct="1">
              <a:lnSpc>
                <a:spcPct val="90000"/>
              </a:lnSpc>
              <a:buFontTx/>
              <a:buNone/>
            </a:pPr>
            <a:r>
              <a:rPr lang="en-US" altLang="zh-CN" sz="2400" i="1" dirty="0">
                <a:solidFill>
                  <a:srgbClr val="0000FF"/>
                </a:solidFill>
                <a:latin typeface="+mn-lt"/>
                <a:ea typeface="仿宋" panose="02010609060101010101" pitchFamily="49" charset="-122"/>
              </a:rPr>
              <a:t>I</a:t>
            </a:r>
            <a:r>
              <a:rPr lang="en-US" altLang="zh-CN" sz="2400" baseline="-25000" dirty="0">
                <a:solidFill>
                  <a:srgbClr val="0000FF"/>
                </a:solidFill>
                <a:latin typeface="+mn-lt"/>
                <a:ea typeface="仿宋" panose="02010609060101010101" pitchFamily="49" charset="-122"/>
              </a:rPr>
              <a:t>c </a:t>
            </a:r>
            <a:r>
              <a:rPr lang="en-US" altLang="zh-CN" sz="2400" dirty="0">
                <a:solidFill>
                  <a:srgbClr val="0000FF"/>
                </a:solidFill>
                <a:latin typeface="+mn-lt"/>
                <a:ea typeface="仿宋" panose="02010609060101010101" pitchFamily="49" charset="-122"/>
              </a:rPr>
              <a:t>=</a:t>
            </a:r>
            <a:r>
              <a:rPr lang="en-US" altLang="zh-CN" sz="2400" i="1" dirty="0">
                <a:solidFill>
                  <a:srgbClr val="0000FF"/>
                </a:solidFill>
                <a:latin typeface="+mn-lt"/>
                <a:ea typeface="仿宋" panose="02010609060101010101" pitchFamily="49" charset="-122"/>
              </a:rPr>
              <a:t> I</a:t>
            </a:r>
            <a:r>
              <a:rPr lang="en-US" altLang="zh-CN" sz="2400" baseline="-25000" dirty="0">
                <a:solidFill>
                  <a:srgbClr val="0000FF"/>
                </a:solidFill>
                <a:latin typeface="+mn-lt"/>
                <a:ea typeface="仿宋" panose="02010609060101010101" pitchFamily="49" charset="-122"/>
              </a:rPr>
              <a:t>c0</a:t>
            </a:r>
            <a:r>
              <a:rPr lang="en-US" altLang="zh-CN" sz="2400" i="1" dirty="0">
                <a:solidFill>
                  <a:srgbClr val="0000FF"/>
                </a:solidFill>
                <a:latin typeface="+mn-lt"/>
                <a:ea typeface="仿宋" panose="02010609060101010101" pitchFamily="49" charset="-122"/>
              </a:rPr>
              <a:t> </a:t>
            </a:r>
            <a:r>
              <a:rPr lang="en-US" altLang="zh-CN" sz="2400" dirty="0">
                <a:solidFill>
                  <a:srgbClr val="0000FF"/>
                </a:solidFill>
                <a:latin typeface="+mn-lt"/>
                <a:ea typeface="仿宋" panose="02010609060101010101" pitchFamily="49" charset="-122"/>
              </a:rPr>
              <a:t>+</a:t>
            </a:r>
            <a:r>
              <a:rPr lang="en-US" altLang="zh-CN" sz="2400" i="1" dirty="0">
                <a:solidFill>
                  <a:srgbClr val="0000FF"/>
                </a:solidFill>
                <a:latin typeface="+mn-lt"/>
                <a:ea typeface="仿宋" panose="02010609060101010101" pitchFamily="49" charset="-122"/>
              </a:rPr>
              <a:t>I</a:t>
            </a:r>
            <a:r>
              <a:rPr lang="en-US" altLang="zh-CN" sz="2400" baseline="-25000" dirty="0">
                <a:solidFill>
                  <a:srgbClr val="0000FF"/>
                </a:solidFill>
                <a:latin typeface="+mn-lt"/>
                <a:ea typeface="仿宋" panose="02010609060101010101" pitchFamily="49" charset="-122"/>
              </a:rPr>
              <a:t>c1</a:t>
            </a:r>
            <a:r>
              <a:rPr lang="en-US" altLang="zh-CN" sz="2400" i="1" dirty="0">
                <a:solidFill>
                  <a:srgbClr val="0000FF"/>
                </a:solidFill>
                <a:latin typeface="+mn-lt"/>
                <a:ea typeface="仿宋" panose="02010609060101010101" pitchFamily="49" charset="-122"/>
                <a:sym typeface="Symbol" panose="05050102010706020507" pitchFamily="18" charset="2"/>
              </a:rPr>
              <a:t> </a:t>
            </a:r>
            <a:r>
              <a:rPr lang="en-US" altLang="zh-CN" sz="2400" dirty="0">
                <a:solidFill>
                  <a:srgbClr val="0000FF"/>
                </a:solidFill>
                <a:latin typeface="+mn-lt"/>
                <a:ea typeface="仿宋" panose="02010609060101010101" pitchFamily="49" charset="-122"/>
              </a:rPr>
              <a:t> cos(</a:t>
            </a:r>
            <a:r>
              <a:rPr lang="en-US" altLang="zh-CN" sz="2400" i="1" dirty="0">
                <a:solidFill>
                  <a:srgbClr val="0000FF"/>
                </a:solidFill>
                <a:latin typeface="+mn-lt"/>
                <a:ea typeface="仿宋" panose="02010609060101010101" pitchFamily="49" charset="-122"/>
                <a:sym typeface="Symbol" panose="05050102010706020507" pitchFamily="18" charset="2"/>
              </a:rPr>
              <a:t>t</a:t>
            </a:r>
            <a:r>
              <a:rPr lang="en-US" altLang="zh-CN" sz="2400" dirty="0">
                <a:solidFill>
                  <a:srgbClr val="0000FF"/>
                </a:solidFill>
                <a:latin typeface="+mn-lt"/>
                <a:ea typeface="仿宋" panose="02010609060101010101" pitchFamily="49" charset="-122"/>
              </a:rPr>
              <a:t>)+</a:t>
            </a:r>
            <a:r>
              <a:rPr lang="en-US" altLang="zh-CN" sz="2400" i="1" dirty="0">
                <a:solidFill>
                  <a:srgbClr val="0000FF"/>
                </a:solidFill>
                <a:latin typeface="+mn-lt"/>
                <a:ea typeface="仿宋" panose="02010609060101010101" pitchFamily="49" charset="-122"/>
              </a:rPr>
              <a:t> I</a:t>
            </a:r>
            <a:r>
              <a:rPr lang="en-US" altLang="zh-CN" sz="2400" baseline="-25000" dirty="0">
                <a:solidFill>
                  <a:srgbClr val="0000FF"/>
                </a:solidFill>
                <a:latin typeface="+mn-lt"/>
                <a:ea typeface="仿宋" panose="02010609060101010101" pitchFamily="49" charset="-122"/>
              </a:rPr>
              <a:t>c2</a:t>
            </a:r>
            <a:r>
              <a:rPr lang="en-US" altLang="zh-CN" sz="2400" i="1" dirty="0">
                <a:solidFill>
                  <a:srgbClr val="0000FF"/>
                </a:solidFill>
                <a:latin typeface="+mn-lt"/>
                <a:ea typeface="仿宋" panose="02010609060101010101" pitchFamily="49" charset="-122"/>
                <a:sym typeface="Symbol" panose="05050102010706020507" pitchFamily="18" charset="2"/>
              </a:rPr>
              <a:t></a:t>
            </a:r>
            <a:r>
              <a:rPr lang="en-US" altLang="zh-CN" sz="2400" dirty="0">
                <a:solidFill>
                  <a:srgbClr val="0000FF"/>
                </a:solidFill>
                <a:latin typeface="+mn-lt"/>
                <a:ea typeface="仿宋" panose="02010609060101010101" pitchFamily="49" charset="-122"/>
              </a:rPr>
              <a:t> cos(2</a:t>
            </a:r>
            <a:r>
              <a:rPr lang="en-US" altLang="zh-CN" sz="2400" i="1" dirty="0">
                <a:solidFill>
                  <a:srgbClr val="0000FF"/>
                </a:solidFill>
                <a:latin typeface="+mn-lt"/>
                <a:ea typeface="仿宋" panose="02010609060101010101" pitchFamily="49" charset="-122"/>
                <a:sym typeface="Symbol" panose="05050102010706020507" pitchFamily="18" charset="2"/>
              </a:rPr>
              <a:t>t</a:t>
            </a:r>
            <a:r>
              <a:rPr lang="en-US" altLang="zh-CN" sz="2400" dirty="0">
                <a:solidFill>
                  <a:srgbClr val="0000FF"/>
                </a:solidFill>
                <a:latin typeface="+mn-lt"/>
                <a:ea typeface="仿宋" panose="02010609060101010101" pitchFamily="49" charset="-122"/>
              </a:rPr>
              <a:t>)+…+</a:t>
            </a:r>
            <a:r>
              <a:rPr lang="en-US" altLang="zh-CN" sz="2400" i="1" dirty="0">
                <a:solidFill>
                  <a:srgbClr val="0000FF"/>
                </a:solidFill>
                <a:latin typeface="+mn-lt"/>
                <a:ea typeface="仿宋" panose="02010609060101010101" pitchFamily="49" charset="-122"/>
              </a:rPr>
              <a:t> I</a:t>
            </a:r>
            <a:r>
              <a:rPr lang="en-US" altLang="zh-CN" sz="2400" baseline="-25000" dirty="0">
                <a:solidFill>
                  <a:srgbClr val="0000FF"/>
                </a:solidFill>
                <a:latin typeface="+mn-lt"/>
                <a:ea typeface="仿宋" panose="02010609060101010101" pitchFamily="49" charset="-122"/>
              </a:rPr>
              <a:t>c</a:t>
            </a:r>
            <a:r>
              <a:rPr lang="en-US" altLang="zh-CN" sz="2400" i="1" baseline="-25000" dirty="0">
                <a:solidFill>
                  <a:srgbClr val="0000FF"/>
                </a:solidFill>
                <a:latin typeface="+mn-lt"/>
                <a:ea typeface="仿宋" panose="02010609060101010101" pitchFamily="49" charset="-122"/>
              </a:rPr>
              <a:t>n</a:t>
            </a:r>
            <a:r>
              <a:rPr lang="en-US" altLang="zh-CN" sz="2400" i="1" dirty="0">
                <a:solidFill>
                  <a:srgbClr val="0000FF"/>
                </a:solidFill>
                <a:latin typeface="+mn-lt"/>
                <a:ea typeface="仿宋" panose="02010609060101010101" pitchFamily="49" charset="-122"/>
                <a:sym typeface="Symbol" panose="05050102010706020507" pitchFamily="18" charset="2"/>
              </a:rPr>
              <a:t></a:t>
            </a:r>
            <a:r>
              <a:rPr lang="en-US" altLang="zh-CN" sz="2400" dirty="0">
                <a:solidFill>
                  <a:srgbClr val="0000FF"/>
                </a:solidFill>
                <a:latin typeface="+mn-lt"/>
                <a:ea typeface="仿宋" panose="02010609060101010101" pitchFamily="49" charset="-122"/>
              </a:rPr>
              <a:t> cos(</a:t>
            </a:r>
            <a:r>
              <a:rPr lang="en-US" altLang="zh-CN" sz="2400" i="1" dirty="0">
                <a:solidFill>
                  <a:srgbClr val="0000FF"/>
                </a:solidFill>
                <a:latin typeface="+mn-lt"/>
                <a:ea typeface="仿宋" panose="02010609060101010101" pitchFamily="49" charset="-122"/>
              </a:rPr>
              <a:t>n</a:t>
            </a:r>
            <a:r>
              <a:rPr lang="en-US" altLang="zh-CN" sz="2400" i="1" dirty="0">
                <a:solidFill>
                  <a:srgbClr val="0000FF"/>
                </a:solidFill>
                <a:latin typeface="+mn-lt"/>
                <a:ea typeface="仿宋" panose="02010609060101010101" pitchFamily="49" charset="-122"/>
                <a:sym typeface="Symbol" panose="05050102010706020507" pitchFamily="18" charset="2"/>
              </a:rPr>
              <a:t>t</a:t>
            </a:r>
            <a:r>
              <a:rPr lang="en-US" altLang="zh-CN" sz="2400" dirty="0">
                <a:solidFill>
                  <a:srgbClr val="0000FF"/>
                </a:solidFill>
                <a:latin typeface="+mn-lt"/>
                <a:ea typeface="仿宋" panose="02010609060101010101" pitchFamily="49" charset="-122"/>
              </a:rPr>
              <a:t>)    </a:t>
            </a:r>
            <a:r>
              <a:rPr lang="en-US" altLang="zh-CN" sz="2400" i="1" dirty="0">
                <a:solidFill>
                  <a:srgbClr val="0000FF"/>
                </a:solidFill>
                <a:latin typeface="+mn-lt"/>
                <a:ea typeface="仿宋" panose="02010609060101010101" pitchFamily="49" charset="-122"/>
              </a:rPr>
              <a:t>n </a:t>
            </a:r>
            <a:r>
              <a:rPr lang="en-US" altLang="zh-CN" sz="2400" dirty="0">
                <a:solidFill>
                  <a:srgbClr val="0000FF"/>
                </a:solidFill>
                <a:latin typeface="+mn-lt"/>
                <a:ea typeface="仿宋" panose="02010609060101010101" pitchFamily="49" charset="-122"/>
              </a:rPr>
              <a:t>=1,2,…</a:t>
            </a:r>
            <a:endParaRPr lang="zh-CN" altLang="en-US" sz="2400" dirty="0">
              <a:solidFill>
                <a:srgbClr val="0000FF"/>
              </a:solidFill>
              <a:latin typeface="+mn-lt"/>
              <a:ea typeface="仿宋" panose="02010609060101010101" pitchFamily="49" charset="-122"/>
            </a:endParaRPr>
          </a:p>
        </p:txBody>
      </p:sp>
      <p:sp>
        <p:nvSpPr>
          <p:cNvPr id="8196" name="Rectangle 3">
            <a:extLst>
              <a:ext uri="{FF2B5EF4-FFF2-40B4-BE49-F238E27FC236}">
                <a16:creationId xmlns:a16="http://schemas.microsoft.com/office/drawing/2014/main" id="{A05122AA-07A3-4674-9A8B-97EB8DEAA4ED}"/>
              </a:ext>
            </a:extLst>
          </p:cNvPr>
          <p:cNvSpPr>
            <a:spLocks noChangeArrowheads="1"/>
          </p:cNvSpPr>
          <p:nvPr/>
        </p:nvSpPr>
        <p:spPr bwMode="auto">
          <a:xfrm>
            <a:off x="36513" y="2714625"/>
            <a:ext cx="5975647" cy="178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6223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buFontTx/>
              <a:buNone/>
            </a:pPr>
            <a:r>
              <a:rPr lang="zh-CN" altLang="en-US" sz="2000" dirty="0">
                <a:solidFill>
                  <a:srgbClr val="002060"/>
                </a:solidFill>
                <a:latin typeface="+mn-lt"/>
                <a:ea typeface="仿宋" panose="02010609060101010101" pitchFamily="49" charset="-122"/>
              </a:rPr>
              <a:t>由于工作在丙类，若采用电阻负载，输出电压同电流，是尖顶余弦脉冲，产生</a:t>
            </a:r>
            <a:r>
              <a:rPr lang="zh-CN" altLang="en-US" sz="2000" dirty="0">
                <a:solidFill>
                  <a:srgbClr val="FF0000"/>
                </a:solidFill>
                <a:latin typeface="+mn-lt"/>
                <a:ea typeface="仿宋" panose="02010609060101010101" pitchFamily="49" charset="-122"/>
              </a:rPr>
              <a:t>严重失真</a:t>
            </a:r>
            <a:r>
              <a:rPr lang="zh-CN" altLang="en-US" sz="2000" dirty="0">
                <a:solidFill>
                  <a:srgbClr val="002060"/>
                </a:solidFill>
                <a:latin typeface="+mn-lt"/>
                <a:ea typeface="仿宋" panose="02010609060101010101" pitchFamily="49" charset="-122"/>
              </a:rPr>
              <a:t>。</a:t>
            </a:r>
            <a:endParaRPr lang="en-US" altLang="zh-CN" sz="2000" dirty="0">
              <a:solidFill>
                <a:srgbClr val="002060"/>
              </a:solidFill>
              <a:latin typeface="+mn-lt"/>
              <a:ea typeface="仿宋" panose="02010609060101010101" pitchFamily="49" charset="-122"/>
            </a:endParaRPr>
          </a:p>
          <a:p>
            <a:pPr eaLnBrk="1" hangingPunct="1">
              <a:lnSpc>
                <a:spcPct val="90000"/>
              </a:lnSpc>
              <a:buFontTx/>
              <a:buNone/>
            </a:pPr>
            <a:r>
              <a:rPr lang="zh-CN" altLang="en-US" sz="2000" dirty="0">
                <a:solidFill>
                  <a:srgbClr val="002060"/>
                </a:solidFill>
                <a:latin typeface="+mn-lt"/>
                <a:ea typeface="仿宋" panose="02010609060101010101" pitchFamily="49" charset="-122"/>
              </a:rPr>
              <a:t>我们可以用</a:t>
            </a:r>
            <a:r>
              <a:rPr lang="en-US" altLang="zh-CN" sz="2000" i="1" dirty="0">
                <a:solidFill>
                  <a:srgbClr val="CC3300"/>
                </a:solidFill>
                <a:latin typeface="+mn-lt"/>
                <a:ea typeface="仿宋" panose="02010609060101010101" pitchFamily="49" charset="-122"/>
              </a:rPr>
              <a:t>LC</a:t>
            </a:r>
            <a:r>
              <a:rPr lang="zh-CN" altLang="en-US" sz="2000" dirty="0">
                <a:solidFill>
                  <a:srgbClr val="CC3300"/>
                </a:solidFill>
                <a:latin typeface="+mn-lt"/>
                <a:ea typeface="仿宋" panose="02010609060101010101" pitchFamily="49" charset="-122"/>
              </a:rPr>
              <a:t>调谐回路作负载</a:t>
            </a:r>
            <a:r>
              <a:rPr lang="zh-CN" altLang="en-US" sz="2000" dirty="0">
                <a:solidFill>
                  <a:srgbClr val="002060"/>
                </a:solidFill>
                <a:latin typeface="+mn-lt"/>
                <a:ea typeface="仿宋" panose="02010609060101010101" pitchFamily="49" charset="-122"/>
              </a:rPr>
              <a:t>，使调谐频率在基波上，则</a:t>
            </a:r>
            <a:r>
              <a:rPr lang="zh-CN" altLang="en-US" sz="2000" dirty="0">
                <a:solidFill>
                  <a:srgbClr val="CC3300"/>
                </a:solidFill>
                <a:latin typeface="+mn-lt"/>
                <a:ea typeface="仿宋" panose="02010609060101010101" pitchFamily="49" charset="-122"/>
              </a:rPr>
              <a:t>回路对基波</a:t>
            </a:r>
            <a:r>
              <a:rPr lang="en-US" altLang="zh-CN" sz="2000" i="1" dirty="0">
                <a:solidFill>
                  <a:srgbClr val="002060"/>
                </a:solidFill>
                <a:latin typeface="+mn-lt"/>
                <a:ea typeface="仿宋" panose="02010609060101010101" pitchFamily="49" charset="-122"/>
              </a:rPr>
              <a:t>I</a:t>
            </a:r>
            <a:r>
              <a:rPr lang="en-US" altLang="zh-CN" sz="2000" baseline="-25000" dirty="0">
                <a:solidFill>
                  <a:srgbClr val="002060"/>
                </a:solidFill>
                <a:latin typeface="+mn-lt"/>
                <a:ea typeface="仿宋" panose="02010609060101010101" pitchFamily="49" charset="-122"/>
              </a:rPr>
              <a:t>c1</a:t>
            </a:r>
            <a:r>
              <a:rPr lang="zh-CN" altLang="en-US" sz="2000" dirty="0">
                <a:solidFill>
                  <a:srgbClr val="002060"/>
                </a:solidFill>
                <a:latin typeface="+mn-lt"/>
                <a:ea typeface="仿宋" panose="02010609060101010101" pitchFamily="49" charset="-122"/>
              </a:rPr>
              <a:t>等效成一个纯电阻，可得到和输入高频波相同的电压波形输出：</a:t>
            </a:r>
          </a:p>
        </p:txBody>
      </p:sp>
      <p:sp>
        <p:nvSpPr>
          <p:cNvPr id="8198" name="Rectangle 3">
            <a:extLst>
              <a:ext uri="{FF2B5EF4-FFF2-40B4-BE49-F238E27FC236}">
                <a16:creationId xmlns:a16="http://schemas.microsoft.com/office/drawing/2014/main" id="{D23E86B6-8D1B-43C8-BD25-ED4D237669F6}"/>
              </a:ext>
            </a:extLst>
          </p:cNvPr>
          <p:cNvSpPr>
            <a:spLocks noChangeArrowheads="1"/>
          </p:cNvSpPr>
          <p:nvPr/>
        </p:nvSpPr>
        <p:spPr bwMode="auto">
          <a:xfrm>
            <a:off x="123824" y="1817086"/>
            <a:ext cx="8105775"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buFontTx/>
              <a:buNone/>
            </a:pPr>
            <a:r>
              <a:rPr lang="en-US" altLang="zh-CN" sz="2400" dirty="0">
                <a:solidFill>
                  <a:srgbClr val="002060"/>
                </a:solidFill>
                <a:latin typeface="+mn-lt"/>
                <a:ea typeface="仿宋" panose="02010609060101010101" pitchFamily="49" charset="-122"/>
              </a:rPr>
              <a:t> </a:t>
            </a:r>
            <a:r>
              <a:rPr lang="zh-CN" altLang="en-US" sz="2400" dirty="0">
                <a:solidFill>
                  <a:srgbClr val="002060"/>
                </a:solidFill>
                <a:latin typeface="+mn-lt"/>
                <a:ea typeface="仿宋" panose="02010609060101010101" pitchFamily="49" charset="-122"/>
              </a:rPr>
              <a:t>其中，</a:t>
            </a:r>
            <a:r>
              <a:rPr lang="en-US" altLang="zh-CN" sz="2400" i="1" dirty="0">
                <a:solidFill>
                  <a:srgbClr val="002060"/>
                </a:solidFill>
                <a:latin typeface="+mn-lt"/>
                <a:ea typeface="仿宋" panose="02010609060101010101" pitchFamily="49" charset="-122"/>
              </a:rPr>
              <a:t>I</a:t>
            </a:r>
            <a:r>
              <a:rPr lang="en-US" altLang="zh-CN" sz="2400" baseline="-25000" dirty="0">
                <a:solidFill>
                  <a:srgbClr val="002060"/>
                </a:solidFill>
                <a:latin typeface="+mn-lt"/>
                <a:ea typeface="仿宋" panose="02010609060101010101" pitchFamily="49" charset="-122"/>
              </a:rPr>
              <a:t>c0</a:t>
            </a:r>
            <a:r>
              <a:rPr lang="zh-CN" altLang="en-US" sz="2400" dirty="0">
                <a:solidFill>
                  <a:srgbClr val="002060"/>
                </a:solidFill>
                <a:latin typeface="+mn-lt"/>
                <a:ea typeface="仿宋" panose="02010609060101010101" pitchFamily="49" charset="-122"/>
              </a:rPr>
              <a:t>为直流分量， </a:t>
            </a:r>
            <a:r>
              <a:rPr lang="en-US" altLang="zh-CN" sz="2400" i="1" dirty="0">
                <a:solidFill>
                  <a:srgbClr val="002060"/>
                </a:solidFill>
                <a:latin typeface="+mn-lt"/>
                <a:ea typeface="仿宋" panose="02010609060101010101" pitchFamily="49" charset="-122"/>
              </a:rPr>
              <a:t>I</a:t>
            </a:r>
            <a:r>
              <a:rPr lang="en-US" altLang="zh-CN" sz="2400" baseline="-25000" dirty="0">
                <a:solidFill>
                  <a:srgbClr val="002060"/>
                </a:solidFill>
                <a:latin typeface="+mn-lt"/>
                <a:ea typeface="仿宋" panose="02010609060101010101" pitchFamily="49" charset="-122"/>
              </a:rPr>
              <a:t>c1</a:t>
            </a:r>
            <a:r>
              <a:rPr lang="zh-CN" altLang="en-US" sz="2400" dirty="0">
                <a:solidFill>
                  <a:srgbClr val="002060"/>
                </a:solidFill>
                <a:latin typeface="+mn-lt"/>
                <a:ea typeface="仿宋" panose="02010609060101010101" pitchFamily="49" charset="-122"/>
              </a:rPr>
              <a:t>为基波分量， </a:t>
            </a:r>
            <a:r>
              <a:rPr lang="en-US" altLang="zh-CN" sz="2400" i="1" dirty="0">
                <a:solidFill>
                  <a:srgbClr val="002060"/>
                </a:solidFill>
                <a:latin typeface="+mn-lt"/>
                <a:ea typeface="仿宋" panose="02010609060101010101" pitchFamily="49" charset="-122"/>
              </a:rPr>
              <a:t>I</a:t>
            </a:r>
            <a:r>
              <a:rPr lang="en-US" altLang="zh-CN" sz="2400" baseline="-25000" dirty="0">
                <a:solidFill>
                  <a:srgbClr val="002060"/>
                </a:solidFill>
                <a:latin typeface="+mn-lt"/>
                <a:ea typeface="仿宋" panose="02010609060101010101" pitchFamily="49" charset="-122"/>
              </a:rPr>
              <a:t>c2</a:t>
            </a:r>
            <a:r>
              <a:rPr lang="zh-CN" altLang="en-US" sz="2400" dirty="0">
                <a:solidFill>
                  <a:srgbClr val="002060"/>
                </a:solidFill>
                <a:latin typeface="+mn-lt"/>
                <a:ea typeface="仿宋" panose="02010609060101010101" pitchFamily="49" charset="-122"/>
              </a:rPr>
              <a:t>为二次谐波， </a:t>
            </a:r>
          </a:p>
          <a:p>
            <a:pPr eaLnBrk="1" hangingPunct="1">
              <a:lnSpc>
                <a:spcPct val="90000"/>
              </a:lnSpc>
              <a:buFontTx/>
              <a:buNone/>
            </a:pPr>
            <a:r>
              <a:rPr lang="en-US" altLang="zh-CN" sz="2400" dirty="0">
                <a:solidFill>
                  <a:srgbClr val="002060"/>
                </a:solidFill>
                <a:latin typeface="+mn-lt"/>
                <a:ea typeface="仿宋" panose="02010609060101010101" pitchFamily="49" charset="-122"/>
              </a:rPr>
              <a:t>            </a:t>
            </a:r>
            <a:r>
              <a:rPr lang="en-US" altLang="zh-CN" sz="2400" i="1" dirty="0">
                <a:solidFill>
                  <a:srgbClr val="002060"/>
                </a:solidFill>
                <a:latin typeface="+mn-lt"/>
                <a:ea typeface="仿宋" panose="02010609060101010101" pitchFamily="49" charset="-122"/>
              </a:rPr>
              <a:t>I</a:t>
            </a:r>
            <a:r>
              <a:rPr lang="en-US" altLang="zh-CN" sz="2400" baseline="-25000" dirty="0">
                <a:solidFill>
                  <a:srgbClr val="002060"/>
                </a:solidFill>
                <a:latin typeface="+mn-lt"/>
                <a:ea typeface="仿宋" panose="02010609060101010101" pitchFamily="49" charset="-122"/>
              </a:rPr>
              <a:t>c3</a:t>
            </a:r>
            <a:r>
              <a:rPr lang="zh-CN" altLang="en-US" sz="2400" dirty="0">
                <a:solidFill>
                  <a:srgbClr val="002060"/>
                </a:solidFill>
                <a:latin typeface="+mn-lt"/>
                <a:ea typeface="仿宋" panose="02010609060101010101" pitchFamily="49" charset="-122"/>
              </a:rPr>
              <a:t>为三次谐波， </a:t>
            </a:r>
            <a:r>
              <a:rPr lang="en-US" altLang="zh-CN" sz="2400" dirty="0">
                <a:solidFill>
                  <a:srgbClr val="002060"/>
                </a:solidFill>
                <a:latin typeface="+mn-lt"/>
                <a:ea typeface="仿宋" panose="02010609060101010101" pitchFamily="49" charset="-122"/>
              </a:rPr>
              <a:t>...  ,  </a:t>
            </a:r>
            <a:r>
              <a:rPr lang="en-US" altLang="zh-CN" sz="2400" i="1" dirty="0">
                <a:solidFill>
                  <a:srgbClr val="002060"/>
                </a:solidFill>
                <a:latin typeface="+mn-lt"/>
                <a:ea typeface="仿宋" panose="02010609060101010101" pitchFamily="49" charset="-122"/>
              </a:rPr>
              <a:t>I</a:t>
            </a:r>
            <a:r>
              <a:rPr lang="en-US" altLang="zh-CN" sz="2400" baseline="-25000" dirty="0">
                <a:solidFill>
                  <a:srgbClr val="002060"/>
                </a:solidFill>
                <a:latin typeface="+mn-lt"/>
                <a:ea typeface="仿宋" panose="02010609060101010101" pitchFamily="49" charset="-122"/>
              </a:rPr>
              <a:t>c</a:t>
            </a:r>
            <a:r>
              <a:rPr lang="en-US" altLang="zh-CN" sz="2400" i="1" baseline="-25000" dirty="0">
                <a:solidFill>
                  <a:srgbClr val="002060"/>
                </a:solidFill>
                <a:latin typeface="+mn-lt"/>
                <a:ea typeface="仿宋" panose="02010609060101010101" pitchFamily="49" charset="-122"/>
              </a:rPr>
              <a:t>n</a:t>
            </a:r>
            <a:r>
              <a:rPr lang="zh-CN" altLang="en-US" sz="2400" dirty="0">
                <a:solidFill>
                  <a:srgbClr val="002060"/>
                </a:solidFill>
                <a:latin typeface="+mn-lt"/>
                <a:ea typeface="仿宋" panose="02010609060101010101" pitchFamily="49" charset="-122"/>
              </a:rPr>
              <a:t>为</a:t>
            </a:r>
            <a:r>
              <a:rPr lang="en-US" altLang="zh-CN" sz="2400" i="1" dirty="0">
                <a:solidFill>
                  <a:srgbClr val="002060"/>
                </a:solidFill>
                <a:latin typeface="+mn-lt"/>
                <a:ea typeface="仿宋" panose="02010609060101010101" pitchFamily="49" charset="-122"/>
              </a:rPr>
              <a:t>n</a:t>
            </a:r>
            <a:r>
              <a:rPr lang="zh-CN" altLang="en-US" sz="2400" dirty="0">
                <a:solidFill>
                  <a:srgbClr val="002060"/>
                </a:solidFill>
                <a:latin typeface="+mn-lt"/>
                <a:ea typeface="仿宋" panose="02010609060101010101" pitchFamily="49" charset="-122"/>
              </a:rPr>
              <a:t>次谐波</a:t>
            </a:r>
          </a:p>
        </p:txBody>
      </p:sp>
      <p:sp>
        <p:nvSpPr>
          <p:cNvPr id="8199" name="Rectangle 3">
            <a:extLst>
              <a:ext uri="{FF2B5EF4-FFF2-40B4-BE49-F238E27FC236}">
                <a16:creationId xmlns:a16="http://schemas.microsoft.com/office/drawing/2014/main" id="{691E08D0-40E7-45D6-A5C8-18BFF2C6D803}"/>
              </a:ext>
            </a:extLst>
          </p:cNvPr>
          <p:cNvSpPr>
            <a:spLocks noChangeArrowheads="1"/>
          </p:cNvSpPr>
          <p:nvPr/>
        </p:nvSpPr>
        <p:spPr bwMode="auto">
          <a:xfrm>
            <a:off x="107951" y="5395439"/>
            <a:ext cx="8786426" cy="1267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buFontTx/>
              <a:buNone/>
            </a:pPr>
            <a:r>
              <a:rPr lang="zh-CN" altLang="en-US" sz="2400" dirty="0">
                <a:solidFill>
                  <a:srgbClr val="002060"/>
                </a:solidFill>
                <a:latin typeface="+mn-lt"/>
                <a:ea typeface="仿宋" panose="02010609060101010101" pitchFamily="49" charset="-122"/>
              </a:rPr>
              <a:t>对谐波失谐，无输出，可见，</a:t>
            </a:r>
            <a:r>
              <a:rPr lang="en-US" altLang="zh-CN" sz="2400" i="1" dirty="0">
                <a:solidFill>
                  <a:srgbClr val="002060"/>
                </a:solidFill>
                <a:latin typeface="+mn-lt"/>
                <a:ea typeface="仿宋" panose="02010609060101010101" pitchFamily="49" charset="-122"/>
              </a:rPr>
              <a:t>LC</a:t>
            </a:r>
            <a:r>
              <a:rPr lang="en-US" altLang="zh-CN" sz="2400" dirty="0">
                <a:solidFill>
                  <a:srgbClr val="002060"/>
                </a:solidFill>
                <a:latin typeface="+mn-lt"/>
                <a:ea typeface="仿宋" panose="02010609060101010101" pitchFamily="49" charset="-122"/>
              </a:rPr>
              <a:t> </a:t>
            </a:r>
            <a:r>
              <a:rPr lang="zh-CN" altLang="en-US" sz="2400" dirty="0">
                <a:solidFill>
                  <a:srgbClr val="002060"/>
                </a:solidFill>
                <a:latin typeface="+mn-lt"/>
                <a:ea typeface="仿宋" panose="02010609060101010101" pitchFamily="49" charset="-122"/>
              </a:rPr>
              <a:t>回路的选频作用。 </a:t>
            </a:r>
            <a:endParaRPr lang="en-US" altLang="zh-CN" sz="2400" dirty="0">
              <a:solidFill>
                <a:srgbClr val="002060"/>
              </a:solidFill>
              <a:latin typeface="+mn-lt"/>
              <a:ea typeface="仿宋" panose="02010609060101010101" pitchFamily="49" charset="-122"/>
            </a:endParaRPr>
          </a:p>
          <a:p>
            <a:pPr eaLnBrk="1" hangingPunct="1">
              <a:lnSpc>
                <a:spcPct val="90000"/>
              </a:lnSpc>
              <a:buFontTx/>
              <a:buNone/>
            </a:pPr>
            <a:r>
              <a:rPr lang="zh-CN" altLang="en-US" sz="2400" dirty="0">
                <a:solidFill>
                  <a:srgbClr val="002060"/>
                </a:solidFill>
                <a:latin typeface="+mn-lt"/>
                <a:ea typeface="仿宋" panose="02010609060101010101" pitchFamily="49" charset="-122"/>
              </a:rPr>
              <a:t>式中，</a:t>
            </a:r>
            <a:r>
              <a:rPr lang="en-US" altLang="zh-CN" sz="2400" i="1" dirty="0">
                <a:solidFill>
                  <a:srgbClr val="002060"/>
                </a:solidFill>
                <a:latin typeface="+mn-lt"/>
                <a:ea typeface="仿宋" panose="02010609060101010101" pitchFamily="49" charset="-122"/>
              </a:rPr>
              <a:t>V</a:t>
            </a:r>
            <a:r>
              <a:rPr lang="en-US" altLang="zh-CN" sz="2400" baseline="-25000" dirty="0">
                <a:solidFill>
                  <a:srgbClr val="002060"/>
                </a:solidFill>
                <a:latin typeface="+mn-lt"/>
                <a:ea typeface="仿宋" panose="02010609060101010101" pitchFamily="49" charset="-122"/>
              </a:rPr>
              <a:t>c</a:t>
            </a:r>
            <a:r>
              <a:rPr lang="zh-CN" altLang="en-US" sz="2400" dirty="0">
                <a:solidFill>
                  <a:srgbClr val="002060"/>
                </a:solidFill>
                <a:latin typeface="+mn-lt"/>
                <a:ea typeface="仿宋" panose="02010609060101010101" pitchFamily="49" charset="-122"/>
              </a:rPr>
              <a:t>为</a:t>
            </a:r>
            <a:r>
              <a:rPr lang="zh-CN" altLang="en-US" sz="2400" dirty="0">
                <a:solidFill>
                  <a:srgbClr val="FF0000"/>
                </a:solidFill>
                <a:latin typeface="+mn-lt"/>
                <a:ea typeface="仿宋" panose="02010609060101010101" pitchFamily="49" charset="-122"/>
              </a:rPr>
              <a:t>集电极输出电压</a:t>
            </a:r>
            <a:r>
              <a:rPr lang="en-US" altLang="zh-CN" sz="2400" i="1" dirty="0">
                <a:solidFill>
                  <a:srgbClr val="FF0000"/>
                </a:solidFill>
                <a:latin typeface="+mn-lt"/>
                <a:ea typeface="仿宋" panose="02010609060101010101" pitchFamily="49" charset="-122"/>
              </a:rPr>
              <a:t>v</a:t>
            </a:r>
            <a:r>
              <a:rPr lang="en-US" altLang="zh-CN" sz="2400" baseline="-25000" dirty="0">
                <a:solidFill>
                  <a:srgbClr val="FF0000"/>
                </a:solidFill>
                <a:latin typeface="+mn-lt"/>
                <a:ea typeface="仿宋" panose="02010609060101010101" pitchFamily="49" charset="-122"/>
              </a:rPr>
              <a:t>c</a:t>
            </a:r>
            <a:r>
              <a:rPr lang="zh-CN" altLang="en-US" sz="2400" dirty="0">
                <a:solidFill>
                  <a:srgbClr val="FF0000"/>
                </a:solidFill>
                <a:latin typeface="+mn-lt"/>
                <a:ea typeface="仿宋" panose="02010609060101010101" pitchFamily="49" charset="-122"/>
              </a:rPr>
              <a:t>的</a:t>
            </a:r>
            <a:r>
              <a:rPr lang="zh-CN" altLang="en-US" sz="2400" dirty="0">
                <a:solidFill>
                  <a:srgbClr val="002060"/>
                </a:solidFill>
                <a:latin typeface="+mn-lt"/>
                <a:ea typeface="仿宋" panose="02010609060101010101" pitchFamily="49" charset="-122"/>
              </a:rPr>
              <a:t>振幅，</a:t>
            </a:r>
            <a:r>
              <a:rPr lang="en-US" altLang="zh-CN" sz="2400" i="1" dirty="0">
                <a:solidFill>
                  <a:srgbClr val="002060"/>
                </a:solidFill>
                <a:latin typeface="+mn-lt"/>
                <a:ea typeface="仿宋" panose="02010609060101010101" pitchFamily="49" charset="-122"/>
              </a:rPr>
              <a:t>V</a:t>
            </a:r>
            <a:r>
              <a:rPr lang="en-US" altLang="zh-CN" sz="2400" baseline="-25000" dirty="0">
                <a:solidFill>
                  <a:srgbClr val="002060"/>
                </a:solidFill>
                <a:latin typeface="+mn-lt"/>
                <a:ea typeface="仿宋" panose="02010609060101010101" pitchFamily="49" charset="-122"/>
              </a:rPr>
              <a:t>c </a:t>
            </a:r>
            <a:r>
              <a:rPr lang="en-US" altLang="zh-CN" sz="2400" dirty="0">
                <a:solidFill>
                  <a:srgbClr val="002060"/>
                </a:solidFill>
                <a:latin typeface="+mn-lt"/>
                <a:ea typeface="仿宋" panose="02010609060101010101" pitchFamily="49" charset="-122"/>
              </a:rPr>
              <a:t>=</a:t>
            </a:r>
            <a:r>
              <a:rPr lang="en-US" altLang="zh-CN" sz="2400" i="1" dirty="0">
                <a:solidFill>
                  <a:srgbClr val="002060"/>
                </a:solidFill>
                <a:latin typeface="+mn-lt"/>
                <a:ea typeface="仿宋" panose="02010609060101010101" pitchFamily="49" charset="-122"/>
              </a:rPr>
              <a:t> I</a:t>
            </a:r>
            <a:r>
              <a:rPr lang="en-US" altLang="zh-CN" sz="2400" baseline="-25000" dirty="0">
                <a:solidFill>
                  <a:srgbClr val="002060"/>
                </a:solidFill>
                <a:latin typeface="+mn-lt"/>
                <a:ea typeface="仿宋" panose="02010609060101010101" pitchFamily="49" charset="-122"/>
              </a:rPr>
              <a:t>c1</a:t>
            </a:r>
            <a:r>
              <a:rPr lang="en-US" altLang="zh-CN" sz="2400" i="1" dirty="0">
                <a:solidFill>
                  <a:srgbClr val="002060"/>
                </a:solidFill>
                <a:latin typeface="+mn-lt"/>
                <a:ea typeface="仿宋" panose="02010609060101010101" pitchFamily="49" charset="-122"/>
              </a:rPr>
              <a:t> </a:t>
            </a:r>
            <a:r>
              <a:rPr lang="en-US" altLang="zh-CN" sz="2400" i="1" dirty="0">
                <a:solidFill>
                  <a:srgbClr val="FF0000"/>
                </a:solidFill>
                <a:latin typeface="+mn-lt"/>
                <a:ea typeface="仿宋" panose="02010609060101010101" pitchFamily="49" charset="-122"/>
                <a:sym typeface="Symbol" panose="05050102010706020507" pitchFamily="18" charset="2"/>
              </a:rPr>
              <a:t>R</a:t>
            </a:r>
            <a:r>
              <a:rPr lang="en-US" altLang="zh-CN" sz="2400" baseline="-25000" dirty="0">
                <a:solidFill>
                  <a:srgbClr val="FF0000"/>
                </a:solidFill>
                <a:latin typeface="+mn-lt"/>
                <a:ea typeface="仿宋" panose="02010609060101010101" pitchFamily="49" charset="-122"/>
                <a:sym typeface="Symbol" panose="05050102010706020507" pitchFamily="18" charset="2"/>
              </a:rPr>
              <a:t>p</a:t>
            </a:r>
            <a:r>
              <a:rPr lang="en-US" altLang="zh-CN" sz="2400" baseline="30000" dirty="0">
                <a:solidFill>
                  <a:srgbClr val="FF0000"/>
                </a:solidFill>
                <a:latin typeface="Ink Free" panose="03080402000500000000" pitchFamily="66" charset="0"/>
                <a:ea typeface="+mn-ea"/>
                <a:sym typeface="Symbol" panose="05050102010706020507" pitchFamily="18" charset="2"/>
              </a:rPr>
              <a:t>’</a:t>
            </a:r>
            <a:r>
              <a:rPr lang="en-US" altLang="zh-CN" sz="2400" dirty="0">
                <a:solidFill>
                  <a:srgbClr val="FF0000"/>
                </a:solidFill>
                <a:latin typeface="+mn-lt"/>
                <a:ea typeface="仿宋" panose="02010609060101010101" pitchFamily="49" charset="-122"/>
              </a:rPr>
              <a:t> </a:t>
            </a:r>
            <a:endParaRPr lang="en-US" altLang="zh-CN" sz="2400" baseline="-50000" dirty="0">
              <a:solidFill>
                <a:srgbClr val="002060"/>
              </a:solidFill>
              <a:latin typeface="+mn-lt"/>
              <a:ea typeface="仿宋" panose="02010609060101010101" pitchFamily="49" charset="-122"/>
            </a:endParaRPr>
          </a:p>
          <a:p>
            <a:pPr eaLnBrk="1" hangingPunct="1">
              <a:lnSpc>
                <a:spcPct val="90000"/>
              </a:lnSpc>
              <a:buFontTx/>
              <a:buNone/>
            </a:pPr>
            <a:r>
              <a:rPr lang="en-US" altLang="zh-CN" sz="2400" i="1" dirty="0">
                <a:solidFill>
                  <a:srgbClr val="002060"/>
                </a:solidFill>
                <a:latin typeface="+mn-lt"/>
                <a:ea typeface="仿宋" panose="02010609060101010101" pitchFamily="49" charset="-122"/>
              </a:rPr>
              <a:t> </a:t>
            </a:r>
            <a:r>
              <a:rPr lang="en-US" altLang="zh-CN" sz="2400" i="1" dirty="0">
                <a:solidFill>
                  <a:srgbClr val="FF0000"/>
                </a:solidFill>
                <a:latin typeface="+mn-lt"/>
                <a:ea typeface="仿宋" panose="02010609060101010101" pitchFamily="49" charset="-122"/>
                <a:sym typeface="Symbol" panose="05050102010706020507" pitchFamily="18" charset="2"/>
              </a:rPr>
              <a:t>R</a:t>
            </a:r>
            <a:r>
              <a:rPr lang="en-US" altLang="zh-CN" sz="2400" baseline="-25000" dirty="0">
                <a:solidFill>
                  <a:srgbClr val="FF0000"/>
                </a:solidFill>
                <a:latin typeface="+mn-lt"/>
                <a:ea typeface="仿宋" panose="02010609060101010101" pitchFamily="49" charset="-122"/>
                <a:sym typeface="Symbol" panose="05050102010706020507" pitchFamily="18" charset="2"/>
              </a:rPr>
              <a:t>p</a:t>
            </a:r>
            <a:r>
              <a:rPr lang="en-US" altLang="zh-CN" sz="2400" baseline="30000" dirty="0">
                <a:solidFill>
                  <a:srgbClr val="FF0000"/>
                </a:solidFill>
                <a:latin typeface="Ink Free" panose="03080402000500000000" pitchFamily="66" charset="0"/>
                <a:ea typeface="+mn-ea"/>
                <a:sym typeface="Symbol" panose="05050102010706020507" pitchFamily="18" charset="2"/>
              </a:rPr>
              <a:t>’</a:t>
            </a:r>
            <a:r>
              <a:rPr lang="zh-CN" altLang="en-US" sz="2400" dirty="0">
                <a:solidFill>
                  <a:srgbClr val="002060"/>
                </a:solidFill>
                <a:latin typeface="+mn-lt"/>
                <a:ea typeface="仿宋" panose="02010609060101010101" pitchFamily="49" charset="-122"/>
              </a:rPr>
              <a:t>为回路基波谐振电阻等效到部分接入的集电极输出的阻抗。</a:t>
            </a:r>
            <a:endParaRPr lang="zh-CN" altLang="en-US" sz="2400" baseline="-50000" dirty="0">
              <a:solidFill>
                <a:srgbClr val="002060"/>
              </a:solidFill>
              <a:latin typeface="+mn-lt"/>
              <a:ea typeface="仿宋" panose="02010609060101010101" pitchFamily="49" charset="-122"/>
            </a:endParaRPr>
          </a:p>
        </p:txBody>
      </p:sp>
      <p:sp>
        <p:nvSpPr>
          <p:cNvPr id="9" name="Rectangle 2">
            <a:extLst>
              <a:ext uri="{FF2B5EF4-FFF2-40B4-BE49-F238E27FC236}">
                <a16:creationId xmlns:a16="http://schemas.microsoft.com/office/drawing/2014/main" id="{995B428B-B8A0-4A05-B4FD-E623A345B48B}"/>
              </a:ext>
            </a:extLst>
          </p:cNvPr>
          <p:cNvSpPr txBox="1">
            <a:spLocks noChangeArrowheads="1"/>
          </p:cNvSpPr>
          <p:nvPr/>
        </p:nvSpPr>
        <p:spPr bwMode="auto">
          <a:xfrm>
            <a:off x="7236296" y="1420812"/>
            <a:ext cx="1482725"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r" eaLnBrk="1" hangingPunct="1">
              <a:defRPr/>
            </a:pPr>
            <a:r>
              <a:rPr lang="zh-CN" altLang="en-US" sz="2800" kern="0" dirty="0">
                <a:solidFill>
                  <a:srgbClr val="0000FF"/>
                </a:solidFill>
                <a:latin typeface="+mn-lt"/>
                <a:ea typeface="仿宋" panose="02010609060101010101" pitchFamily="49" charset="-122"/>
              </a:rPr>
              <a:t>（</a:t>
            </a:r>
            <a:r>
              <a:rPr lang="en-US" altLang="zh-CN" sz="2800" kern="0" dirty="0">
                <a:solidFill>
                  <a:srgbClr val="0000FF"/>
                </a:solidFill>
                <a:latin typeface="+mn-lt"/>
                <a:ea typeface="仿宋" panose="02010609060101010101" pitchFamily="49" charset="-122"/>
              </a:rPr>
              <a:t>4-8</a:t>
            </a:r>
            <a:r>
              <a:rPr lang="zh-CN" altLang="en-US" sz="2800" kern="0" dirty="0">
                <a:solidFill>
                  <a:srgbClr val="0000FF"/>
                </a:solidFill>
                <a:latin typeface="+mn-lt"/>
                <a:ea typeface="仿宋" panose="02010609060101010101" pitchFamily="49" charset="-122"/>
              </a:rPr>
              <a:t>）</a:t>
            </a:r>
          </a:p>
        </p:txBody>
      </p:sp>
      <p:sp>
        <p:nvSpPr>
          <p:cNvPr id="10" name="Rectangle 3">
            <a:extLst>
              <a:ext uri="{FF2B5EF4-FFF2-40B4-BE49-F238E27FC236}">
                <a16:creationId xmlns:a16="http://schemas.microsoft.com/office/drawing/2014/main" id="{65748725-BCD6-4D9A-8CE6-F72671C0A84D}"/>
              </a:ext>
            </a:extLst>
          </p:cNvPr>
          <p:cNvSpPr>
            <a:spLocks noChangeArrowheads="1"/>
          </p:cNvSpPr>
          <p:nvPr/>
        </p:nvSpPr>
        <p:spPr bwMode="auto">
          <a:xfrm>
            <a:off x="611560" y="4238616"/>
            <a:ext cx="5146596" cy="544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buFontTx/>
              <a:buNone/>
            </a:pPr>
            <a:r>
              <a:rPr lang="en-US" altLang="zh-CN" sz="2400" i="1" dirty="0">
                <a:solidFill>
                  <a:srgbClr val="0000FF"/>
                </a:solidFill>
                <a:latin typeface="+mn-lt"/>
                <a:ea typeface="仿宋" panose="02010609060101010101" pitchFamily="49" charset="-122"/>
              </a:rPr>
              <a:t>v</a:t>
            </a:r>
            <a:r>
              <a:rPr lang="en-US" altLang="zh-CN" sz="2400" baseline="-25000" dirty="0">
                <a:solidFill>
                  <a:srgbClr val="0000FF"/>
                </a:solidFill>
                <a:latin typeface="+mn-lt"/>
                <a:ea typeface="仿宋" panose="02010609060101010101" pitchFamily="49" charset="-122"/>
              </a:rPr>
              <a:t>ce </a:t>
            </a:r>
            <a:r>
              <a:rPr lang="en-US" altLang="zh-CN" sz="2400" dirty="0">
                <a:solidFill>
                  <a:srgbClr val="0000FF"/>
                </a:solidFill>
                <a:latin typeface="+mn-lt"/>
                <a:ea typeface="仿宋" panose="02010609060101010101" pitchFamily="49" charset="-122"/>
              </a:rPr>
              <a:t>= </a:t>
            </a:r>
            <a:r>
              <a:rPr lang="en-US" altLang="zh-CN" sz="2400" i="1" dirty="0">
                <a:solidFill>
                  <a:srgbClr val="0000FF"/>
                </a:solidFill>
                <a:latin typeface="+mn-lt"/>
                <a:ea typeface="仿宋" panose="02010609060101010101" pitchFamily="49" charset="-122"/>
              </a:rPr>
              <a:t>I</a:t>
            </a:r>
            <a:r>
              <a:rPr lang="en-US" altLang="zh-CN" sz="2400" baseline="-25000" dirty="0">
                <a:solidFill>
                  <a:srgbClr val="0000FF"/>
                </a:solidFill>
                <a:latin typeface="+mn-lt"/>
                <a:ea typeface="仿宋" panose="02010609060101010101" pitchFamily="49" charset="-122"/>
              </a:rPr>
              <a:t>c1</a:t>
            </a:r>
            <a:r>
              <a:rPr lang="en-US" altLang="zh-CN" sz="2400" i="1" dirty="0">
                <a:solidFill>
                  <a:srgbClr val="0000FF"/>
                </a:solidFill>
                <a:latin typeface="+mn-lt"/>
                <a:ea typeface="仿宋" panose="02010609060101010101" pitchFamily="49" charset="-122"/>
                <a:sym typeface="Symbol" panose="05050102010706020507" pitchFamily="18" charset="2"/>
              </a:rPr>
              <a:t> </a:t>
            </a:r>
            <a:r>
              <a:rPr lang="en-US" altLang="zh-CN" sz="2400" dirty="0">
                <a:solidFill>
                  <a:srgbClr val="0000FF"/>
                </a:solidFill>
                <a:latin typeface="+mn-lt"/>
                <a:ea typeface="仿宋" panose="02010609060101010101" pitchFamily="49" charset="-122"/>
              </a:rPr>
              <a:t> cos(</a:t>
            </a:r>
            <a:r>
              <a:rPr lang="en-US" altLang="zh-CN" sz="2400" i="1" dirty="0">
                <a:solidFill>
                  <a:srgbClr val="0000FF"/>
                </a:solidFill>
                <a:latin typeface="+mn-lt"/>
                <a:ea typeface="仿宋" panose="02010609060101010101" pitchFamily="49" charset="-122"/>
                <a:sym typeface="Symbol" panose="05050102010706020507" pitchFamily="18" charset="2"/>
              </a:rPr>
              <a:t> t</a:t>
            </a:r>
            <a:r>
              <a:rPr lang="en-US" altLang="zh-CN" sz="2400" dirty="0">
                <a:solidFill>
                  <a:srgbClr val="0000FF"/>
                </a:solidFill>
                <a:latin typeface="+mn-lt"/>
                <a:ea typeface="仿宋" panose="02010609060101010101" pitchFamily="49" charset="-122"/>
              </a:rPr>
              <a:t>)</a:t>
            </a:r>
            <a:r>
              <a:rPr lang="en-US" altLang="zh-CN" sz="2400" i="1" dirty="0">
                <a:solidFill>
                  <a:srgbClr val="0000FF"/>
                </a:solidFill>
                <a:latin typeface="+mn-lt"/>
                <a:ea typeface="仿宋" panose="02010609060101010101" pitchFamily="49" charset="-122"/>
                <a:sym typeface="Symbol" panose="05050102010706020507" pitchFamily="18" charset="2"/>
              </a:rPr>
              <a:t>  </a:t>
            </a:r>
            <a:r>
              <a:rPr lang="en-US" altLang="zh-CN" sz="2400" i="1" dirty="0">
                <a:solidFill>
                  <a:srgbClr val="FF0000"/>
                </a:solidFill>
                <a:latin typeface="+mn-lt"/>
                <a:ea typeface="仿宋" panose="02010609060101010101" pitchFamily="49" charset="-122"/>
                <a:sym typeface="Symbol" panose="05050102010706020507" pitchFamily="18" charset="2"/>
              </a:rPr>
              <a:t>R</a:t>
            </a:r>
            <a:r>
              <a:rPr lang="en-US" altLang="zh-CN" sz="2400" baseline="-25000" dirty="0">
                <a:solidFill>
                  <a:srgbClr val="FF0000"/>
                </a:solidFill>
                <a:latin typeface="+mn-lt"/>
                <a:ea typeface="仿宋" panose="02010609060101010101" pitchFamily="49" charset="-122"/>
                <a:sym typeface="Symbol" panose="05050102010706020507" pitchFamily="18" charset="2"/>
              </a:rPr>
              <a:t>p</a:t>
            </a:r>
            <a:r>
              <a:rPr lang="en-US" altLang="zh-CN" sz="2400" baseline="30000" dirty="0">
                <a:solidFill>
                  <a:srgbClr val="FF0000"/>
                </a:solidFill>
                <a:latin typeface="Ink Free" panose="03080402000500000000" pitchFamily="66" charset="0"/>
                <a:ea typeface="+mn-ea"/>
                <a:sym typeface="Symbol" panose="05050102010706020507" pitchFamily="18" charset="2"/>
              </a:rPr>
              <a:t>’</a:t>
            </a:r>
            <a:r>
              <a:rPr lang="en-US" altLang="zh-CN" sz="2400" dirty="0">
                <a:solidFill>
                  <a:srgbClr val="FF0000"/>
                </a:solidFill>
                <a:latin typeface="+mn-lt"/>
                <a:ea typeface="仿宋" panose="02010609060101010101" pitchFamily="49" charset="-122"/>
              </a:rPr>
              <a:t> </a:t>
            </a:r>
            <a:r>
              <a:rPr lang="en-US" altLang="zh-CN" sz="2400" dirty="0">
                <a:solidFill>
                  <a:srgbClr val="0000FF"/>
                </a:solidFill>
                <a:latin typeface="+mn-lt"/>
                <a:ea typeface="仿宋" panose="02010609060101010101" pitchFamily="49" charset="-122"/>
              </a:rPr>
              <a:t>=</a:t>
            </a:r>
            <a:r>
              <a:rPr lang="en-US" altLang="zh-CN" sz="2400" i="1" dirty="0">
                <a:solidFill>
                  <a:srgbClr val="0000FF"/>
                </a:solidFill>
                <a:latin typeface="+mn-lt"/>
                <a:ea typeface="仿宋" panose="02010609060101010101" pitchFamily="49" charset="-122"/>
              </a:rPr>
              <a:t> V</a:t>
            </a:r>
            <a:r>
              <a:rPr lang="en-US" altLang="zh-CN" sz="2400" baseline="-25000" dirty="0">
                <a:solidFill>
                  <a:srgbClr val="0000FF"/>
                </a:solidFill>
                <a:latin typeface="+mn-lt"/>
                <a:ea typeface="仿宋" panose="02010609060101010101" pitchFamily="49" charset="-122"/>
              </a:rPr>
              <a:t>c</a:t>
            </a:r>
            <a:r>
              <a:rPr lang="en-US" altLang="zh-CN" sz="2400" i="1" dirty="0">
                <a:solidFill>
                  <a:srgbClr val="0000FF"/>
                </a:solidFill>
                <a:latin typeface="+mn-lt"/>
                <a:ea typeface="仿宋" panose="02010609060101010101" pitchFamily="49" charset="-122"/>
                <a:sym typeface="Symbol" panose="05050102010706020507" pitchFamily="18" charset="2"/>
              </a:rPr>
              <a:t> </a:t>
            </a:r>
            <a:r>
              <a:rPr lang="en-US" altLang="zh-CN" sz="2400" dirty="0">
                <a:solidFill>
                  <a:srgbClr val="0000FF"/>
                </a:solidFill>
                <a:latin typeface="+mn-lt"/>
                <a:ea typeface="仿宋" panose="02010609060101010101" pitchFamily="49" charset="-122"/>
              </a:rPr>
              <a:t> cos(</a:t>
            </a:r>
            <a:r>
              <a:rPr lang="en-US" altLang="zh-CN" sz="2400" i="1" dirty="0">
                <a:solidFill>
                  <a:srgbClr val="0000FF"/>
                </a:solidFill>
                <a:latin typeface="+mn-lt"/>
                <a:ea typeface="仿宋" panose="02010609060101010101" pitchFamily="49" charset="-122"/>
                <a:sym typeface="Symbol" panose="05050102010706020507" pitchFamily="18" charset="2"/>
              </a:rPr>
              <a:t>t</a:t>
            </a:r>
            <a:r>
              <a:rPr lang="en-US" altLang="zh-CN" sz="2400" dirty="0">
                <a:solidFill>
                  <a:srgbClr val="0000FF"/>
                </a:solidFill>
                <a:latin typeface="+mn-lt"/>
                <a:ea typeface="仿宋" panose="02010609060101010101" pitchFamily="49" charset="-122"/>
              </a:rPr>
              <a:t>)</a:t>
            </a:r>
            <a:endParaRPr lang="zh-CN" altLang="en-US" sz="2400" dirty="0">
              <a:solidFill>
                <a:srgbClr val="0000FF"/>
              </a:solidFill>
              <a:latin typeface="+mn-lt"/>
              <a:ea typeface="仿宋" panose="02010609060101010101" pitchFamily="49" charset="-122"/>
            </a:endParaRPr>
          </a:p>
        </p:txBody>
      </p:sp>
      <p:sp>
        <p:nvSpPr>
          <p:cNvPr id="12" name="Rectangle 2">
            <a:extLst>
              <a:ext uri="{FF2B5EF4-FFF2-40B4-BE49-F238E27FC236}">
                <a16:creationId xmlns:a16="http://schemas.microsoft.com/office/drawing/2014/main" id="{0989A4A4-55FF-462B-A425-225F922A2B44}"/>
              </a:ext>
            </a:extLst>
          </p:cNvPr>
          <p:cNvSpPr>
            <a:spLocks noChangeArrowheads="1"/>
          </p:cNvSpPr>
          <p:nvPr/>
        </p:nvSpPr>
        <p:spPr bwMode="auto">
          <a:xfrm>
            <a:off x="7092850" y="4877053"/>
            <a:ext cx="1943199"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lvl="1" eaLnBrk="1" hangingPunct="1">
              <a:spcBef>
                <a:spcPct val="0"/>
              </a:spcBef>
              <a:buFontTx/>
              <a:buNone/>
            </a:pPr>
            <a:r>
              <a:rPr lang="en-US" altLang="zh-CN" sz="2000" b="1" dirty="0">
                <a:solidFill>
                  <a:srgbClr val="00B050"/>
                </a:solidFill>
                <a:latin typeface="+mn-lt"/>
                <a:ea typeface="仿宋" panose="02010609060101010101" pitchFamily="49" charset="-122"/>
              </a:rPr>
              <a:t>P81</a:t>
            </a:r>
            <a:r>
              <a:rPr lang="en-US" altLang="zh-CN" sz="2000" b="1" dirty="0">
                <a:solidFill>
                  <a:srgbClr val="0000FF"/>
                </a:solidFill>
                <a:latin typeface="+mn-lt"/>
                <a:ea typeface="仿宋" panose="02010609060101010101" pitchFamily="49" charset="-122"/>
              </a:rPr>
              <a:t> </a:t>
            </a:r>
            <a:r>
              <a:rPr lang="en-US" altLang="zh-CN" sz="2000" dirty="0">
                <a:solidFill>
                  <a:srgbClr val="FF0000"/>
                </a:solidFill>
                <a:latin typeface="+mn-lt"/>
                <a:ea typeface="仿宋" panose="02010609060101010101" pitchFamily="49" charset="-122"/>
              </a:rPr>
              <a:t>P83    </a:t>
            </a:r>
            <a:r>
              <a:rPr lang="en-US" altLang="zh-CN" sz="2000" dirty="0">
                <a:solidFill>
                  <a:schemeClr val="accent2"/>
                </a:solidFill>
                <a:latin typeface="+mn-lt"/>
                <a:ea typeface="仿宋" panose="02010609060101010101" pitchFamily="49" charset="-122"/>
              </a:rPr>
              <a:t>P89</a:t>
            </a:r>
            <a:endParaRPr lang="zh-CN" altLang="en-US" sz="2000" dirty="0">
              <a:solidFill>
                <a:schemeClr val="accent2"/>
              </a:solidFill>
              <a:latin typeface="+mn-lt"/>
              <a:ea typeface="仿宋" panose="02010609060101010101" pitchFamily="49" charset="-122"/>
            </a:endParaRPr>
          </a:p>
        </p:txBody>
      </p:sp>
      <p:sp>
        <p:nvSpPr>
          <p:cNvPr id="13" name="Rectangle 2">
            <a:extLst>
              <a:ext uri="{FF2B5EF4-FFF2-40B4-BE49-F238E27FC236}">
                <a16:creationId xmlns:a16="http://schemas.microsoft.com/office/drawing/2014/main" id="{C7504873-8D6D-4D45-A4F6-D4712922533B}"/>
              </a:ext>
            </a:extLst>
          </p:cNvPr>
          <p:cNvSpPr txBox="1">
            <a:spLocks noChangeArrowheads="1"/>
          </p:cNvSpPr>
          <p:nvPr/>
        </p:nvSpPr>
        <p:spPr bwMode="auto">
          <a:xfrm>
            <a:off x="475009" y="4945514"/>
            <a:ext cx="509865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r>
              <a:rPr lang="zh-CN" altLang="en-US" sz="2400" kern="0" dirty="0">
                <a:solidFill>
                  <a:srgbClr val="0000FF"/>
                </a:solidFill>
                <a:latin typeface="+mn-lt"/>
                <a:ea typeface="仿宋" panose="02010609060101010101" pitchFamily="49" charset="-122"/>
              </a:rPr>
              <a:t>最终保证输出</a:t>
            </a:r>
            <a:r>
              <a:rPr lang="zh-CN" altLang="en-US" sz="2800" kern="0" dirty="0">
                <a:solidFill>
                  <a:srgbClr val="FF0000"/>
                </a:solidFill>
                <a:latin typeface="+mn-lt"/>
                <a:ea typeface="仿宋" panose="02010609060101010101" pitchFamily="49" charset="-122"/>
              </a:rPr>
              <a:t>电压</a:t>
            </a:r>
            <a:r>
              <a:rPr lang="zh-CN" altLang="en-US" sz="2400" kern="0" dirty="0">
                <a:solidFill>
                  <a:srgbClr val="0000FF"/>
                </a:solidFill>
                <a:latin typeface="+mn-lt"/>
                <a:ea typeface="仿宋" panose="02010609060101010101" pitchFamily="49" charset="-122"/>
              </a:rPr>
              <a:t>（基本）不失真</a:t>
            </a:r>
            <a:endParaRPr lang="zh-CN" altLang="en-US" sz="2400" b="1" kern="0" dirty="0">
              <a:solidFill>
                <a:srgbClr val="0000FF"/>
              </a:solidFill>
              <a:latin typeface="+mn-lt"/>
              <a:ea typeface="仿宋" panose="02010609060101010101" pitchFamily="49"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94F8A85A-0714-4709-A209-2CE8A79FF55B}"/>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3.6.2   </a:t>
            </a:r>
            <a:r>
              <a:rPr lang="zh-CN" altLang="en-US" sz="2800" b="1" dirty="0">
                <a:solidFill>
                  <a:srgbClr val="0000FF"/>
                </a:solidFill>
                <a:latin typeface="+mn-lt"/>
                <a:ea typeface="仿宋" panose="02010609060101010101" pitchFamily="49" charset="-122"/>
              </a:rPr>
              <a:t>天线回路的调谐特性 （旧</a:t>
            </a:r>
            <a:r>
              <a:rPr lang="en-US" altLang="zh-CN" sz="2800" b="1" dirty="0">
                <a:solidFill>
                  <a:srgbClr val="0000FF"/>
                </a:solidFill>
                <a:latin typeface="+mn-lt"/>
                <a:ea typeface="仿宋" panose="02010609060101010101" pitchFamily="49" charset="-122"/>
              </a:rPr>
              <a:t>P121</a:t>
            </a:r>
            <a:r>
              <a:rPr lang="zh-CN" altLang="en-US" sz="2800" b="1" dirty="0">
                <a:solidFill>
                  <a:srgbClr val="0000FF"/>
                </a:solidFill>
                <a:latin typeface="+mn-lt"/>
                <a:ea typeface="仿宋" panose="02010609060101010101" pitchFamily="49" charset="-122"/>
              </a:rPr>
              <a:t>）</a:t>
            </a:r>
          </a:p>
        </p:txBody>
      </p:sp>
      <p:sp>
        <p:nvSpPr>
          <p:cNvPr id="66565" name="AutoShape 15">
            <a:extLst>
              <a:ext uri="{FF2B5EF4-FFF2-40B4-BE49-F238E27FC236}">
                <a16:creationId xmlns:a16="http://schemas.microsoft.com/office/drawing/2014/main" id="{651F1FF1-367F-49E6-A0DB-299F49355445}"/>
              </a:ext>
            </a:extLst>
          </p:cNvPr>
          <p:cNvSpPr>
            <a:spLocks noChangeArrowheads="1"/>
          </p:cNvSpPr>
          <p:nvPr/>
        </p:nvSpPr>
        <p:spPr bwMode="auto">
          <a:xfrm rot="10754222" flipV="1">
            <a:off x="6678613" y="4306219"/>
            <a:ext cx="2051050" cy="827088"/>
          </a:xfrm>
          <a:prstGeom prst="wedgeRoundRectCallout">
            <a:avLst>
              <a:gd name="adj1" fmla="val 24389"/>
              <a:gd name="adj2" fmla="val -133898"/>
              <a:gd name="adj3" fmla="val 16667"/>
            </a:avLst>
          </a:prstGeom>
          <a:solidFill>
            <a:schemeClr val="accent1"/>
          </a:solidFill>
          <a:ln w="9525">
            <a:solidFill>
              <a:schemeClr val="tx1"/>
            </a:solidFill>
            <a:miter lim="800000"/>
            <a:headEnd/>
            <a:tailEnd/>
          </a:ln>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solidFill>
                  <a:schemeClr val="bg1"/>
                </a:solidFill>
                <a:latin typeface="+mn-lt"/>
                <a:ea typeface="仿宋" panose="02010609060101010101" pitchFamily="49" charset="-122"/>
              </a:rPr>
              <a:t>用仪表看天线是否谐振</a:t>
            </a:r>
          </a:p>
        </p:txBody>
      </p:sp>
      <p:sp>
        <p:nvSpPr>
          <p:cNvPr id="66566" name="AutoShape 17">
            <a:extLst>
              <a:ext uri="{FF2B5EF4-FFF2-40B4-BE49-F238E27FC236}">
                <a16:creationId xmlns:a16="http://schemas.microsoft.com/office/drawing/2014/main" id="{87F32FCE-23D0-4505-A34D-B4AF89291A3F}"/>
              </a:ext>
            </a:extLst>
          </p:cNvPr>
          <p:cNvSpPr>
            <a:spLocks noChangeArrowheads="1"/>
          </p:cNvSpPr>
          <p:nvPr/>
        </p:nvSpPr>
        <p:spPr bwMode="auto">
          <a:xfrm>
            <a:off x="6084168" y="306049"/>
            <a:ext cx="2879725" cy="503237"/>
          </a:xfrm>
          <a:prstGeom prst="wedgeRoundRectCallout">
            <a:avLst>
              <a:gd name="adj1" fmla="val -19208"/>
              <a:gd name="adj2" fmla="val 386315"/>
              <a:gd name="adj3" fmla="val 16667"/>
            </a:avLst>
          </a:prstGeom>
          <a:solidFill>
            <a:schemeClr val="accent1"/>
          </a:solidFill>
          <a:ln w="9525">
            <a:solidFill>
              <a:schemeClr val="tx1"/>
            </a:solidFill>
            <a:miter lim="800000"/>
            <a:headEnd/>
            <a:tailEnd/>
          </a:ln>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solidFill>
                  <a:schemeClr val="bg1"/>
                </a:solidFill>
                <a:latin typeface="+mn-lt"/>
                <a:ea typeface="仿宋" panose="02010609060101010101" pitchFamily="49" charset="-122"/>
              </a:rPr>
              <a:t>调天线时引起的变化</a:t>
            </a:r>
          </a:p>
        </p:txBody>
      </p:sp>
      <p:sp>
        <p:nvSpPr>
          <p:cNvPr id="66567" name="Text Box 8">
            <a:extLst>
              <a:ext uri="{FF2B5EF4-FFF2-40B4-BE49-F238E27FC236}">
                <a16:creationId xmlns:a16="http://schemas.microsoft.com/office/drawing/2014/main" id="{E9A54BB5-001C-4EA7-90A3-6516E3A6CF2E}"/>
              </a:ext>
            </a:extLst>
          </p:cNvPr>
          <p:cNvSpPr txBox="1">
            <a:spLocks noChangeArrowheads="1"/>
          </p:cNvSpPr>
          <p:nvPr/>
        </p:nvSpPr>
        <p:spPr bwMode="auto">
          <a:xfrm>
            <a:off x="575494" y="807100"/>
            <a:ext cx="50046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dirty="0">
                <a:solidFill>
                  <a:srgbClr val="0000FF"/>
                </a:solidFill>
                <a:latin typeface="+mn-lt"/>
                <a:ea typeface="仿宋" panose="02010609060101010101" pitchFamily="49" charset="-122"/>
              </a:rPr>
              <a:t>因为：</a:t>
            </a:r>
            <a:r>
              <a:rPr kumimoji="0" lang="en-US" altLang="zh-CN" sz="2400" i="1" dirty="0">
                <a:solidFill>
                  <a:srgbClr val="0000FF"/>
                </a:solidFill>
                <a:latin typeface="+mn-lt"/>
                <a:ea typeface="仿宋" panose="02010609060101010101" pitchFamily="49" charset="-122"/>
              </a:rPr>
              <a:t> X</a:t>
            </a:r>
            <a:r>
              <a:rPr kumimoji="0" lang="en-US" altLang="zh-CN" sz="2400" baseline="-25000" dirty="0">
                <a:solidFill>
                  <a:srgbClr val="0000FF"/>
                </a:solidFill>
                <a:latin typeface="+mn-lt"/>
                <a:ea typeface="仿宋" panose="02010609060101010101" pitchFamily="49" charset="-122"/>
              </a:rPr>
              <a:t>A</a:t>
            </a:r>
            <a:r>
              <a:rPr kumimoji="0" lang="en-US" altLang="zh-CN" sz="2400" dirty="0">
                <a:solidFill>
                  <a:srgbClr val="0000FF"/>
                </a:solidFill>
                <a:latin typeface="+mn-lt"/>
                <a:ea typeface="仿宋" panose="02010609060101010101" pitchFamily="49" charset="-122"/>
              </a:rPr>
              <a:t>=</a:t>
            </a:r>
            <a:r>
              <a:rPr kumimoji="0" lang="en-US" altLang="zh-CN" sz="2400" i="1" dirty="0">
                <a:solidFill>
                  <a:srgbClr val="0000FF"/>
                </a:solidFill>
                <a:latin typeface="+mn-lt"/>
                <a:ea typeface="仿宋" panose="02010609060101010101" pitchFamily="49" charset="-122"/>
              </a:rPr>
              <a:t> </a:t>
            </a:r>
            <a:r>
              <a:rPr kumimoji="0" lang="en-US" altLang="zh-CN" sz="2400" i="1" dirty="0" err="1">
                <a:solidFill>
                  <a:srgbClr val="0000FF"/>
                </a:solidFill>
                <a:latin typeface="+mn-lt"/>
                <a:ea typeface="仿宋" panose="02010609060101010101" pitchFamily="49" charset="-122"/>
              </a:rPr>
              <a:t>X</a:t>
            </a:r>
            <a:r>
              <a:rPr kumimoji="0" lang="en-US" altLang="zh-CN" sz="2400" baseline="-25000" dirty="0" err="1">
                <a:solidFill>
                  <a:srgbClr val="0000FF"/>
                </a:solidFill>
                <a:latin typeface="+mn-lt"/>
                <a:ea typeface="仿宋" panose="02010609060101010101" pitchFamily="49" charset="-122"/>
              </a:rPr>
              <a:t>Cn</a:t>
            </a:r>
            <a:r>
              <a:rPr kumimoji="0" lang="en-US" altLang="zh-CN" sz="2400" dirty="0">
                <a:solidFill>
                  <a:srgbClr val="0000FF"/>
                </a:solidFill>
                <a:latin typeface="+mn-lt"/>
                <a:ea typeface="仿宋" panose="02010609060101010101" pitchFamily="49" charset="-122"/>
              </a:rPr>
              <a:t> +</a:t>
            </a:r>
            <a:r>
              <a:rPr kumimoji="0" lang="en-US" altLang="zh-CN" sz="2400" i="1" dirty="0">
                <a:solidFill>
                  <a:srgbClr val="0000FF"/>
                </a:solidFill>
                <a:latin typeface="+mn-lt"/>
                <a:ea typeface="仿宋" panose="02010609060101010101" pitchFamily="49" charset="-122"/>
              </a:rPr>
              <a:t> X</a:t>
            </a:r>
            <a:r>
              <a:rPr kumimoji="0" lang="en-US" altLang="zh-CN" sz="2400" baseline="-25000" dirty="0">
                <a:solidFill>
                  <a:srgbClr val="0000FF"/>
                </a:solidFill>
                <a:latin typeface="+mn-lt"/>
                <a:ea typeface="仿宋" panose="02010609060101010101" pitchFamily="49" charset="-122"/>
              </a:rPr>
              <a:t>L3 </a:t>
            </a:r>
            <a:r>
              <a:rPr kumimoji="0" lang="en-US" altLang="zh-CN" sz="2400" dirty="0">
                <a:solidFill>
                  <a:srgbClr val="0000FF"/>
                </a:solidFill>
                <a:latin typeface="+mn-lt"/>
                <a:ea typeface="仿宋" panose="02010609060101010101" pitchFamily="49" charset="-122"/>
              </a:rPr>
              <a:t>+</a:t>
            </a:r>
            <a:r>
              <a:rPr kumimoji="0" lang="en-US" altLang="zh-CN" sz="2400" i="1" dirty="0">
                <a:solidFill>
                  <a:srgbClr val="0000FF"/>
                </a:solidFill>
                <a:latin typeface="+mn-lt"/>
                <a:ea typeface="仿宋" panose="02010609060101010101" pitchFamily="49" charset="-122"/>
              </a:rPr>
              <a:t> X</a:t>
            </a:r>
            <a:r>
              <a:rPr kumimoji="0" lang="en-US" altLang="zh-CN" sz="2400" baseline="-25000" dirty="0">
                <a:solidFill>
                  <a:srgbClr val="0000FF"/>
                </a:solidFill>
                <a:latin typeface="+mn-lt"/>
                <a:ea typeface="仿宋" panose="02010609060101010101" pitchFamily="49" charset="-122"/>
              </a:rPr>
              <a:t>CA</a:t>
            </a:r>
            <a:endParaRPr kumimoji="0" lang="zh-CN" altLang="en-US" sz="2400" dirty="0">
              <a:solidFill>
                <a:srgbClr val="0000FF"/>
              </a:solidFill>
              <a:latin typeface="+mn-lt"/>
              <a:ea typeface="仿宋" panose="02010609060101010101" pitchFamily="49" charset="-122"/>
            </a:endParaRPr>
          </a:p>
        </p:txBody>
      </p:sp>
      <p:graphicFrame>
        <p:nvGraphicFramePr>
          <p:cNvPr id="66569" name="Object 13">
            <a:extLst>
              <a:ext uri="{FF2B5EF4-FFF2-40B4-BE49-F238E27FC236}">
                <a16:creationId xmlns:a16="http://schemas.microsoft.com/office/drawing/2014/main" id="{EC29D76A-CE2E-4479-9C82-81395184BFDD}"/>
              </a:ext>
            </a:extLst>
          </p:cNvPr>
          <p:cNvGraphicFramePr>
            <a:graphicFrameLocks noChangeAspect="1"/>
          </p:cNvGraphicFramePr>
          <p:nvPr>
            <p:extLst>
              <p:ext uri="{D42A27DB-BD31-4B8C-83A1-F6EECF244321}">
                <p14:modId xmlns:p14="http://schemas.microsoft.com/office/powerpoint/2010/main" val="283311225"/>
              </p:ext>
            </p:extLst>
          </p:nvPr>
        </p:nvGraphicFramePr>
        <p:xfrm>
          <a:off x="3077803" y="4292599"/>
          <a:ext cx="3124200" cy="2060575"/>
        </p:xfrm>
        <a:graphic>
          <a:graphicData uri="http://schemas.openxmlformats.org/presentationml/2006/ole">
            <mc:AlternateContent xmlns:mc="http://schemas.openxmlformats.org/markup-compatibility/2006">
              <mc:Choice xmlns:v="urn:schemas-microsoft-com:vml" Requires="v">
                <p:oleObj spid="_x0000_s67194" name="SmartDraw" r:id="rId3" imgW="2176272" imgH="1659636" progId="">
                  <p:embed/>
                </p:oleObj>
              </mc:Choice>
              <mc:Fallback>
                <p:oleObj name="SmartDraw" r:id="rId3" imgW="2176272" imgH="1659636" progId="">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7803" y="4292599"/>
                        <a:ext cx="3124200" cy="20605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66570" name="Text Box 9">
                <a:extLst>
                  <a:ext uri="{FF2B5EF4-FFF2-40B4-BE49-F238E27FC236}">
                    <a16:creationId xmlns:a16="http://schemas.microsoft.com/office/drawing/2014/main" id="{A9820004-3891-455C-B0A7-36B57AF81779}"/>
                  </a:ext>
                </a:extLst>
              </p:cNvPr>
              <p:cNvSpPr txBox="1">
                <a:spLocks noChangeArrowheads="1"/>
              </p:cNvSpPr>
              <p:nvPr/>
            </p:nvSpPr>
            <p:spPr bwMode="auto">
              <a:xfrm>
                <a:off x="130446" y="1328027"/>
                <a:ext cx="8820472" cy="174579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dirty="0">
                    <a:solidFill>
                      <a:srgbClr val="000099"/>
                    </a:solidFill>
                    <a:latin typeface="+mn-lt"/>
                    <a:ea typeface="仿宋" panose="02010609060101010101" pitchFamily="49" charset="-122"/>
                  </a:rPr>
                  <a:t>当 </a:t>
                </a:r>
                <a:r>
                  <a:rPr kumimoji="0" lang="en-US" altLang="zh-CN" sz="2400" i="1" dirty="0">
                    <a:solidFill>
                      <a:srgbClr val="000099"/>
                    </a:solidFill>
                    <a:latin typeface="+mn-lt"/>
                    <a:ea typeface="仿宋" panose="02010609060101010101" pitchFamily="49" charset="-122"/>
                  </a:rPr>
                  <a:t>X</a:t>
                </a:r>
                <a:r>
                  <a:rPr kumimoji="0" lang="en-US" altLang="zh-CN" sz="2400" baseline="-25000" dirty="0">
                    <a:solidFill>
                      <a:srgbClr val="000099"/>
                    </a:solidFill>
                    <a:latin typeface="+mn-lt"/>
                    <a:ea typeface="仿宋" panose="02010609060101010101" pitchFamily="49" charset="-122"/>
                  </a:rPr>
                  <a:t>A</a:t>
                </a:r>
                <a:r>
                  <a:rPr kumimoji="0" lang="en-US" altLang="zh-CN" sz="2400" dirty="0">
                    <a:solidFill>
                      <a:srgbClr val="000099"/>
                    </a:solidFill>
                    <a:latin typeface="+mn-lt"/>
                    <a:ea typeface="仿宋" panose="02010609060101010101" pitchFamily="49" charset="-122"/>
                  </a:rPr>
                  <a:t>=0  </a:t>
                </a:r>
                <a:r>
                  <a:rPr kumimoji="0" lang="zh-CN" altLang="en-US" sz="2400" dirty="0">
                    <a:solidFill>
                      <a:srgbClr val="000099"/>
                    </a:solidFill>
                    <a:latin typeface="+mn-lt"/>
                    <a:ea typeface="仿宋" panose="02010609060101010101" pitchFamily="49" charset="-122"/>
                  </a:rPr>
                  <a:t>时，天线</a:t>
                </a:r>
                <a:r>
                  <a:rPr kumimoji="0" lang="zh-CN" altLang="en-US" sz="2400" dirty="0">
                    <a:solidFill>
                      <a:srgbClr val="FF0000"/>
                    </a:solidFill>
                    <a:latin typeface="+mn-lt"/>
                    <a:ea typeface="仿宋" panose="02010609060101010101" pitchFamily="49" charset="-122"/>
                  </a:rPr>
                  <a:t>（次级）</a:t>
                </a:r>
                <a:r>
                  <a:rPr kumimoji="0" lang="zh-CN" altLang="en-US" sz="2400" dirty="0">
                    <a:solidFill>
                      <a:srgbClr val="000099"/>
                    </a:solidFill>
                    <a:latin typeface="+mn-lt"/>
                    <a:ea typeface="仿宋" panose="02010609060101010101" pitchFamily="49" charset="-122"/>
                  </a:rPr>
                  <a:t>回路谐振，串联回路</a:t>
                </a:r>
                <a:r>
                  <a:rPr kumimoji="0" lang="zh-CN" altLang="en-US" sz="2400" dirty="0">
                    <a:solidFill>
                      <a:srgbClr val="FF0000"/>
                    </a:solidFill>
                    <a:latin typeface="+mn-lt"/>
                    <a:ea typeface="仿宋" panose="02010609060101010101" pitchFamily="49" charset="-122"/>
                  </a:rPr>
                  <a:t>（次级）</a:t>
                </a:r>
                <a:r>
                  <a:rPr kumimoji="0" lang="zh-CN" altLang="en-US" sz="2400" dirty="0">
                    <a:solidFill>
                      <a:srgbClr val="000099"/>
                    </a:solidFill>
                    <a:latin typeface="+mn-lt"/>
                    <a:ea typeface="仿宋" panose="02010609060101010101" pitchFamily="49" charset="-122"/>
                  </a:rPr>
                  <a:t>阻抗呈阻性，</a:t>
                </a:r>
                <a:r>
                  <a:rPr kumimoji="0" lang="zh-CN" altLang="en-US" sz="2400" i="1" dirty="0">
                    <a:solidFill>
                      <a:srgbClr val="000099"/>
                    </a:solidFill>
                    <a:latin typeface="+mn-lt"/>
                    <a:ea typeface="仿宋" panose="02010609060101010101" pitchFamily="49" charset="-122"/>
                  </a:rPr>
                  <a:t> </a:t>
                </a:r>
                <a:r>
                  <a:rPr kumimoji="0" lang="en-US" altLang="zh-CN" sz="2400" i="1" dirty="0">
                    <a:solidFill>
                      <a:srgbClr val="000099"/>
                    </a:solidFill>
                    <a:latin typeface="+mn-lt"/>
                    <a:ea typeface="仿宋" panose="02010609060101010101" pitchFamily="49" charset="-122"/>
                  </a:rPr>
                  <a:t>I</a:t>
                </a:r>
                <a:r>
                  <a:rPr kumimoji="0" lang="en-US" altLang="zh-CN" sz="2400" baseline="-25000" dirty="0">
                    <a:solidFill>
                      <a:srgbClr val="000099"/>
                    </a:solidFill>
                    <a:latin typeface="+mn-lt"/>
                    <a:ea typeface="仿宋" panose="02010609060101010101" pitchFamily="49" charset="-122"/>
                  </a:rPr>
                  <a:t>A</a:t>
                </a:r>
                <a:r>
                  <a:rPr kumimoji="0" lang="zh-CN" altLang="en-US" sz="2400" dirty="0">
                    <a:solidFill>
                      <a:srgbClr val="000099"/>
                    </a:solidFill>
                    <a:latin typeface="+mn-lt"/>
                    <a:ea typeface="仿宋" panose="02010609060101010101" pitchFamily="49" charset="-122"/>
                  </a:rPr>
                  <a:t>最大，只有反射电阻</a:t>
                </a:r>
                <a:r>
                  <a:rPr kumimoji="0" lang="en-US" altLang="zh-CN" sz="2400" i="1" dirty="0">
                    <a:solidFill>
                      <a:srgbClr val="000099"/>
                    </a:solidFill>
                    <a:latin typeface="+mn-lt"/>
                    <a:ea typeface="仿宋" panose="02010609060101010101" pitchFamily="49" charset="-122"/>
                  </a:rPr>
                  <a:t>r</a:t>
                </a:r>
                <a:r>
                  <a:rPr kumimoji="0" lang="en-US" altLang="zh-CN" sz="2400" dirty="0">
                    <a:solidFill>
                      <a:srgbClr val="000099"/>
                    </a:solidFill>
                    <a:latin typeface="+mn-lt"/>
                    <a:ea typeface="仿宋" panose="02010609060101010101" pitchFamily="49" charset="-122"/>
                    <a:cs typeface="Tahoma" panose="020B0604030504040204" pitchFamily="34" charset="0"/>
                  </a:rPr>
                  <a:t>’</a:t>
                </a:r>
                <a:r>
                  <a:rPr kumimoji="0" lang="zh-CN" altLang="en-US" sz="2400" dirty="0">
                    <a:solidFill>
                      <a:srgbClr val="000099"/>
                    </a:solidFill>
                    <a:latin typeface="+mn-lt"/>
                    <a:ea typeface="仿宋" panose="02010609060101010101" pitchFamily="49" charset="-122"/>
                  </a:rPr>
                  <a:t> </a:t>
                </a:r>
                <a:r>
                  <a:rPr kumimoji="0" lang="en-US" altLang="zh-CN" sz="2400" dirty="0">
                    <a:solidFill>
                      <a:srgbClr val="000099"/>
                    </a:solidFill>
                    <a:latin typeface="+mn-lt"/>
                    <a:ea typeface="仿宋" panose="02010609060101010101" pitchFamily="49" charset="-122"/>
                  </a:rPr>
                  <a:t>=</a:t>
                </a:r>
                <a:r>
                  <a:rPr kumimoji="0" lang="en-US" altLang="zh-CN" sz="2400" i="1" dirty="0">
                    <a:solidFill>
                      <a:srgbClr val="000099"/>
                    </a:solidFill>
                    <a:latin typeface="+mn-lt"/>
                    <a:ea typeface="仿宋" panose="02010609060101010101" pitchFamily="49" charset="-122"/>
                  </a:rPr>
                  <a:t>X</a:t>
                </a:r>
                <a:r>
                  <a:rPr kumimoji="0" lang="en-US" altLang="zh-CN" sz="2400" baseline="-25000" dirty="0">
                    <a:solidFill>
                      <a:srgbClr val="000099"/>
                    </a:solidFill>
                    <a:latin typeface="+mn-lt"/>
                    <a:ea typeface="仿宋" panose="02010609060101010101" pitchFamily="49" charset="-122"/>
                  </a:rPr>
                  <a:t>M</a:t>
                </a:r>
                <a:r>
                  <a:rPr kumimoji="0" lang="en-US" altLang="zh-CN" sz="2400" baseline="30000" dirty="0">
                    <a:solidFill>
                      <a:srgbClr val="000099"/>
                    </a:solidFill>
                    <a:latin typeface="+mn-lt"/>
                    <a:ea typeface="仿宋" panose="02010609060101010101" pitchFamily="49" charset="-122"/>
                  </a:rPr>
                  <a:t>2</a:t>
                </a:r>
                <a:r>
                  <a:rPr kumimoji="0" lang="en-US" altLang="zh-CN" sz="2400" dirty="0">
                    <a:solidFill>
                      <a:srgbClr val="000099"/>
                    </a:solidFill>
                    <a:latin typeface="+mn-lt"/>
                    <a:ea typeface="仿宋" panose="02010609060101010101" pitchFamily="49" charset="-122"/>
                    <a:sym typeface="Symbol" panose="05050102010706020507" pitchFamily="18" charset="2"/>
                  </a:rPr>
                  <a:t> </a:t>
                </a:r>
                <a:r>
                  <a:rPr kumimoji="0" lang="en-US" altLang="zh-CN" sz="2400" i="1" dirty="0">
                    <a:solidFill>
                      <a:srgbClr val="000099"/>
                    </a:solidFill>
                    <a:latin typeface="+mn-lt"/>
                    <a:ea typeface="仿宋" panose="02010609060101010101" pitchFamily="49" charset="-122"/>
                  </a:rPr>
                  <a:t>R</a:t>
                </a:r>
                <a:r>
                  <a:rPr kumimoji="0" lang="en-US" altLang="zh-CN" sz="2400" baseline="-25000" dirty="0">
                    <a:solidFill>
                      <a:srgbClr val="000099"/>
                    </a:solidFill>
                    <a:latin typeface="+mn-lt"/>
                    <a:ea typeface="仿宋" panose="02010609060101010101" pitchFamily="49" charset="-122"/>
                  </a:rPr>
                  <a:t>A</a:t>
                </a:r>
                <a:r>
                  <a:rPr kumimoji="0" lang="zh-CN" altLang="en-US" sz="2400" dirty="0">
                    <a:solidFill>
                      <a:srgbClr val="000099"/>
                    </a:solidFill>
                    <a:latin typeface="+mn-lt"/>
                    <a:ea typeface="仿宋" panose="02010609060101010101" pitchFamily="49" charset="-122"/>
                  </a:rPr>
                  <a:t>为最大值。</a:t>
                </a:r>
              </a:p>
              <a:p>
                <a:pPr eaLnBrk="1" hangingPunct="1">
                  <a:spcBef>
                    <a:spcPct val="50000"/>
                  </a:spcBef>
                  <a:buNone/>
                </a:pPr>
                <a:r>
                  <a:rPr kumimoji="0" lang="zh-CN" altLang="en-US" sz="2400" dirty="0">
                    <a:solidFill>
                      <a:srgbClr val="000099"/>
                    </a:solidFill>
                    <a:latin typeface="+mn-lt"/>
                    <a:ea typeface="仿宋" panose="02010609060101010101" pitchFamily="49" charset="-122"/>
                  </a:rPr>
                  <a:t>中介电路等效谐振电阻：</a:t>
                </a:r>
                <a:r>
                  <a:rPr kumimoji="0" lang="en-US" altLang="zh-CN" sz="2400" i="1" dirty="0" err="1">
                    <a:solidFill>
                      <a:srgbClr val="000099"/>
                    </a:solidFill>
                    <a:latin typeface="+mn-lt"/>
                    <a:ea typeface="仿宋" panose="02010609060101010101" pitchFamily="49" charset="-122"/>
                  </a:rPr>
                  <a:t>R</a:t>
                </a:r>
                <a:r>
                  <a:rPr kumimoji="0" lang="en-US" altLang="zh-CN" sz="2400" baseline="-25000" dirty="0" err="1">
                    <a:solidFill>
                      <a:srgbClr val="000099"/>
                    </a:solidFill>
                    <a:latin typeface="+mn-lt"/>
                    <a:ea typeface="仿宋" panose="02010609060101010101" pitchFamily="49" charset="-122"/>
                  </a:rPr>
                  <a:t>p</a:t>
                </a:r>
                <a:r>
                  <a:rPr kumimoji="0" lang="en-US" altLang="zh-CN" sz="2400" dirty="0">
                    <a:solidFill>
                      <a:srgbClr val="000099"/>
                    </a:solidFill>
                    <a:latin typeface="+mn-lt"/>
                    <a:ea typeface="仿宋" panose="02010609060101010101" pitchFamily="49" charset="-122"/>
                    <a:cs typeface="Tahoma" panose="020B0604030504040204" pitchFamily="34" charset="0"/>
                  </a:rPr>
                  <a:t>’</a:t>
                </a:r>
                <a:r>
                  <a:rPr kumimoji="0" lang="en-US" altLang="zh-CN" sz="2400" dirty="0">
                    <a:solidFill>
                      <a:srgbClr val="000099"/>
                    </a:solidFill>
                    <a:latin typeface="+mn-lt"/>
                    <a:ea typeface="仿宋" panose="02010609060101010101" pitchFamily="49" charset="-122"/>
                  </a:rPr>
                  <a:t> =</a:t>
                </a:r>
                <a14:m>
                  <m:oMath xmlns:m="http://schemas.openxmlformats.org/officeDocument/2006/math">
                    <m:f>
                      <m:fPr>
                        <m:ctrlPr>
                          <a:rPr kumimoji="0" lang="en-US" altLang="zh-CN" sz="2400" i="1" smtClean="0">
                            <a:solidFill>
                              <a:srgbClr val="000099"/>
                            </a:solidFill>
                            <a:latin typeface="Cambria Math" panose="02040503050406030204" pitchFamily="18" charset="0"/>
                            <a:ea typeface="仿宋_GB2312" panose="02010609030101010101" pitchFamily="49" charset="-122"/>
                          </a:rPr>
                        </m:ctrlPr>
                      </m:fPr>
                      <m:num>
                        <m:f>
                          <m:fPr>
                            <m:type m:val="lin"/>
                            <m:ctrlPr>
                              <a:rPr kumimoji="0" lang="en-US" altLang="zh-CN" sz="2400" i="1" smtClean="0">
                                <a:solidFill>
                                  <a:srgbClr val="000099"/>
                                </a:solidFill>
                                <a:latin typeface="Cambria Math" panose="02040503050406030204" pitchFamily="18" charset="0"/>
                                <a:ea typeface="仿宋_GB2312" panose="02010609030101010101" pitchFamily="49" charset="-122"/>
                              </a:rPr>
                            </m:ctrlPr>
                          </m:fPr>
                          <m:num>
                            <m:r>
                              <m:rPr>
                                <m:nor/>
                              </m:rPr>
                              <a:rPr kumimoji="0" lang="en-US" altLang="zh-CN" sz="2400" b="1" i="1" dirty="0" smtClean="0">
                                <a:solidFill>
                                  <a:srgbClr val="000099"/>
                                </a:solidFill>
                                <a:latin typeface="+mn-lt"/>
                                <a:ea typeface="仿宋" panose="02010609060101010101" pitchFamily="49" charset="-122"/>
                              </a:rPr>
                              <m:t>L</m:t>
                            </m:r>
                            <m:r>
                              <m:rPr>
                                <m:nor/>
                              </m:rPr>
                              <a:rPr kumimoji="0" lang="en-US" altLang="zh-CN" sz="2400" b="1" i="0" baseline="-25000" dirty="0" smtClean="0">
                                <a:solidFill>
                                  <a:srgbClr val="000099"/>
                                </a:solidFill>
                                <a:latin typeface="+mn-lt"/>
                                <a:ea typeface="仿宋" panose="02010609060101010101" pitchFamily="49" charset="-122"/>
                              </a:rPr>
                              <m:t>2</m:t>
                            </m:r>
                          </m:num>
                          <m:den>
                            <m:r>
                              <m:rPr>
                                <m:nor/>
                              </m:rPr>
                              <a:rPr kumimoji="0" lang="en-US" altLang="zh-CN" sz="2400" b="1" i="1" dirty="0" smtClean="0">
                                <a:solidFill>
                                  <a:srgbClr val="000099"/>
                                </a:solidFill>
                                <a:latin typeface="+mn-lt"/>
                                <a:ea typeface="仿宋" panose="02010609060101010101" pitchFamily="49" charset="-122"/>
                              </a:rPr>
                              <m:t>C</m:t>
                            </m:r>
                            <m:r>
                              <m:rPr>
                                <m:nor/>
                              </m:rPr>
                              <a:rPr kumimoji="0" lang="en-US" altLang="zh-CN" sz="2400" baseline="-25000" dirty="0">
                                <a:solidFill>
                                  <a:srgbClr val="000099"/>
                                </a:solidFill>
                                <a:latin typeface="+mn-lt"/>
                                <a:ea typeface="仿宋" panose="02010609060101010101" pitchFamily="49" charset="-122"/>
                              </a:rPr>
                              <m:t>2</m:t>
                            </m:r>
                          </m:den>
                        </m:f>
                      </m:num>
                      <m:den>
                        <m:r>
                          <m:rPr>
                            <m:nor/>
                          </m:rPr>
                          <a:rPr kumimoji="0" lang="en-US" altLang="zh-CN" sz="2400" b="1" i="1" dirty="0" smtClean="0">
                            <a:solidFill>
                              <a:srgbClr val="000099"/>
                            </a:solidFill>
                            <a:latin typeface="+mn-lt"/>
                            <a:ea typeface="仿宋" panose="02010609060101010101" pitchFamily="49" charset="-122"/>
                          </a:rPr>
                          <m:t>r</m:t>
                        </m:r>
                        <m:r>
                          <m:rPr>
                            <m:nor/>
                          </m:rPr>
                          <a:rPr kumimoji="0" lang="en-US" altLang="zh-CN" sz="2400" baseline="-25000" dirty="0">
                            <a:solidFill>
                              <a:srgbClr val="000099"/>
                            </a:solidFill>
                            <a:latin typeface="+mn-lt"/>
                            <a:ea typeface="仿宋" panose="02010609060101010101" pitchFamily="49" charset="-122"/>
                          </a:rPr>
                          <m:t>2</m:t>
                        </m:r>
                        <m:r>
                          <a:rPr kumimoji="0" lang="en-US" altLang="zh-CN" sz="2400" b="1" i="1" smtClean="0">
                            <a:solidFill>
                              <a:srgbClr val="000099"/>
                            </a:solidFill>
                            <a:latin typeface="Cambria Math" panose="02040503050406030204" pitchFamily="18" charset="0"/>
                            <a:ea typeface="仿宋_GB2312" panose="02010609030101010101" pitchFamily="49" charset="-122"/>
                          </a:rPr>
                          <m:t>+</m:t>
                        </m:r>
                        <m:r>
                          <m:rPr>
                            <m:nor/>
                          </m:rPr>
                          <a:rPr kumimoji="0" lang="en-US" altLang="zh-CN" sz="2400" i="1" dirty="0">
                            <a:solidFill>
                              <a:srgbClr val="000099"/>
                            </a:solidFill>
                            <a:latin typeface="+mn-lt"/>
                            <a:ea typeface="仿宋" panose="02010609060101010101" pitchFamily="49" charset="-122"/>
                          </a:rPr>
                          <m:t>r</m:t>
                        </m:r>
                        <m:r>
                          <m:rPr>
                            <m:nor/>
                          </m:rPr>
                          <a:rPr kumimoji="0" lang="en-US" altLang="zh-CN" sz="2400" dirty="0">
                            <a:solidFill>
                              <a:srgbClr val="000099"/>
                            </a:solidFill>
                            <a:latin typeface="+mn-lt"/>
                            <a:ea typeface="仿宋" panose="02010609060101010101" pitchFamily="49" charset="-122"/>
                            <a:cs typeface="Tahoma" panose="020B0604030504040204" pitchFamily="34" charset="0"/>
                          </a:rPr>
                          <m:t>’</m:t>
                        </m:r>
                      </m:den>
                    </m:f>
                  </m:oMath>
                </a14:m>
                <a:r>
                  <a:rPr kumimoji="0" lang="zh-CN" altLang="en-US" sz="2400" dirty="0">
                    <a:solidFill>
                      <a:srgbClr val="000099"/>
                    </a:solidFill>
                    <a:latin typeface="+mn-lt"/>
                    <a:ea typeface="仿宋" panose="02010609060101010101" pitchFamily="49" charset="-122"/>
                  </a:rPr>
                  <a:t>最小， ∴   </a:t>
                </a:r>
                <a:r>
                  <a:rPr kumimoji="0" lang="en-US" altLang="zh-CN" sz="2400" i="1" dirty="0">
                    <a:solidFill>
                      <a:srgbClr val="000099"/>
                    </a:solidFill>
                    <a:latin typeface="+mn-lt"/>
                    <a:ea typeface="仿宋" panose="02010609060101010101" pitchFamily="49" charset="-122"/>
                  </a:rPr>
                  <a:t>V</a:t>
                </a:r>
                <a:r>
                  <a:rPr kumimoji="0" lang="en-US" altLang="zh-CN" sz="2400" baseline="-25000" dirty="0">
                    <a:solidFill>
                      <a:srgbClr val="000099"/>
                    </a:solidFill>
                    <a:latin typeface="+mn-lt"/>
                    <a:ea typeface="仿宋" panose="02010609060101010101" pitchFamily="49" charset="-122"/>
                  </a:rPr>
                  <a:t>cm</a:t>
                </a:r>
                <a:r>
                  <a:rPr kumimoji="0" lang="zh-CN" altLang="en-US" sz="2400" dirty="0">
                    <a:solidFill>
                      <a:srgbClr val="000099"/>
                    </a:solidFill>
                    <a:latin typeface="+mn-lt"/>
                    <a:ea typeface="仿宋" panose="02010609060101010101" pitchFamily="49" charset="-122"/>
                  </a:rPr>
                  <a:t>最小。</a:t>
                </a:r>
              </a:p>
            </p:txBody>
          </p:sp>
        </mc:Choice>
        <mc:Fallback xmlns="">
          <p:sp>
            <p:nvSpPr>
              <p:cNvPr id="66570" name="Text Box 9">
                <a:extLst>
                  <a:ext uri="{FF2B5EF4-FFF2-40B4-BE49-F238E27FC236}">
                    <a16:creationId xmlns:a16="http://schemas.microsoft.com/office/drawing/2014/main" id="{A9820004-3891-455C-B0A7-36B57AF81779}"/>
                  </a:ext>
                </a:extLst>
              </p:cNvPr>
              <p:cNvSpPr txBox="1">
                <a:spLocks noRot="1" noChangeAspect="1" noMove="1" noResize="1" noEditPoints="1" noAdjustHandles="1" noChangeArrowheads="1" noChangeShapeType="1" noTextEdit="1"/>
              </p:cNvSpPr>
              <p:nvPr/>
            </p:nvSpPr>
            <p:spPr bwMode="auto">
              <a:xfrm>
                <a:off x="130446" y="1328027"/>
                <a:ext cx="8820472" cy="1745799"/>
              </a:xfrm>
              <a:prstGeom prst="rect">
                <a:avLst/>
              </a:prstGeom>
              <a:blipFill>
                <a:blip r:embed="rId5"/>
                <a:stretch>
                  <a:fillRect l="-1037" t="-3846" r="-484" b="-104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6575" name="Text Box 11">
            <a:extLst>
              <a:ext uri="{FF2B5EF4-FFF2-40B4-BE49-F238E27FC236}">
                <a16:creationId xmlns:a16="http://schemas.microsoft.com/office/drawing/2014/main" id="{3EBFC655-4DD1-4C28-B539-347AACCFE996}"/>
              </a:ext>
            </a:extLst>
          </p:cNvPr>
          <p:cNvSpPr txBox="1">
            <a:spLocks noChangeArrowheads="1"/>
          </p:cNvSpPr>
          <p:nvPr/>
        </p:nvSpPr>
        <p:spPr bwMode="auto">
          <a:xfrm>
            <a:off x="1814511" y="3221258"/>
            <a:ext cx="58896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400" i="1" dirty="0">
                <a:solidFill>
                  <a:srgbClr val="660066"/>
                </a:solidFill>
                <a:latin typeface="+mn-lt"/>
                <a:ea typeface="仿宋" panose="02010609060101010101" pitchFamily="49" charset="-122"/>
              </a:rPr>
              <a:t>v</a:t>
            </a:r>
            <a:r>
              <a:rPr kumimoji="0" lang="en-US" altLang="zh-CN" sz="2400" baseline="-25000" dirty="0">
                <a:solidFill>
                  <a:srgbClr val="660066"/>
                </a:solidFill>
                <a:latin typeface="+mn-lt"/>
                <a:ea typeface="仿宋" panose="02010609060101010101" pitchFamily="49" charset="-122"/>
              </a:rPr>
              <a:t>c</a:t>
            </a:r>
            <a:r>
              <a:rPr kumimoji="0" lang="en-US" altLang="zh-CN" sz="2400" dirty="0">
                <a:solidFill>
                  <a:srgbClr val="660066"/>
                </a:solidFill>
                <a:latin typeface="+mn-lt"/>
                <a:ea typeface="仿宋" panose="02010609060101010101" pitchFamily="49" charset="-122"/>
              </a:rPr>
              <a:t>=</a:t>
            </a:r>
            <a:r>
              <a:rPr kumimoji="0" lang="en-US" altLang="zh-CN" sz="2400" i="1" dirty="0">
                <a:solidFill>
                  <a:srgbClr val="660066"/>
                </a:solidFill>
                <a:latin typeface="+mn-lt"/>
                <a:ea typeface="仿宋" panose="02010609060101010101" pitchFamily="49" charset="-122"/>
              </a:rPr>
              <a:t>V</a:t>
            </a:r>
            <a:r>
              <a:rPr kumimoji="0" lang="en-US" altLang="zh-CN" sz="2400" baseline="-25000" dirty="0">
                <a:solidFill>
                  <a:srgbClr val="660066"/>
                </a:solidFill>
                <a:latin typeface="+mn-lt"/>
                <a:ea typeface="仿宋" panose="02010609060101010101" pitchFamily="49" charset="-122"/>
              </a:rPr>
              <a:t>cc</a:t>
            </a:r>
            <a:r>
              <a:rPr kumimoji="0" lang="en-US" altLang="zh-CN" sz="2400" dirty="0">
                <a:solidFill>
                  <a:srgbClr val="660066"/>
                </a:solidFill>
                <a:latin typeface="+mn-lt"/>
                <a:ea typeface="仿宋" panose="02010609060101010101" pitchFamily="49" charset="-122"/>
                <a:sym typeface="Symbol" panose="05050102010706020507" pitchFamily="18" charset="2"/>
              </a:rPr>
              <a:t></a:t>
            </a:r>
            <a:r>
              <a:rPr kumimoji="0" lang="en-US" altLang="zh-CN" sz="2400" i="1" dirty="0">
                <a:solidFill>
                  <a:srgbClr val="660066"/>
                </a:solidFill>
                <a:latin typeface="+mn-lt"/>
                <a:ea typeface="仿宋" panose="02010609060101010101" pitchFamily="49" charset="-122"/>
              </a:rPr>
              <a:t> V</a:t>
            </a:r>
            <a:r>
              <a:rPr kumimoji="0" lang="en-US" altLang="zh-CN" sz="2400" baseline="-25000" dirty="0">
                <a:solidFill>
                  <a:srgbClr val="660066"/>
                </a:solidFill>
                <a:latin typeface="+mn-lt"/>
                <a:ea typeface="仿宋" panose="02010609060101010101" pitchFamily="49" charset="-122"/>
              </a:rPr>
              <a:t>cm </a:t>
            </a:r>
            <a:r>
              <a:rPr kumimoji="0" lang="en-US" altLang="zh-CN" sz="2400" dirty="0">
                <a:solidFill>
                  <a:srgbClr val="660066"/>
                </a:solidFill>
                <a:latin typeface="+mn-lt"/>
                <a:ea typeface="仿宋" panose="02010609060101010101" pitchFamily="49" charset="-122"/>
                <a:sym typeface="Symbol" panose="05050102010706020507" pitchFamily="18" charset="2"/>
              </a:rPr>
              <a:t>cos(</a:t>
            </a:r>
            <a:r>
              <a:rPr kumimoji="0" lang="en-US" altLang="zh-CN" sz="2400" i="1" dirty="0">
                <a:solidFill>
                  <a:srgbClr val="660066"/>
                </a:solidFill>
                <a:latin typeface="+mn-lt"/>
                <a:ea typeface="仿宋" panose="02010609060101010101" pitchFamily="49" charset="-122"/>
                <a:sym typeface="Symbol" panose="05050102010706020507" pitchFamily="18" charset="2"/>
              </a:rPr>
              <a:t>t</a:t>
            </a:r>
            <a:r>
              <a:rPr kumimoji="0" lang="en-US" altLang="zh-CN" sz="2400" dirty="0">
                <a:solidFill>
                  <a:srgbClr val="660066"/>
                </a:solidFill>
                <a:latin typeface="+mn-lt"/>
                <a:ea typeface="仿宋" panose="02010609060101010101" pitchFamily="49" charset="-122"/>
                <a:sym typeface="Symbol" panose="05050102010706020507" pitchFamily="18" charset="2"/>
              </a:rPr>
              <a:t>) </a:t>
            </a:r>
            <a:r>
              <a:rPr kumimoji="0" lang="zh-CN" altLang="en-US" sz="2400" dirty="0">
                <a:solidFill>
                  <a:srgbClr val="660066"/>
                </a:solidFill>
                <a:latin typeface="+mn-lt"/>
                <a:ea typeface="仿宋" panose="02010609060101010101" pitchFamily="49" charset="-122"/>
              </a:rPr>
              <a:t>最大， </a:t>
            </a:r>
            <a:r>
              <a:rPr kumimoji="0" lang="en-US" altLang="zh-CN" sz="2400" i="1" dirty="0">
                <a:solidFill>
                  <a:srgbClr val="660066"/>
                </a:solidFill>
                <a:latin typeface="+mn-lt"/>
                <a:ea typeface="仿宋" panose="02010609060101010101" pitchFamily="49" charset="-122"/>
              </a:rPr>
              <a:t>i</a:t>
            </a:r>
            <a:r>
              <a:rPr kumimoji="0" lang="en-US" altLang="zh-CN" sz="2400" baseline="-25000" dirty="0">
                <a:solidFill>
                  <a:srgbClr val="660066"/>
                </a:solidFill>
                <a:latin typeface="+mn-lt"/>
                <a:ea typeface="仿宋" panose="02010609060101010101" pitchFamily="49" charset="-122"/>
              </a:rPr>
              <a:t>C</a:t>
            </a:r>
            <a:r>
              <a:rPr kumimoji="0" lang="zh-CN" altLang="en-US" sz="2400" dirty="0">
                <a:solidFill>
                  <a:srgbClr val="660066"/>
                </a:solidFill>
                <a:latin typeface="+mn-lt"/>
                <a:ea typeface="仿宋" panose="02010609060101010101" pitchFamily="49" charset="-122"/>
              </a:rPr>
              <a:t>最大，</a:t>
            </a:r>
            <a:r>
              <a:rPr kumimoji="0" lang="en-US" altLang="zh-CN" sz="2400" i="1" dirty="0">
                <a:solidFill>
                  <a:srgbClr val="660066"/>
                </a:solidFill>
                <a:latin typeface="+mn-lt"/>
                <a:ea typeface="仿宋" panose="02010609060101010101" pitchFamily="49" charset="-122"/>
              </a:rPr>
              <a:t>I</a:t>
            </a:r>
            <a:r>
              <a:rPr kumimoji="0" lang="en-US" altLang="zh-CN" sz="2400" baseline="-25000" dirty="0">
                <a:solidFill>
                  <a:srgbClr val="660066"/>
                </a:solidFill>
                <a:latin typeface="+mn-lt"/>
                <a:ea typeface="仿宋" panose="02010609060101010101" pitchFamily="49" charset="-122"/>
              </a:rPr>
              <a:t>C0</a:t>
            </a:r>
            <a:r>
              <a:rPr kumimoji="0" lang="zh-CN" altLang="en-US" sz="2400" dirty="0">
                <a:solidFill>
                  <a:srgbClr val="660066"/>
                </a:solidFill>
                <a:latin typeface="+mn-lt"/>
                <a:ea typeface="仿宋" panose="02010609060101010101" pitchFamily="49" charset="-122"/>
              </a:rPr>
              <a:t>最大。</a:t>
            </a:r>
          </a:p>
        </p:txBody>
      </p:sp>
      <p:sp>
        <p:nvSpPr>
          <p:cNvPr id="66573" name="TextBox 18">
            <a:extLst>
              <a:ext uri="{FF2B5EF4-FFF2-40B4-BE49-F238E27FC236}">
                <a16:creationId xmlns:a16="http://schemas.microsoft.com/office/drawing/2014/main" id="{AA9B2DA6-09BD-4119-906D-4E271E57917F}"/>
              </a:ext>
            </a:extLst>
          </p:cNvPr>
          <p:cNvSpPr txBox="1">
            <a:spLocks noChangeArrowheads="1"/>
          </p:cNvSpPr>
          <p:nvPr/>
        </p:nvSpPr>
        <p:spPr bwMode="auto">
          <a:xfrm>
            <a:off x="323528" y="3933056"/>
            <a:ext cx="20002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dirty="0">
                <a:solidFill>
                  <a:srgbClr val="000099"/>
                </a:solidFill>
                <a:latin typeface="+mn-lt"/>
                <a:ea typeface="仿宋" panose="02010609060101010101" pitchFamily="49" charset="-122"/>
              </a:rPr>
              <a:t>失谐时相反</a:t>
            </a:r>
          </a:p>
        </p:txBody>
      </p:sp>
      <p:sp>
        <p:nvSpPr>
          <p:cNvPr id="66574" name="Rectangle 2">
            <a:extLst>
              <a:ext uri="{FF2B5EF4-FFF2-40B4-BE49-F238E27FC236}">
                <a16:creationId xmlns:a16="http://schemas.microsoft.com/office/drawing/2014/main" id="{1A507673-D257-4752-8F8B-91FF278F38F4}"/>
              </a:ext>
            </a:extLst>
          </p:cNvPr>
          <p:cNvSpPr>
            <a:spLocks noChangeArrowheads="1"/>
          </p:cNvSpPr>
          <p:nvPr/>
        </p:nvSpPr>
        <p:spPr bwMode="auto">
          <a:xfrm>
            <a:off x="3357562" y="5857875"/>
            <a:ext cx="1646237"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lvl="1" eaLnBrk="1" hangingPunct="1">
              <a:spcBef>
                <a:spcPct val="0"/>
              </a:spcBef>
              <a:buFontTx/>
              <a:buNone/>
            </a:pPr>
            <a:r>
              <a:rPr lang="zh-CN" altLang="en-US" sz="2400" dirty="0">
                <a:solidFill>
                  <a:srgbClr val="FF0000"/>
                </a:solidFill>
                <a:latin typeface="+mn-lt"/>
                <a:ea typeface="仿宋" panose="02010609060101010101" pitchFamily="49" charset="-122"/>
              </a:rPr>
              <a:t>旧</a:t>
            </a:r>
            <a:r>
              <a:rPr lang="en-US" altLang="zh-CN" sz="2400" dirty="0">
                <a:solidFill>
                  <a:srgbClr val="FF0000"/>
                </a:solidFill>
                <a:latin typeface="+mn-lt"/>
                <a:ea typeface="仿宋" panose="02010609060101010101" pitchFamily="49" charset="-122"/>
              </a:rPr>
              <a:t>P122</a:t>
            </a:r>
            <a:endParaRPr lang="zh-CN" altLang="en-US" sz="2400" dirty="0">
              <a:solidFill>
                <a:srgbClr val="FF0000"/>
              </a:solidFill>
              <a:latin typeface="+mn-lt"/>
              <a:ea typeface="仿宋" panose="02010609060101010101" pitchFamily="49"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101F318F-A0A6-4A0E-BC5B-19AA83A4DB5A}"/>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3.6.3   </a:t>
            </a:r>
            <a:r>
              <a:rPr lang="zh-CN" altLang="en-US" sz="2800" b="1" dirty="0">
                <a:solidFill>
                  <a:srgbClr val="0000FF"/>
                </a:solidFill>
                <a:latin typeface="+mn-lt"/>
                <a:ea typeface="仿宋" panose="02010609060101010101" pitchFamily="49" charset="-122"/>
              </a:rPr>
              <a:t>总的调整方法  </a:t>
            </a:r>
            <a:r>
              <a:rPr lang="en-US" altLang="zh-CN" sz="2800" b="1" dirty="0">
                <a:solidFill>
                  <a:srgbClr val="0000FF"/>
                </a:solidFill>
                <a:latin typeface="+mn-lt"/>
                <a:ea typeface="仿宋" panose="02010609060101010101" pitchFamily="49" charset="-122"/>
              </a:rPr>
              <a:t>(</a:t>
            </a:r>
            <a:r>
              <a:rPr lang="zh-CN" altLang="en-US" sz="2800" b="1" dirty="0">
                <a:solidFill>
                  <a:srgbClr val="0000FF"/>
                </a:solidFill>
                <a:latin typeface="+mn-lt"/>
                <a:ea typeface="仿宋" panose="02010609060101010101" pitchFamily="49" charset="-122"/>
              </a:rPr>
              <a:t>旧</a:t>
            </a:r>
            <a:r>
              <a:rPr lang="en-US" altLang="zh-CN" sz="2800" b="1" dirty="0">
                <a:solidFill>
                  <a:srgbClr val="0000FF"/>
                </a:solidFill>
                <a:latin typeface="+mn-lt"/>
                <a:ea typeface="仿宋" panose="02010609060101010101" pitchFamily="49" charset="-122"/>
              </a:rPr>
              <a:t>P122)</a:t>
            </a:r>
            <a:endParaRPr lang="zh-CN" altLang="en-US" sz="2800" b="1" dirty="0">
              <a:solidFill>
                <a:srgbClr val="0000FF"/>
              </a:solidFill>
              <a:latin typeface="+mn-lt"/>
              <a:ea typeface="仿宋" panose="02010609060101010101" pitchFamily="49" charset="-122"/>
            </a:endParaRPr>
          </a:p>
        </p:txBody>
      </p:sp>
      <p:sp>
        <p:nvSpPr>
          <p:cNvPr id="67587" name="Text Box 4">
            <a:extLst>
              <a:ext uri="{FF2B5EF4-FFF2-40B4-BE49-F238E27FC236}">
                <a16:creationId xmlns:a16="http://schemas.microsoft.com/office/drawing/2014/main" id="{C095CC26-B7CA-4A52-8FB1-0AC118FD62A0}"/>
              </a:ext>
            </a:extLst>
          </p:cNvPr>
          <p:cNvSpPr txBox="1">
            <a:spLocks noChangeArrowheads="1"/>
          </p:cNvSpPr>
          <p:nvPr/>
        </p:nvSpPr>
        <p:spPr bwMode="auto">
          <a:xfrm>
            <a:off x="358651" y="2924175"/>
            <a:ext cx="8605837" cy="319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400" dirty="0">
                <a:solidFill>
                  <a:srgbClr val="0000FF"/>
                </a:solidFill>
                <a:latin typeface="+mn-lt"/>
                <a:ea typeface="仿宋" panose="02010609060101010101" pitchFamily="49" charset="-122"/>
              </a:rPr>
              <a:t>具体方法</a:t>
            </a:r>
            <a:r>
              <a:rPr kumimoji="0" lang="zh-CN" altLang="en-US" sz="2400" dirty="0">
                <a:solidFill>
                  <a:srgbClr val="660066"/>
                </a:solidFill>
                <a:latin typeface="+mn-lt"/>
                <a:ea typeface="仿宋" panose="02010609060101010101" pitchFamily="49" charset="-122"/>
              </a:rPr>
              <a:t>：</a:t>
            </a:r>
          </a:p>
          <a:p>
            <a:pPr eaLnBrk="1" hangingPunct="1">
              <a:spcBef>
                <a:spcPct val="0"/>
              </a:spcBef>
              <a:buFontTx/>
              <a:buNone/>
            </a:pPr>
            <a:r>
              <a:rPr kumimoji="0" lang="zh-CN" altLang="en-US" sz="2400" dirty="0">
                <a:solidFill>
                  <a:srgbClr val="660066"/>
                </a:solidFill>
                <a:latin typeface="+mn-lt"/>
                <a:ea typeface="仿宋" panose="02010609060101010101" pitchFamily="49" charset="-122"/>
              </a:rPr>
              <a:t>①断开天线回路，调中介回路的电容</a:t>
            </a:r>
            <a:r>
              <a:rPr kumimoji="0" lang="en-US" altLang="zh-CN" sz="2400" i="1" dirty="0">
                <a:solidFill>
                  <a:srgbClr val="660066"/>
                </a:solidFill>
                <a:latin typeface="+mn-lt"/>
                <a:ea typeface="仿宋" panose="02010609060101010101" pitchFamily="49" charset="-122"/>
              </a:rPr>
              <a:t>C</a:t>
            </a:r>
            <a:r>
              <a:rPr kumimoji="0" lang="en-US" altLang="zh-CN" sz="2400" baseline="-25000" dirty="0">
                <a:solidFill>
                  <a:srgbClr val="660066"/>
                </a:solidFill>
                <a:latin typeface="+mn-lt"/>
                <a:ea typeface="仿宋" panose="02010609060101010101" pitchFamily="49" charset="-122"/>
              </a:rPr>
              <a:t>2 </a:t>
            </a:r>
            <a:r>
              <a:rPr kumimoji="0" lang="en-US" altLang="zh-CN" sz="2400" dirty="0">
                <a:solidFill>
                  <a:srgbClr val="660066"/>
                </a:solidFill>
                <a:latin typeface="+mn-lt"/>
                <a:ea typeface="仿宋" panose="02010609060101010101" pitchFamily="49" charset="-122"/>
              </a:rPr>
              <a:t>  </a:t>
            </a:r>
            <a:r>
              <a:rPr kumimoji="0" lang="zh-CN" altLang="en-US" sz="2400" dirty="0">
                <a:solidFill>
                  <a:srgbClr val="660066"/>
                </a:solidFill>
                <a:latin typeface="+mn-lt"/>
                <a:ea typeface="仿宋" panose="02010609060101010101" pitchFamily="49" charset="-122"/>
              </a:rPr>
              <a:t>，使之谐振，这时</a:t>
            </a:r>
            <a:r>
              <a:rPr kumimoji="0" lang="en-US" altLang="zh-CN" sz="2400" i="1" dirty="0">
                <a:solidFill>
                  <a:srgbClr val="660066"/>
                </a:solidFill>
                <a:latin typeface="+mn-lt"/>
                <a:ea typeface="仿宋" panose="02010609060101010101" pitchFamily="49" charset="-122"/>
              </a:rPr>
              <a:t>I</a:t>
            </a:r>
            <a:r>
              <a:rPr kumimoji="0" lang="en-US" altLang="zh-CN" sz="2400" baseline="-25000" dirty="0">
                <a:solidFill>
                  <a:srgbClr val="660066"/>
                </a:solidFill>
                <a:latin typeface="+mn-lt"/>
                <a:ea typeface="仿宋" panose="02010609060101010101" pitchFamily="49" charset="-122"/>
              </a:rPr>
              <a:t>C0</a:t>
            </a:r>
            <a:r>
              <a:rPr kumimoji="0" lang="zh-CN" altLang="en-US" sz="2400" dirty="0">
                <a:solidFill>
                  <a:srgbClr val="660066"/>
                </a:solidFill>
                <a:latin typeface="+mn-lt"/>
                <a:ea typeface="仿宋" panose="02010609060101010101" pitchFamily="49" charset="-122"/>
              </a:rPr>
              <a:t>最小（过压），或基波电压</a:t>
            </a:r>
            <a:r>
              <a:rPr kumimoji="0" lang="en-US" altLang="zh-CN" sz="2400" i="1" dirty="0">
                <a:solidFill>
                  <a:srgbClr val="660066"/>
                </a:solidFill>
                <a:latin typeface="+mn-lt"/>
                <a:ea typeface="仿宋" panose="02010609060101010101" pitchFamily="49" charset="-122"/>
              </a:rPr>
              <a:t>V</a:t>
            </a:r>
            <a:r>
              <a:rPr kumimoji="0" lang="en-US" altLang="zh-CN" sz="2400" baseline="-25000" dirty="0">
                <a:solidFill>
                  <a:srgbClr val="660066"/>
                </a:solidFill>
                <a:latin typeface="+mn-lt"/>
                <a:ea typeface="仿宋" panose="02010609060101010101" pitchFamily="49" charset="-122"/>
              </a:rPr>
              <a:t>c</a:t>
            </a:r>
            <a:r>
              <a:rPr kumimoji="0" lang="zh-CN" altLang="en-US" sz="2400" dirty="0">
                <a:solidFill>
                  <a:srgbClr val="660066"/>
                </a:solidFill>
                <a:latin typeface="+mn-lt"/>
                <a:ea typeface="仿宋" panose="02010609060101010101" pitchFamily="49" charset="-122"/>
              </a:rPr>
              <a:t>（</a:t>
            </a:r>
            <a:r>
              <a:rPr kumimoji="0" lang="en-US" altLang="zh-CN" sz="2400" i="1" dirty="0">
                <a:solidFill>
                  <a:srgbClr val="660066"/>
                </a:solidFill>
                <a:latin typeface="+mn-lt"/>
                <a:ea typeface="仿宋" panose="02010609060101010101" pitchFamily="49" charset="-122"/>
              </a:rPr>
              <a:t>U</a:t>
            </a:r>
            <a:r>
              <a:rPr kumimoji="0" lang="en-US" altLang="zh-CN" sz="2400" baseline="-25000" dirty="0">
                <a:solidFill>
                  <a:srgbClr val="660066"/>
                </a:solidFill>
                <a:latin typeface="+mn-lt"/>
                <a:ea typeface="仿宋" panose="02010609060101010101" pitchFamily="49" charset="-122"/>
              </a:rPr>
              <a:t>C</a:t>
            </a:r>
            <a:r>
              <a:rPr kumimoji="0" lang="zh-CN" altLang="en-US" sz="2400" dirty="0">
                <a:solidFill>
                  <a:srgbClr val="660066"/>
                </a:solidFill>
                <a:latin typeface="+mn-lt"/>
                <a:ea typeface="仿宋" panose="02010609060101010101" pitchFamily="49" charset="-122"/>
              </a:rPr>
              <a:t>）最大（欠压）；</a:t>
            </a:r>
          </a:p>
          <a:p>
            <a:pPr eaLnBrk="1" hangingPunct="1">
              <a:spcBef>
                <a:spcPct val="0"/>
              </a:spcBef>
              <a:buFontTx/>
              <a:buNone/>
            </a:pPr>
            <a:r>
              <a:rPr kumimoji="0" lang="zh-CN" altLang="en-US" sz="2400" dirty="0">
                <a:solidFill>
                  <a:srgbClr val="660066"/>
                </a:solidFill>
                <a:latin typeface="+mn-lt"/>
                <a:ea typeface="仿宋" panose="02010609060101010101" pitchFamily="49" charset="-122"/>
              </a:rPr>
              <a:t>②调天线回路，接上天线，使两回路弱耦合，调</a:t>
            </a:r>
            <a:r>
              <a:rPr kumimoji="0" lang="en-US" altLang="zh-CN" sz="2400" i="1" dirty="0">
                <a:solidFill>
                  <a:srgbClr val="660066"/>
                </a:solidFill>
                <a:latin typeface="+mn-lt"/>
                <a:ea typeface="仿宋" panose="02010609060101010101" pitchFamily="49" charset="-122"/>
              </a:rPr>
              <a:t>C</a:t>
            </a:r>
            <a:r>
              <a:rPr kumimoji="0" lang="en-US" altLang="zh-CN" sz="2400" baseline="-25000" dirty="0">
                <a:solidFill>
                  <a:srgbClr val="660066"/>
                </a:solidFill>
                <a:latin typeface="+mn-lt"/>
                <a:ea typeface="仿宋" panose="02010609060101010101" pitchFamily="49" charset="-122"/>
              </a:rPr>
              <a:t>n</a:t>
            </a:r>
            <a:r>
              <a:rPr kumimoji="0" lang="zh-CN" altLang="en-US" sz="2400" dirty="0">
                <a:solidFill>
                  <a:srgbClr val="660066"/>
                </a:solidFill>
                <a:latin typeface="+mn-lt"/>
                <a:ea typeface="仿宋" panose="02010609060101010101" pitchFamily="49" charset="-122"/>
              </a:rPr>
              <a:t>使之谐振，这时</a:t>
            </a:r>
            <a:r>
              <a:rPr kumimoji="0" lang="en-US" altLang="zh-CN" sz="2400" i="1" dirty="0">
                <a:solidFill>
                  <a:srgbClr val="660066"/>
                </a:solidFill>
                <a:latin typeface="+mn-lt"/>
                <a:ea typeface="仿宋" panose="02010609060101010101" pitchFamily="49" charset="-122"/>
              </a:rPr>
              <a:t>I</a:t>
            </a:r>
            <a:r>
              <a:rPr kumimoji="0" lang="en-US" altLang="zh-CN" sz="2400" baseline="-25000" dirty="0">
                <a:solidFill>
                  <a:srgbClr val="660066"/>
                </a:solidFill>
                <a:latin typeface="+mn-lt"/>
                <a:ea typeface="仿宋" panose="02010609060101010101" pitchFamily="49" charset="-122"/>
              </a:rPr>
              <a:t>C0</a:t>
            </a:r>
            <a:r>
              <a:rPr kumimoji="0" lang="zh-CN" altLang="en-US" sz="2400" dirty="0">
                <a:solidFill>
                  <a:srgbClr val="660066"/>
                </a:solidFill>
                <a:latin typeface="+mn-lt"/>
                <a:ea typeface="仿宋" panose="02010609060101010101" pitchFamily="49" charset="-122"/>
              </a:rPr>
              <a:t>最大或回路 </a:t>
            </a:r>
            <a:r>
              <a:rPr kumimoji="0" lang="en-US" altLang="zh-CN" sz="2400" i="1" dirty="0">
                <a:solidFill>
                  <a:srgbClr val="660066"/>
                </a:solidFill>
                <a:latin typeface="+mn-lt"/>
                <a:ea typeface="仿宋" panose="02010609060101010101" pitchFamily="49" charset="-122"/>
              </a:rPr>
              <a:t>I</a:t>
            </a:r>
            <a:r>
              <a:rPr kumimoji="0" lang="en-US" altLang="zh-CN" sz="2400" baseline="-25000" dirty="0">
                <a:solidFill>
                  <a:srgbClr val="660066"/>
                </a:solidFill>
                <a:latin typeface="+mn-lt"/>
                <a:ea typeface="仿宋" panose="02010609060101010101" pitchFamily="49" charset="-122"/>
              </a:rPr>
              <a:t>A </a:t>
            </a:r>
            <a:r>
              <a:rPr kumimoji="0" lang="en-US" altLang="zh-CN" sz="2400" dirty="0">
                <a:solidFill>
                  <a:srgbClr val="660066"/>
                </a:solidFill>
                <a:latin typeface="+mn-lt"/>
                <a:ea typeface="仿宋" panose="02010609060101010101" pitchFamily="49" charset="-122"/>
              </a:rPr>
              <a:t> </a:t>
            </a:r>
            <a:r>
              <a:rPr kumimoji="0" lang="zh-CN" altLang="en-US" sz="2400" dirty="0">
                <a:solidFill>
                  <a:srgbClr val="660066"/>
                </a:solidFill>
                <a:latin typeface="+mn-lt"/>
                <a:ea typeface="仿宋" panose="02010609060101010101" pitchFamily="49" charset="-122"/>
              </a:rPr>
              <a:t>最大； </a:t>
            </a:r>
          </a:p>
          <a:p>
            <a:pPr eaLnBrk="1" hangingPunct="1">
              <a:buFontTx/>
              <a:buNone/>
            </a:pPr>
            <a:r>
              <a:rPr kumimoji="0" lang="en-US" altLang="zh-CN" sz="2400" dirty="0">
                <a:solidFill>
                  <a:srgbClr val="660066"/>
                </a:solidFill>
                <a:latin typeface="+mn-lt"/>
                <a:ea typeface="仿宋" panose="02010609060101010101" pitchFamily="49" charset="-122"/>
              </a:rPr>
              <a:t>③</a:t>
            </a:r>
            <a:r>
              <a:rPr kumimoji="0" lang="zh-CN" altLang="en-US" sz="2400" dirty="0">
                <a:solidFill>
                  <a:srgbClr val="660066"/>
                </a:solidFill>
                <a:latin typeface="+mn-lt"/>
                <a:ea typeface="仿宋" panose="02010609060101010101" pitchFamily="49" charset="-122"/>
              </a:rPr>
              <a:t>反复调整，达到最佳效果；</a:t>
            </a:r>
          </a:p>
          <a:p>
            <a:pPr eaLnBrk="1" hangingPunct="1">
              <a:buFontTx/>
              <a:buNone/>
            </a:pPr>
            <a:r>
              <a:rPr kumimoji="0" lang="zh-CN" altLang="en-US" sz="2400" dirty="0">
                <a:solidFill>
                  <a:srgbClr val="660066"/>
                </a:solidFill>
                <a:latin typeface="+mn-lt"/>
                <a:ea typeface="仿宋" panose="02010609060101010101" pitchFamily="49" charset="-122"/>
              </a:rPr>
              <a:t>④两回路都调谐后，调耦合</a:t>
            </a:r>
            <a:r>
              <a:rPr kumimoji="0" lang="en-US" altLang="zh-CN" sz="2400" i="1" dirty="0">
                <a:solidFill>
                  <a:srgbClr val="660066"/>
                </a:solidFill>
                <a:latin typeface="+mn-lt"/>
                <a:ea typeface="仿宋" panose="02010609060101010101" pitchFamily="49" charset="-122"/>
              </a:rPr>
              <a:t>M</a:t>
            </a:r>
            <a:r>
              <a:rPr kumimoji="0" lang="zh-CN" altLang="en-US" sz="2400" dirty="0">
                <a:solidFill>
                  <a:srgbClr val="660066"/>
                </a:solidFill>
                <a:latin typeface="+mn-lt"/>
                <a:ea typeface="仿宋" panose="02010609060101010101" pitchFamily="49" charset="-122"/>
              </a:rPr>
              <a:t>，使</a:t>
            </a:r>
            <a:r>
              <a:rPr kumimoji="0" lang="en-US" altLang="zh-CN" sz="2400" i="1" dirty="0">
                <a:solidFill>
                  <a:srgbClr val="660066"/>
                </a:solidFill>
                <a:latin typeface="+mn-lt"/>
                <a:ea typeface="仿宋" panose="02010609060101010101" pitchFamily="49" charset="-122"/>
              </a:rPr>
              <a:t>R</a:t>
            </a:r>
            <a:r>
              <a:rPr kumimoji="0" lang="en-US" altLang="zh-CN" sz="2400" baseline="-25000" dirty="0">
                <a:solidFill>
                  <a:srgbClr val="660066"/>
                </a:solidFill>
                <a:latin typeface="+mn-lt"/>
                <a:ea typeface="仿宋" panose="02010609060101010101" pitchFamily="49" charset="-122"/>
              </a:rPr>
              <a:t>P</a:t>
            </a:r>
            <a:r>
              <a:rPr kumimoji="0" lang="zh-CN" altLang="en-US" sz="2400" baseline="30000" dirty="0">
                <a:solidFill>
                  <a:srgbClr val="660066"/>
                </a:solidFill>
                <a:latin typeface="+mn-lt"/>
                <a:ea typeface="仿宋" panose="02010609060101010101" pitchFamily="49" charset="-122"/>
              </a:rPr>
              <a:t>’</a:t>
            </a:r>
            <a:r>
              <a:rPr kumimoji="0" lang="zh-CN" altLang="en-US" sz="2400" dirty="0">
                <a:solidFill>
                  <a:srgbClr val="660066"/>
                </a:solidFill>
                <a:latin typeface="+mn-lt"/>
                <a:ea typeface="仿宋" panose="02010609060101010101" pitchFamily="49" charset="-122"/>
              </a:rPr>
              <a:t>满足最佳负载电阻，从而可获得最大功率输出。</a:t>
            </a:r>
            <a:endParaRPr kumimoji="0" lang="zh-CN" altLang="en-US" sz="2400" b="0" dirty="0">
              <a:solidFill>
                <a:srgbClr val="660066"/>
              </a:solidFill>
              <a:latin typeface="+mn-lt"/>
              <a:ea typeface="仿宋" panose="02010609060101010101" pitchFamily="49" charset="-122"/>
            </a:endParaRPr>
          </a:p>
        </p:txBody>
      </p:sp>
      <p:sp>
        <p:nvSpPr>
          <p:cNvPr id="67588" name="Text Box 3">
            <a:extLst>
              <a:ext uri="{FF2B5EF4-FFF2-40B4-BE49-F238E27FC236}">
                <a16:creationId xmlns:a16="http://schemas.microsoft.com/office/drawing/2014/main" id="{642FEB47-B5A1-45CD-B80A-451D4F2DD075}"/>
              </a:ext>
            </a:extLst>
          </p:cNvPr>
          <p:cNvSpPr txBox="1">
            <a:spLocks noChangeArrowheads="1"/>
          </p:cNvSpPr>
          <p:nvPr/>
        </p:nvSpPr>
        <p:spPr bwMode="auto">
          <a:xfrm>
            <a:off x="214313" y="714375"/>
            <a:ext cx="8462962"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400" dirty="0">
                <a:solidFill>
                  <a:srgbClr val="0000FF"/>
                </a:solidFill>
                <a:latin typeface="+mn-lt"/>
                <a:ea typeface="仿宋" panose="02010609060101010101" pitchFamily="49" charset="-122"/>
              </a:rPr>
              <a:t>两步</a:t>
            </a:r>
            <a:r>
              <a:rPr kumimoji="0" lang="zh-CN" altLang="en-US" sz="2400" dirty="0">
                <a:solidFill>
                  <a:srgbClr val="660066"/>
                </a:solidFill>
                <a:latin typeface="+mn-lt"/>
                <a:ea typeface="仿宋" panose="02010609060101010101" pitchFamily="49" charset="-122"/>
              </a:rPr>
              <a:t>：</a:t>
            </a:r>
          </a:p>
          <a:p>
            <a:pPr eaLnBrk="1" hangingPunct="1">
              <a:spcBef>
                <a:spcPct val="0"/>
              </a:spcBef>
              <a:buFontTx/>
              <a:buNone/>
            </a:pPr>
            <a:r>
              <a:rPr kumimoji="0" lang="zh-CN" altLang="en-US" sz="2400" dirty="0">
                <a:solidFill>
                  <a:srgbClr val="660066"/>
                </a:solidFill>
                <a:latin typeface="+mn-lt"/>
                <a:ea typeface="仿宋" panose="02010609060101010101" pitchFamily="49" charset="-122"/>
              </a:rPr>
              <a:t>①将</a:t>
            </a:r>
            <a:r>
              <a:rPr kumimoji="0" lang="zh-CN" altLang="en-US" sz="2400" dirty="0">
                <a:solidFill>
                  <a:srgbClr val="0000FF"/>
                </a:solidFill>
                <a:latin typeface="+mn-lt"/>
                <a:ea typeface="仿宋" panose="02010609060101010101" pitchFamily="49" charset="-122"/>
              </a:rPr>
              <a:t>中介回路</a:t>
            </a:r>
            <a:r>
              <a:rPr kumimoji="0" lang="zh-CN" altLang="en-US" sz="2400" dirty="0">
                <a:solidFill>
                  <a:srgbClr val="660066"/>
                </a:solidFill>
                <a:latin typeface="+mn-lt"/>
                <a:ea typeface="仿宋" panose="02010609060101010101" pitchFamily="49" charset="-122"/>
              </a:rPr>
              <a:t>和</a:t>
            </a:r>
            <a:r>
              <a:rPr kumimoji="0" lang="zh-CN" altLang="en-US" sz="2400" dirty="0">
                <a:solidFill>
                  <a:srgbClr val="0000FF"/>
                </a:solidFill>
                <a:latin typeface="+mn-lt"/>
                <a:ea typeface="仿宋" panose="02010609060101010101" pitchFamily="49" charset="-122"/>
              </a:rPr>
              <a:t>天线回路</a:t>
            </a:r>
            <a:r>
              <a:rPr kumimoji="0" lang="zh-CN" altLang="en-US" sz="2400" dirty="0">
                <a:solidFill>
                  <a:srgbClr val="660066"/>
                </a:solidFill>
                <a:latin typeface="+mn-lt"/>
                <a:ea typeface="仿宋" panose="02010609060101010101" pitchFamily="49" charset="-122"/>
              </a:rPr>
              <a:t>都调谐在信号频率上；</a:t>
            </a:r>
          </a:p>
          <a:p>
            <a:pPr eaLnBrk="1" hangingPunct="1">
              <a:spcBef>
                <a:spcPct val="0"/>
              </a:spcBef>
              <a:buFontTx/>
              <a:buNone/>
            </a:pPr>
            <a:r>
              <a:rPr kumimoji="0" lang="zh-CN" altLang="en-US" sz="2400" dirty="0">
                <a:solidFill>
                  <a:srgbClr val="660066"/>
                </a:solidFill>
                <a:latin typeface="+mn-lt"/>
                <a:ea typeface="仿宋" panose="02010609060101010101" pitchFamily="49" charset="-122"/>
              </a:rPr>
              <a:t>②改变耦合</a:t>
            </a:r>
            <a:r>
              <a:rPr kumimoji="0" lang="en-US" altLang="zh-CN" sz="2400" i="1" dirty="0">
                <a:solidFill>
                  <a:srgbClr val="660066"/>
                </a:solidFill>
                <a:latin typeface="+mn-lt"/>
                <a:ea typeface="仿宋" panose="02010609060101010101" pitchFamily="49" charset="-122"/>
              </a:rPr>
              <a:t>M</a:t>
            </a:r>
            <a:r>
              <a:rPr kumimoji="0" lang="zh-CN" altLang="en-US" sz="2400" dirty="0">
                <a:solidFill>
                  <a:srgbClr val="660066"/>
                </a:solidFill>
                <a:latin typeface="+mn-lt"/>
                <a:ea typeface="仿宋" panose="02010609060101010101" pitchFamily="49" charset="-122"/>
              </a:rPr>
              <a:t>，使中介回路的等效电阻满足晶体管工作状态所要求的最佳负载电阻值。</a:t>
            </a:r>
            <a:endParaRPr kumimoji="0" lang="zh-CN" altLang="en-US" sz="2400" b="0" dirty="0">
              <a:solidFill>
                <a:srgbClr val="660066"/>
              </a:solidFill>
              <a:latin typeface="+mn-lt"/>
              <a:ea typeface="仿宋" panose="02010609060101010101" pitchFamily="49"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F8B60290-482F-4295-9968-3C8662151A85}"/>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3.6.3   </a:t>
            </a:r>
            <a:r>
              <a:rPr lang="zh-CN" altLang="en-US" sz="2800" b="1" dirty="0">
                <a:solidFill>
                  <a:srgbClr val="0000FF"/>
                </a:solidFill>
                <a:latin typeface="+mn-lt"/>
                <a:ea typeface="仿宋" panose="02010609060101010101" pitchFamily="49" charset="-122"/>
              </a:rPr>
              <a:t>总的调整方法  </a:t>
            </a:r>
            <a:r>
              <a:rPr lang="en-US" altLang="zh-CN" sz="2800" b="1" dirty="0">
                <a:solidFill>
                  <a:srgbClr val="0000FF"/>
                </a:solidFill>
                <a:latin typeface="+mn-lt"/>
                <a:ea typeface="仿宋" panose="02010609060101010101" pitchFamily="49" charset="-122"/>
              </a:rPr>
              <a:t>(</a:t>
            </a:r>
            <a:r>
              <a:rPr lang="zh-CN" altLang="en-US" sz="2800" b="1" dirty="0">
                <a:solidFill>
                  <a:srgbClr val="0000FF"/>
                </a:solidFill>
                <a:latin typeface="+mn-lt"/>
                <a:ea typeface="仿宋" panose="02010609060101010101" pitchFamily="49" charset="-122"/>
              </a:rPr>
              <a:t>旧</a:t>
            </a:r>
            <a:r>
              <a:rPr lang="en-US" altLang="zh-CN" sz="2800" b="1" dirty="0">
                <a:solidFill>
                  <a:srgbClr val="0000FF"/>
                </a:solidFill>
                <a:latin typeface="+mn-lt"/>
                <a:ea typeface="仿宋" panose="02010609060101010101" pitchFamily="49" charset="-122"/>
              </a:rPr>
              <a:t>P123)</a:t>
            </a:r>
            <a:endParaRPr lang="zh-CN" altLang="en-US" sz="2800" b="1" dirty="0">
              <a:solidFill>
                <a:srgbClr val="0000FF"/>
              </a:solidFill>
              <a:latin typeface="+mn-lt"/>
              <a:ea typeface="仿宋" panose="02010609060101010101" pitchFamily="49" charset="-122"/>
            </a:endParaRPr>
          </a:p>
        </p:txBody>
      </p:sp>
      <p:graphicFrame>
        <p:nvGraphicFramePr>
          <p:cNvPr id="68611" name="Object 5">
            <a:extLst>
              <a:ext uri="{FF2B5EF4-FFF2-40B4-BE49-F238E27FC236}">
                <a16:creationId xmlns:a16="http://schemas.microsoft.com/office/drawing/2014/main" id="{E250222B-5546-4139-A3BA-CE2495AD1A15}"/>
              </a:ext>
            </a:extLst>
          </p:cNvPr>
          <p:cNvGraphicFramePr>
            <a:graphicFrameLocks noChangeAspect="1"/>
          </p:cNvGraphicFramePr>
          <p:nvPr>
            <p:extLst>
              <p:ext uri="{D42A27DB-BD31-4B8C-83A1-F6EECF244321}">
                <p14:modId xmlns:p14="http://schemas.microsoft.com/office/powerpoint/2010/main" val="1015821753"/>
              </p:ext>
            </p:extLst>
          </p:nvPr>
        </p:nvGraphicFramePr>
        <p:xfrm>
          <a:off x="5891400" y="2708919"/>
          <a:ext cx="3178433" cy="3434705"/>
        </p:xfrm>
        <a:graphic>
          <a:graphicData uri="http://schemas.openxmlformats.org/presentationml/2006/ole">
            <mc:AlternateContent xmlns:mc="http://schemas.openxmlformats.org/markup-compatibility/2006">
              <mc:Choice xmlns:v="urn:schemas-microsoft-com:vml" Requires="v">
                <p:oleObj spid="_x0000_s69013" name="SmartDraw" r:id="rId3" imgW="2298192" imgH="2481072" progId="">
                  <p:embed/>
                </p:oleObj>
              </mc:Choice>
              <mc:Fallback>
                <p:oleObj name="SmartDraw" r:id="rId3" imgW="2298192" imgH="2481072" progId="">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1400" y="2708919"/>
                        <a:ext cx="3178433" cy="3434705"/>
                      </a:xfrm>
                      <a:prstGeom prst="rect">
                        <a:avLst/>
                      </a:prstGeom>
                      <a:solidFill>
                        <a:schemeClr val="bg1"/>
                      </a:solidFill>
                      <a:ln>
                        <a:noFill/>
                      </a:ln>
                      <a:effectLst/>
                    </p:spPr>
                  </p:pic>
                </p:oleObj>
              </mc:Fallback>
            </mc:AlternateContent>
          </a:graphicData>
        </a:graphic>
      </p:graphicFrame>
      <p:sp>
        <p:nvSpPr>
          <p:cNvPr id="68612" name="Text Box 4">
            <a:extLst>
              <a:ext uri="{FF2B5EF4-FFF2-40B4-BE49-F238E27FC236}">
                <a16:creationId xmlns:a16="http://schemas.microsoft.com/office/drawing/2014/main" id="{A8EBBEC5-579F-403F-8C5D-A48356EAF29D}"/>
              </a:ext>
            </a:extLst>
          </p:cNvPr>
          <p:cNvSpPr txBox="1">
            <a:spLocks noChangeArrowheads="1"/>
          </p:cNvSpPr>
          <p:nvPr/>
        </p:nvSpPr>
        <p:spPr bwMode="auto">
          <a:xfrm>
            <a:off x="179388" y="765175"/>
            <a:ext cx="6964362"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400" dirty="0">
                <a:solidFill>
                  <a:srgbClr val="000099"/>
                </a:solidFill>
                <a:latin typeface="+mn-lt"/>
                <a:ea typeface="仿宋" panose="02010609060101010101" pitchFamily="49" charset="-122"/>
              </a:rPr>
              <a:t>由曲线可知：</a:t>
            </a:r>
          </a:p>
          <a:p>
            <a:pPr eaLnBrk="1" hangingPunct="1">
              <a:spcBef>
                <a:spcPct val="0"/>
              </a:spcBef>
              <a:buFontTx/>
              <a:buNone/>
            </a:pPr>
            <a:r>
              <a:rPr kumimoji="0" lang="zh-CN" altLang="en-US" sz="2400" dirty="0">
                <a:solidFill>
                  <a:srgbClr val="000099"/>
                </a:solidFill>
                <a:latin typeface="+mn-lt"/>
                <a:ea typeface="仿宋" panose="02010609060101010101" pitchFamily="49" charset="-122"/>
              </a:rPr>
              <a:t>耦合弱（</a:t>
            </a:r>
            <a:r>
              <a:rPr kumimoji="0" lang="en-US" altLang="zh-CN" sz="2400" i="1" dirty="0">
                <a:solidFill>
                  <a:srgbClr val="000099"/>
                </a:solidFill>
                <a:latin typeface="+mn-lt"/>
                <a:ea typeface="仿宋" panose="02010609060101010101" pitchFamily="49" charset="-122"/>
              </a:rPr>
              <a:t>M</a:t>
            </a:r>
            <a:r>
              <a:rPr kumimoji="0" lang="zh-CN" altLang="en-US" sz="2400" dirty="0">
                <a:solidFill>
                  <a:srgbClr val="000099"/>
                </a:solidFill>
                <a:latin typeface="+mn-lt"/>
                <a:ea typeface="仿宋" panose="02010609060101010101" pitchFamily="49" charset="-122"/>
              </a:rPr>
              <a:t>小），反射电阻小，回路谐振电阻</a:t>
            </a:r>
            <a:r>
              <a:rPr kumimoji="0" lang="en-US" altLang="zh-CN" sz="2400" i="1" dirty="0" err="1">
                <a:solidFill>
                  <a:srgbClr val="000099"/>
                </a:solidFill>
                <a:latin typeface="+mn-lt"/>
                <a:ea typeface="仿宋" panose="02010609060101010101" pitchFamily="49" charset="-122"/>
              </a:rPr>
              <a:t>R</a:t>
            </a:r>
            <a:r>
              <a:rPr kumimoji="0" lang="en-US" altLang="zh-CN" sz="2400" baseline="-25000" dirty="0" err="1">
                <a:solidFill>
                  <a:srgbClr val="000099"/>
                </a:solidFill>
                <a:latin typeface="+mn-lt"/>
                <a:ea typeface="仿宋" panose="02010609060101010101" pitchFamily="49" charset="-122"/>
              </a:rPr>
              <a:t>p</a:t>
            </a:r>
            <a:r>
              <a:rPr kumimoji="0" lang="zh-CN" altLang="en-US" sz="2400" dirty="0">
                <a:solidFill>
                  <a:srgbClr val="000099"/>
                </a:solidFill>
                <a:latin typeface="+mn-lt"/>
                <a:ea typeface="仿宋" panose="02010609060101010101" pitchFamily="49" charset="-122"/>
              </a:rPr>
              <a:t>大，工作在过压区；</a:t>
            </a:r>
            <a:endParaRPr kumimoji="0" lang="en-US" altLang="zh-CN" sz="2400" dirty="0">
              <a:solidFill>
                <a:srgbClr val="000099"/>
              </a:solidFill>
              <a:latin typeface="+mn-lt"/>
              <a:ea typeface="仿宋" panose="02010609060101010101" pitchFamily="49" charset="-122"/>
            </a:endParaRPr>
          </a:p>
          <a:p>
            <a:pPr eaLnBrk="1" hangingPunct="1">
              <a:spcBef>
                <a:spcPct val="0"/>
              </a:spcBef>
              <a:buFontTx/>
              <a:buNone/>
            </a:pPr>
            <a:endParaRPr kumimoji="0" lang="en-US" altLang="zh-CN" sz="2400" dirty="0">
              <a:solidFill>
                <a:srgbClr val="000099"/>
              </a:solidFill>
              <a:latin typeface="+mn-lt"/>
              <a:ea typeface="仿宋" panose="02010609060101010101" pitchFamily="49" charset="-122"/>
            </a:endParaRPr>
          </a:p>
          <a:p>
            <a:pPr eaLnBrk="1" hangingPunct="1">
              <a:spcBef>
                <a:spcPct val="0"/>
              </a:spcBef>
              <a:buFontTx/>
              <a:buNone/>
            </a:pPr>
            <a:r>
              <a:rPr kumimoji="0" lang="zh-CN" altLang="en-US" sz="2400" dirty="0">
                <a:solidFill>
                  <a:srgbClr val="000099"/>
                </a:solidFill>
                <a:latin typeface="+mn-lt"/>
                <a:ea typeface="仿宋" panose="02010609060101010101" pitchFamily="49" charset="-122"/>
              </a:rPr>
              <a:t>耦合强（互感</a:t>
            </a:r>
            <a:r>
              <a:rPr kumimoji="0" lang="en-US" altLang="zh-CN" sz="2400" i="1" dirty="0">
                <a:solidFill>
                  <a:srgbClr val="000099"/>
                </a:solidFill>
                <a:latin typeface="+mn-lt"/>
                <a:ea typeface="仿宋" panose="02010609060101010101" pitchFamily="49" charset="-122"/>
              </a:rPr>
              <a:t>M</a:t>
            </a:r>
            <a:r>
              <a:rPr kumimoji="0" lang="zh-CN" altLang="en-US" sz="2400" dirty="0">
                <a:solidFill>
                  <a:srgbClr val="000099"/>
                </a:solidFill>
                <a:latin typeface="+mn-lt"/>
                <a:ea typeface="仿宋" panose="02010609060101010101" pitchFamily="49" charset="-122"/>
              </a:rPr>
              <a:t>大），则相反，工作在欠压区，</a:t>
            </a:r>
          </a:p>
          <a:p>
            <a:pPr eaLnBrk="1" hangingPunct="1">
              <a:spcBef>
                <a:spcPct val="0"/>
              </a:spcBef>
              <a:buFontTx/>
              <a:buNone/>
            </a:pPr>
            <a:r>
              <a:rPr kumimoji="0" lang="zh-CN" altLang="en-US" sz="2400" dirty="0">
                <a:solidFill>
                  <a:srgbClr val="000099"/>
                </a:solidFill>
                <a:latin typeface="+mn-lt"/>
                <a:ea typeface="仿宋" panose="02010609060101010101" pitchFamily="49" charset="-122"/>
              </a:rPr>
              <a:t>二者使输出基波功率</a:t>
            </a:r>
            <a:r>
              <a:rPr kumimoji="0" lang="en-US" altLang="zh-CN" sz="2400" i="1" dirty="0">
                <a:solidFill>
                  <a:srgbClr val="000099"/>
                </a:solidFill>
                <a:latin typeface="+mn-lt"/>
                <a:ea typeface="仿宋" panose="02010609060101010101" pitchFamily="49" charset="-122"/>
              </a:rPr>
              <a:t>P</a:t>
            </a:r>
            <a:r>
              <a:rPr kumimoji="0" lang="en-US" altLang="en-US" sz="2400" baseline="-25000" dirty="0">
                <a:solidFill>
                  <a:srgbClr val="000099"/>
                </a:solidFill>
                <a:latin typeface="+mn-lt"/>
                <a:ea typeface="仿宋" panose="02010609060101010101" pitchFamily="49" charset="-122"/>
              </a:rPr>
              <a:t>～</a:t>
            </a:r>
            <a:r>
              <a:rPr kumimoji="0" lang="zh-CN" altLang="en-US" sz="2400" dirty="0">
                <a:solidFill>
                  <a:srgbClr val="000099"/>
                </a:solidFill>
                <a:latin typeface="+mn-lt"/>
                <a:ea typeface="仿宋" panose="02010609060101010101" pitchFamily="49" charset="-122"/>
              </a:rPr>
              <a:t>（或</a:t>
            </a:r>
            <a:r>
              <a:rPr kumimoji="0" lang="en-US" altLang="zh-CN" sz="2400" i="1" dirty="0">
                <a:solidFill>
                  <a:srgbClr val="000099"/>
                </a:solidFill>
                <a:latin typeface="+mn-lt"/>
                <a:ea typeface="仿宋" panose="02010609060101010101" pitchFamily="49" charset="-122"/>
              </a:rPr>
              <a:t>P</a:t>
            </a:r>
            <a:r>
              <a:rPr kumimoji="0" lang="en-US" altLang="zh-CN" sz="2400" baseline="-25000" dirty="0">
                <a:solidFill>
                  <a:srgbClr val="000099"/>
                </a:solidFill>
                <a:latin typeface="+mn-lt"/>
                <a:ea typeface="仿宋" panose="02010609060101010101" pitchFamily="49" charset="-122"/>
              </a:rPr>
              <a:t>o</a:t>
            </a:r>
            <a:r>
              <a:rPr kumimoji="0" lang="zh-CN" altLang="en-US" sz="2400" dirty="0">
                <a:solidFill>
                  <a:srgbClr val="000099"/>
                </a:solidFill>
                <a:latin typeface="+mn-lt"/>
                <a:ea typeface="仿宋" panose="02010609060101010101" pitchFamily="49" charset="-122"/>
              </a:rPr>
              <a:t>）下降。 </a:t>
            </a:r>
            <a:endParaRPr kumimoji="0" lang="zh-CN" altLang="en-US" sz="2400" b="0" dirty="0">
              <a:solidFill>
                <a:srgbClr val="000099"/>
              </a:solidFill>
              <a:latin typeface="+mn-lt"/>
              <a:ea typeface="仿宋" panose="02010609060101010101" pitchFamily="49" charset="-122"/>
            </a:endParaRPr>
          </a:p>
        </p:txBody>
      </p:sp>
      <p:sp>
        <p:nvSpPr>
          <p:cNvPr id="68613" name="Text Box 5">
            <a:extLst>
              <a:ext uri="{FF2B5EF4-FFF2-40B4-BE49-F238E27FC236}">
                <a16:creationId xmlns:a16="http://schemas.microsoft.com/office/drawing/2014/main" id="{208BF226-E2DD-49D8-A4E4-B84D8D2404A0}"/>
              </a:ext>
            </a:extLst>
          </p:cNvPr>
          <p:cNvSpPr txBox="1">
            <a:spLocks noChangeArrowheads="1"/>
          </p:cNvSpPr>
          <p:nvPr/>
        </p:nvSpPr>
        <p:spPr bwMode="auto">
          <a:xfrm>
            <a:off x="142874" y="4229100"/>
            <a:ext cx="5653262"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400" dirty="0">
                <a:solidFill>
                  <a:srgbClr val="000099"/>
                </a:solidFill>
                <a:latin typeface="+mn-lt"/>
                <a:ea typeface="仿宋" panose="02010609060101010101" pitchFamily="49" charset="-122"/>
              </a:rPr>
              <a:t>所以，先使</a:t>
            </a:r>
            <a:r>
              <a:rPr kumimoji="0" lang="en-US" altLang="zh-CN" sz="2400" i="1" dirty="0">
                <a:solidFill>
                  <a:srgbClr val="000099"/>
                </a:solidFill>
                <a:latin typeface="+mn-lt"/>
                <a:ea typeface="仿宋" panose="02010609060101010101" pitchFamily="49" charset="-122"/>
              </a:rPr>
              <a:t>M</a:t>
            </a:r>
            <a:r>
              <a:rPr kumimoji="0" lang="zh-CN" altLang="en-US" sz="2400" dirty="0">
                <a:solidFill>
                  <a:srgbClr val="000099"/>
                </a:solidFill>
                <a:latin typeface="+mn-lt"/>
                <a:ea typeface="仿宋" panose="02010609060101010101" pitchFamily="49" charset="-122"/>
              </a:rPr>
              <a:t>最小，然后变大，必会找到最佳耦合，使电路工作在临界状态</a:t>
            </a:r>
            <a:endParaRPr kumimoji="0" lang="en-US" altLang="zh-CN" sz="2400" dirty="0">
              <a:solidFill>
                <a:srgbClr val="000099"/>
              </a:solidFill>
              <a:latin typeface="+mn-lt"/>
              <a:ea typeface="仿宋" panose="02010609060101010101" pitchFamily="49" charset="-122"/>
            </a:endParaRPr>
          </a:p>
          <a:p>
            <a:pPr eaLnBrk="1" hangingPunct="1">
              <a:spcBef>
                <a:spcPct val="0"/>
              </a:spcBef>
              <a:buFontTx/>
              <a:buNone/>
            </a:pPr>
            <a:r>
              <a:rPr kumimoji="0" lang="zh-CN" altLang="en-US" sz="2400" dirty="0">
                <a:solidFill>
                  <a:srgbClr val="0000FF"/>
                </a:solidFill>
                <a:latin typeface="+mn-lt"/>
                <a:ea typeface="仿宋" panose="02010609060101010101" pitchFamily="49" charset="-122"/>
              </a:rPr>
              <a:t>（以</a:t>
            </a:r>
            <a:r>
              <a:rPr kumimoji="0" lang="zh-CN" altLang="en-US" sz="2800" dirty="0">
                <a:solidFill>
                  <a:srgbClr val="FF0000"/>
                </a:solidFill>
                <a:latin typeface="+mn-lt"/>
                <a:ea typeface="仿宋" panose="02010609060101010101" pitchFamily="49" charset="-122"/>
              </a:rPr>
              <a:t>次级回路或天线回路</a:t>
            </a:r>
            <a:r>
              <a:rPr kumimoji="0" lang="zh-CN" altLang="en-US" sz="2400" dirty="0">
                <a:solidFill>
                  <a:srgbClr val="0000FF"/>
                </a:solidFill>
                <a:latin typeface="+mn-lt"/>
                <a:ea typeface="仿宋" panose="02010609060101010101" pitchFamily="49" charset="-122"/>
              </a:rPr>
              <a:t>内的电流</a:t>
            </a:r>
            <a:r>
              <a:rPr kumimoji="0" lang="en-US" altLang="zh-CN" sz="2400" i="1" dirty="0">
                <a:solidFill>
                  <a:srgbClr val="0000FF"/>
                </a:solidFill>
                <a:latin typeface="+mn-lt"/>
                <a:ea typeface="仿宋" panose="02010609060101010101" pitchFamily="49" charset="-122"/>
              </a:rPr>
              <a:t>I</a:t>
            </a:r>
            <a:r>
              <a:rPr kumimoji="0" lang="en-US" altLang="zh-CN" sz="2400" baseline="-25000" dirty="0">
                <a:solidFill>
                  <a:srgbClr val="0000FF"/>
                </a:solidFill>
                <a:latin typeface="+mn-lt"/>
                <a:ea typeface="仿宋" panose="02010609060101010101" pitchFamily="49" charset="-122"/>
              </a:rPr>
              <a:t>A </a:t>
            </a:r>
            <a:r>
              <a:rPr kumimoji="0" lang="en-US" altLang="zh-CN" sz="2400" dirty="0">
                <a:solidFill>
                  <a:srgbClr val="0000FF"/>
                </a:solidFill>
                <a:latin typeface="+mn-lt"/>
                <a:ea typeface="仿宋" panose="02010609060101010101" pitchFamily="49" charset="-122"/>
              </a:rPr>
              <a:t> </a:t>
            </a:r>
            <a:r>
              <a:rPr kumimoji="0" lang="zh-CN" altLang="en-US" sz="2400" dirty="0">
                <a:solidFill>
                  <a:srgbClr val="0000FF"/>
                </a:solidFill>
                <a:latin typeface="+mn-lt"/>
                <a:ea typeface="仿宋" panose="02010609060101010101" pitchFamily="49" charset="-122"/>
              </a:rPr>
              <a:t>最大为指示依据）。</a:t>
            </a:r>
          </a:p>
        </p:txBody>
      </p:sp>
      <p:sp>
        <p:nvSpPr>
          <p:cNvPr id="6" name="Rectangle 2">
            <a:extLst>
              <a:ext uri="{FF2B5EF4-FFF2-40B4-BE49-F238E27FC236}">
                <a16:creationId xmlns:a16="http://schemas.microsoft.com/office/drawing/2014/main" id="{7E486064-91CB-40DE-9DD9-6F5C3A410CA9}"/>
              </a:ext>
            </a:extLst>
          </p:cNvPr>
          <p:cNvSpPr txBox="1">
            <a:spLocks noChangeArrowheads="1"/>
          </p:cNvSpPr>
          <p:nvPr/>
        </p:nvSpPr>
        <p:spPr bwMode="auto">
          <a:xfrm>
            <a:off x="6113016" y="6143624"/>
            <a:ext cx="2677417" cy="381000"/>
          </a:xfrm>
          <a:prstGeom prst="rect">
            <a:avLst/>
          </a:prstGeom>
          <a:noFill/>
          <a:ln w="9525">
            <a:noFill/>
            <a:miter lim="800000"/>
            <a:headEnd/>
            <a:tailEnd/>
          </a:ln>
        </p:spPr>
        <p:txBody>
          <a:bodyPr anchor="ctr"/>
          <a:lstStyle/>
          <a:p>
            <a:pPr eaLnBrk="1" hangingPunct="1">
              <a:defRPr/>
            </a:pPr>
            <a:r>
              <a:rPr lang="zh-CN" altLang="en-US" sz="2400" kern="0" dirty="0">
                <a:solidFill>
                  <a:srgbClr val="0000FF"/>
                </a:solidFill>
                <a:latin typeface="+mn-lt"/>
                <a:ea typeface="仿宋" panose="02010609060101010101" pitchFamily="49" charset="-122"/>
                <a:cs typeface="+mj-cs"/>
              </a:rPr>
              <a:t>旧教材图</a:t>
            </a:r>
            <a:r>
              <a:rPr lang="en-US" altLang="zh-CN" sz="2400" kern="0" dirty="0">
                <a:solidFill>
                  <a:srgbClr val="0000FF"/>
                </a:solidFill>
                <a:latin typeface="+mn-lt"/>
                <a:ea typeface="仿宋" panose="02010609060101010101" pitchFamily="49" charset="-122"/>
                <a:cs typeface="+mj-cs"/>
              </a:rPr>
              <a:t>2-49</a:t>
            </a:r>
            <a:endParaRPr lang="zh-CN" altLang="en-US" sz="2400" kern="0" dirty="0">
              <a:solidFill>
                <a:srgbClr val="0000FF"/>
              </a:solidFill>
              <a:latin typeface="+mn-lt"/>
              <a:ea typeface="仿宋" panose="02010609060101010101" pitchFamily="49" charset="-122"/>
              <a:cs typeface="+mj-c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8C8F3E3F-F81C-4680-AC9E-F763C7B1991B}"/>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3.7  </a:t>
            </a:r>
            <a:r>
              <a:rPr lang="en-US" altLang="zh-CN" sz="2800" b="1" dirty="0">
                <a:solidFill>
                  <a:srgbClr val="FFFF00"/>
                </a:solidFill>
                <a:latin typeface="+mn-lt"/>
                <a:ea typeface="仿宋" panose="02010609060101010101" pitchFamily="49" charset="-122"/>
              </a:rPr>
              <a:t> </a:t>
            </a:r>
            <a:r>
              <a:rPr lang="zh-CN" altLang="en-US" sz="2800" b="1" dirty="0">
                <a:solidFill>
                  <a:srgbClr val="0000FF"/>
                </a:solidFill>
                <a:latin typeface="+mn-lt"/>
                <a:ea typeface="仿宋" panose="02010609060101010101" pitchFamily="49" charset="-122"/>
              </a:rPr>
              <a:t>倍频器</a:t>
            </a:r>
            <a:r>
              <a:rPr lang="zh-CN" altLang="en-US" sz="2800" b="1" dirty="0">
                <a:solidFill>
                  <a:srgbClr val="FFFF00"/>
                </a:solidFill>
                <a:latin typeface="+mn-lt"/>
                <a:ea typeface="仿宋" panose="02010609060101010101" pitchFamily="49" charset="-122"/>
              </a:rPr>
              <a:t>   </a:t>
            </a:r>
            <a:r>
              <a:rPr lang="zh-CN" altLang="en-US" sz="2800" b="1" dirty="0">
                <a:solidFill>
                  <a:srgbClr val="0000FF"/>
                </a:solidFill>
                <a:latin typeface="+mn-lt"/>
                <a:ea typeface="仿宋" panose="02010609060101010101" pitchFamily="49" charset="-122"/>
              </a:rPr>
              <a:t>（</a:t>
            </a:r>
            <a:r>
              <a:rPr lang="en-US" altLang="zh-CN" sz="2800" b="1" dirty="0">
                <a:solidFill>
                  <a:srgbClr val="00B050"/>
                </a:solidFill>
                <a:latin typeface="+mn-lt"/>
                <a:ea typeface="仿宋" panose="02010609060101010101" pitchFamily="49" charset="-122"/>
              </a:rPr>
              <a:t> P100   </a:t>
            </a:r>
            <a:r>
              <a:rPr lang="en-US" altLang="zh-CN" sz="2800" b="1" dirty="0">
                <a:solidFill>
                  <a:srgbClr val="FF0000"/>
                </a:solidFill>
                <a:latin typeface="+mn-lt"/>
                <a:ea typeface="仿宋" panose="02010609060101010101" pitchFamily="49" charset="-122"/>
              </a:rPr>
              <a:t>P102</a:t>
            </a:r>
            <a:r>
              <a:rPr lang="en-US" altLang="zh-CN" sz="2800" b="1" dirty="0">
                <a:solidFill>
                  <a:srgbClr val="0000FF"/>
                </a:solidFill>
                <a:latin typeface="+mn-lt"/>
                <a:ea typeface="仿宋" panose="02010609060101010101" pitchFamily="49" charset="-122"/>
              </a:rPr>
              <a:t>       P108</a:t>
            </a:r>
            <a:r>
              <a:rPr lang="zh-CN" altLang="en-US" sz="2800" b="1" dirty="0">
                <a:solidFill>
                  <a:srgbClr val="0000FF"/>
                </a:solidFill>
                <a:latin typeface="+mn-lt"/>
                <a:ea typeface="仿宋" panose="02010609060101010101" pitchFamily="49" charset="-122"/>
              </a:rPr>
              <a:t>）</a:t>
            </a:r>
          </a:p>
        </p:txBody>
      </p:sp>
      <p:sp>
        <p:nvSpPr>
          <p:cNvPr id="61443" name="Rectangle 3">
            <a:extLst>
              <a:ext uri="{FF2B5EF4-FFF2-40B4-BE49-F238E27FC236}">
                <a16:creationId xmlns:a16="http://schemas.microsoft.com/office/drawing/2014/main" id="{CBCDB887-B18E-4EEF-9D7A-79DEE5F20DF9}"/>
              </a:ext>
            </a:extLst>
          </p:cNvPr>
          <p:cNvSpPr>
            <a:spLocks noChangeArrowheads="1"/>
          </p:cNvSpPr>
          <p:nvPr/>
        </p:nvSpPr>
        <p:spPr bwMode="auto">
          <a:xfrm>
            <a:off x="71438" y="857250"/>
            <a:ext cx="9072562" cy="2500313"/>
          </a:xfrm>
          <a:prstGeom prst="rect">
            <a:avLst/>
          </a:prstGeom>
          <a:noFill/>
          <a:ln w="9525">
            <a:noFill/>
            <a:miter lim="800000"/>
            <a:headEnd/>
            <a:tailEnd/>
          </a:ln>
        </p:spPr>
        <p:txBody>
          <a:bodyPr/>
          <a:lstStyle/>
          <a:p>
            <a:pPr indent="628650" eaLnBrk="1" hangingPunct="1">
              <a:spcBef>
                <a:spcPct val="20000"/>
              </a:spcBef>
              <a:defRPr/>
            </a:pPr>
            <a:r>
              <a:rPr lang="zh-CN" altLang="en-US" sz="2400" dirty="0">
                <a:solidFill>
                  <a:srgbClr val="000099"/>
                </a:solidFill>
                <a:latin typeface="+mn-lt"/>
                <a:ea typeface="仿宋" panose="02010609060101010101" pitchFamily="49" charset="-122"/>
              </a:rPr>
              <a:t>输出信号频率比输入信号频率高</a:t>
            </a:r>
            <a:r>
              <a:rPr lang="en-US" altLang="zh-CN" sz="2400" i="1" dirty="0">
                <a:solidFill>
                  <a:srgbClr val="000099"/>
                </a:solidFill>
                <a:latin typeface="+mn-lt"/>
                <a:ea typeface="仿宋" panose="02010609060101010101" pitchFamily="49" charset="-122"/>
                <a:cs typeface="Times New Roman" pitchFamily="18" charset="0"/>
              </a:rPr>
              <a:t>λ</a:t>
            </a:r>
            <a:r>
              <a:rPr lang="zh-CN" altLang="en-US" sz="2400" dirty="0">
                <a:solidFill>
                  <a:srgbClr val="000099"/>
                </a:solidFill>
                <a:latin typeface="+mn-lt"/>
                <a:ea typeface="仿宋" panose="02010609060101010101" pitchFamily="49" charset="-122"/>
              </a:rPr>
              <a:t>倍（</a:t>
            </a:r>
            <a:r>
              <a:rPr lang="en-US" altLang="zh-CN" sz="2400" i="1" dirty="0">
                <a:solidFill>
                  <a:srgbClr val="000099"/>
                </a:solidFill>
                <a:latin typeface="+mn-lt"/>
                <a:ea typeface="仿宋" panose="02010609060101010101" pitchFamily="49" charset="-122"/>
              </a:rPr>
              <a:t>λ</a:t>
            </a:r>
            <a:r>
              <a:rPr lang="en-US" altLang="zh-CN" sz="2400" dirty="0">
                <a:solidFill>
                  <a:srgbClr val="000099"/>
                </a:solidFill>
                <a:latin typeface="+mn-lt"/>
                <a:ea typeface="仿宋" panose="02010609060101010101" pitchFamily="49" charset="-122"/>
              </a:rPr>
              <a:t>=2,3,4…)</a:t>
            </a:r>
            <a:r>
              <a:rPr lang="zh-CN" altLang="en-US" sz="2400" dirty="0">
                <a:solidFill>
                  <a:srgbClr val="000099"/>
                </a:solidFill>
                <a:latin typeface="+mn-lt"/>
                <a:ea typeface="仿宋" panose="02010609060101010101" pitchFamily="49" charset="-122"/>
              </a:rPr>
              <a:t>，称</a:t>
            </a:r>
            <a:r>
              <a:rPr lang="zh-CN" altLang="en-US" sz="2400" dirty="0">
                <a:solidFill>
                  <a:srgbClr val="0000FF"/>
                </a:solidFill>
                <a:latin typeface="+mn-lt"/>
                <a:ea typeface="仿宋" panose="02010609060101010101" pitchFamily="49" charset="-122"/>
              </a:rPr>
              <a:t>倍频器</a:t>
            </a:r>
            <a:r>
              <a:rPr lang="zh-CN" altLang="en-US" sz="2400" dirty="0">
                <a:solidFill>
                  <a:srgbClr val="000099"/>
                </a:solidFill>
                <a:latin typeface="+mn-lt"/>
                <a:ea typeface="仿宋" panose="02010609060101010101" pitchFamily="49" charset="-122"/>
              </a:rPr>
              <a:t>。对降低主振频率，稳定频率十分有利。原因：</a:t>
            </a:r>
          </a:p>
          <a:p>
            <a:pPr marL="342900" indent="-342900" eaLnBrk="1" hangingPunct="1">
              <a:spcBef>
                <a:spcPct val="20000"/>
              </a:spcBef>
              <a:defRPr/>
            </a:pPr>
            <a:r>
              <a:rPr lang="zh-CN" altLang="en-US" sz="2400" dirty="0">
                <a:solidFill>
                  <a:srgbClr val="000099"/>
                </a:solidFill>
                <a:latin typeface="+mn-lt"/>
                <a:ea typeface="仿宋" panose="02010609060101010101" pitchFamily="49" charset="-122"/>
              </a:rPr>
              <a:t>①晶振难于高达几十</a:t>
            </a:r>
            <a:r>
              <a:rPr lang="en-US" altLang="zh-CN" sz="2400" dirty="0">
                <a:solidFill>
                  <a:srgbClr val="000099"/>
                </a:solidFill>
                <a:latin typeface="+mn-lt"/>
                <a:ea typeface="仿宋" panose="02010609060101010101" pitchFamily="49" charset="-122"/>
              </a:rPr>
              <a:t>MHz</a:t>
            </a:r>
            <a:r>
              <a:rPr lang="zh-CN" altLang="en-US" sz="2400" dirty="0">
                <a:solidFill>
                  <a:srgbClr val="000099"/>
                </a:solidFill>
                <a:latin typeface="+mn-lt"/>
                <a:ea typeface="仿宋" panose="02010609060101010101" pitchFamily="49" charset="-122"/>
              </a:rPr>
              <a:t>。高频</a:t>
            </a:r>
            <a:r>
              <a:rPr lang="en-US" altLang="zh-CN" sz="2400" dirty="0">
                <a:solidFill>
                  <a:srgbClr val="000099"/>
                </a:solidFill>
                <a:latin typeface="+mn-lt"/>
                <a:ea typeface="仿宋" panose="02010609060101010101" pitchFamily="49" charset="-122"/>
              </a:rPr>
              <a:t>10</a:t>
            </a:r>
            <a:r>
              <a:rPr lang="en-US" altLang="zh-CN" sz="2400" baseline="30000" dirty="0">
                <a:solidFill>
                  <a:srgbClr val="000099"/>
                </a:solidFill>
                <a:latin typeface="+mn-lt"/>
                <a:ea typeface="仿宋" panose="02010609060101010101" pitchFamily="49" charset="-122"/>
              </a:rPr>
              <a:t>-6</a:t>
            </a:r>
            <a:r>
              <a:rPr lang="zh-CN" altLang="en-US" sz="2400" dirty="0">
                <a:solidFill>
                  <a:srgbClr val="000099"/>
                </a:solidFill>
                <a:latin typeface="+mn-lt"/>
                <a:ea typeface="仿宋" panose="02010609060101010101" pitchFamily="49" charset="-122"/>
              </a:rPr>
              <a:t>的稳定度，误差增大；</a:t>
            </a:r>
          </a:p>
          <a:p>
            <a:pPr marL="342900" indent="-342900" eaLnBrk="1" hangingPunct="1">
              <a:spcBef>
                <a:spcPct val="20000"/>
              </a:spcBef>
              <a:defRPr/>
            </a:pPr>
            <a:r>
              <a:rPr lang="zh-CN" altLang="en-US" sz="2400" dirty="0">
                <a:solidFill>
                  <a:srgbClr val="000099"/>
                </a:solidFill>
                <a:latin typeface="+mn-lt"/>
                <a:ea typeface="仿宋" panose="02010609060101010101" pitchFamily="49" charset="-122"/>
              </a:rPr>
              <a:t>②可以加大调频或调相发射机的频移或相移，加深调制度；</a:t>
            </a:r>
          </a:p>
          <a:p>
            <a:pPr marL="342900" indent="-342900" eaLnBrk="1" hangingPunct="1">
              <a:spcBef>
                <a:spcPct val="20000"/>
              </a:spcBef>
              <a:defRPr/>
            </a:pPr>
            <a:r>
              <a:rPr lang="zh-CN" altLang="en-US" sz="2400" dirty="0">
                <a:solidFill>
                  <a:srgbClr val="000099"/>
                </a:solidFill>
                <a:latin typeface="+mn-lt"/>
                <a:ea typeface="仿宋" panose="02010609060101010101" pitchFamily="49" charset="-122"/>
              </a:rPr>
              <a:t>③提高发射机的稳定性，输出和输入的频率不同，减弱了寄生耦合。</a:t>
            </a:r>
          </a:p>
        </p:txBody>
      </p:sp>
      <p:sp>
        <p:nvSpPr>
          <p:cNvPr id="4" name="Rectangle 3">
            <a:extLst>
              <a:ext uri="{FF2B5EF4-FFF2-40B4-BE49-F238E27FC236}">
                <a16:creationId xmlns:a16="http://schemas.microsoft.com/office/drawing/2014/main" id="{8942E695-55DC-44D6-9947-5B206FA7173E}"/>
              </a:ext>
            </a:extLst>
          </p:cNvPr>
          <p:cNvSpPr>
            <a:spLocks noChangeArrowheads="1"/>
          </p:cNvSpPr>
          <p:nvPr/>
        </p:nvSpPr>
        <p:spPr bwMode="auto">
          <a:xfrm>
            <a:off x="214313" y="3786188"/>
            <a:ext cx="8715375" cy="2143125"/>
          </a:xfrm>
          <a:prstGeom prst="rect">
            <a:avLst/>
          </a:prstGeom>
          <a:noFill/>
          <a:ln w="9525">
            <a:noFill/>
            <a:miter lim="800000"/>
            <a:headEnd/>
            <a:tailEnd/>
          </a:ln>
        </p:spPr>
        <p:txBody>
          <a:bodyPr/>
          <a:lstStyle/>
          <a:p>
            <a:pPr marL="342900" indent="-342900" eaLnBrk="1" hangingPunct="1">
              <a:spcBef>
                <a:spcPct val="20000"/>
              </a:spcBef>
              <a:defRPr/>
            </a:pPr>
            <a:r>
              <a:rPr lang="zh-CN" altLang="en-US" sz="2400" dirty="0">
                <a:solidFill>
                  <a:srgbClr val="000099"/>
                </a:solidFill>
                <a:latin typeface="+mn-lt"/>
                <a:ea typeface="仿宋" panose="02010609060101010101" pitchFamily="49" charset="-122"/>
              </a:rPr>
              <a:t>分类：可分为</a:t>
            </a:r>
            <a:r>
              <a:rPr lang="zh-CN" altLang="en-US" sz="2400" dirty="0">
                <a:solidFill>
                  <a:srgbClr val="0000FF"/>
                </a:solidFill>
                <a:latin typeface="+mn-lt"/>
                <a:ea typeface="仿宋" panose="02010609060101010101" pitchFamily="49" charset="-122"/>
              </a:rPr>
              <a:t>丙类</a:t>
            </a:r>
            <a:r>
              <a:rPr lang="zh-CN" altLang="en-US" sz="2400" dirty="0">
                <a:solidFill>
                  <a:srgbClr val="000099"/>
                </a:solidFill>
                <a:latin typeface="+mn-lt"/>
                <a:ea typeface="仿宋" panose="02010609060101010101" pitchFamily="49" charset="-122"/>
              </a:rPr>
              <a:t>和</a:t>
            </a:r>
            <a:r>
              <a:rPr lang="zh-CN" altLang="en-US" sz="2400" dirty="0">
                <a:solidFill>
                  <a:srgbClr val="0000FF"/>
                </a:solidFill>
                <a:latin typeface="+mn-lt"/>
                <a:ea typeface="仿宋" panose="02010609060101010101" pitchFamily="49" charset="-122"/>
              </a:rPr>
              <a:t>参量倍频器</a:t>
            </a:r>
            <a:r>
              <a:rPr lang="zh-CN" altLang="en-US" sz="2400" dirty="0">
                <a:solidFill>
                  <a:srgbClr val="000099"/>
                </a:solidFill>
                <a:latin typeface="+mn-lt"/>
                <a:ea typeface="仿宋" panose="02010609060101010101" pitchFamily="49" charset="-122"/>
              </a:rPr>
              <a:t>。</a:t>
            </a:r>
            <a:endParaRPr lang="en-US" altLang="zh-CN" sz="2400" dirty="0">
              <a:solidFill>
                <a:srgbClr val="000099"/>
              </a:solidFill>
              <a:latin typeface="+mn-lt"/>
              <a:ea typeface="仿宋" panose="02010609060101010101" pitchFamily="49" charset="-122"/>
            </a:endParaRPr>
          </a:p>
          <a:p>
            <a:pPr marL="342900" indent="-342900" eaLnBrk="1" hangingPunct="1">
              <a:spcBef>
                <a:spcPct val="20000"/>
              </a:spcBef>
              <a:defRPr/>
            </a:pPr>
            <a:endParaRPr lang="zh-CN" altLang="en-US" sz="2400" dirty="0">
              <a:solidFill>
                <a:srgbClr val="000099"/>
              </a:solidFill>
              <a:latin typeface="+mn-lt"/>
              <a:ea typeface="仿宋" panose="02010609060101010101" pitchFamily="49" charset="-122"/>
            </a:endParaRPr>
          </a:p>
          <a:p>
            <a:pPr marL="342900" indent="-342900" eaLnBrk="1" hangingPunct="1">
              <a:spcBef>
                <a:spcPct val="20000"/>
              </a:spcBef>
              <a:defRPr/>
            </a:pPr>
            <a:r>
              <a:rPr lang="zh-CN" altLang="en-US" sz="2400" dirty="0">
                <a:solidFill>
                  <a:srgbClr val="000099"/>
                </a:solidFill>
                <a:latin typeface="+mn-lt"/>
                <a:ea typeface="仿宋" panose="02010609060101010101" pitchFamily="49" charset="-122"/>
              </a:rPr>
              <a:t>丙类倍频器：丙类状态下</a:t>
            </a:r>
            <a:r>
              <a:rPr lang="en-US" altLang="zh-CN" sz="2400" i="1" dirty="0">
                <a:solidFill>
                  <a:srgbClr val="000099"/>
                </a:solidFill>
                <a:latin typeface="+mn-lt"/>
                <a:ea typeface="仿宋" panose="02010609060101010101" pitchFamily="49" charset="-122"/>
              </a:rPr>
              <a:t>n</a:t>
            </a:r>
            <a:r>
              <a:rPr lang="zh-CN" altLang="en-US" sz="2400" dirty="0">
                <a:solidFill>
                  <a:srgbClr val="000099"/>
                </a:solidFill>
                <a:latin typeface="+mn-lt"/>
                <a:ea typeface="仿宋" panose="02010609060101010101" pitchFamily="49" charset="-122"/>
              </a:rPr>
              <a:t>次谐波功放。用在几十</a:t>
            </a:r>
            <a:r>
              <a:rPr lang="en-US" altLang="zh-CN" sz="2400" dirty="0">
                <a:solidFill>
                  <a:srgbClr val="000099"/>
                </a:solidFill>
                <a:latin typeface="+mn-lt"/>
                <a:ea typeface="仿宋" panose="02010609060101010101" pitchFamily="49" charset="-122"/>
              </a:rPr>
              <a:t>MHz</a:t>
            </a:r>
            <a:r>
              <a:rPr lang="zh-CN" altLang="en-US" sz="2400" dirty="0">
                <a:solidFill>
                  <a:srgbClr val="000099"/>
                </a:solidFill>
                <a:latin typeface="+mn-lt"/>
                <a:ea typeface="仿宋" panose="02010609060101010101" pitchFamily="49" charset="-122"/>
              </a:rPr>
              <a:t>时。</a:t>
            </a:r>
          </a:p>
          <a:p>
            <a:pPr eaLnBrk="1" hangingPunct="1">
              <a:spcBef>
                <a:spcPct val="20000"/>
              </a:spcBef>
              <a:defRPr/>
            </a:pPr>
            <a:r>
              <a:rPr lang="zh-CN" altLang="en-US" sz="2400" dirty="0">
                <a:solidFill>
                  <a:srgbClr val="000099"/>
                </a:solidFill>
                <a:latin typeface="+mn-lt"/>
                <a:ea typeface="仿宋" panose="02010609060101010101" pitchFamily="49" charset="-122"/>
              </a:rPr>
              <a:t>参量倍频器：</a:t>
            </a:r>
            <a:r>
              <a:rPr lang="en-US" altLang="zh-CN" sz="2400" dirty="0">
                <a:solidFill>
                  <a:srgbClr val="000099"/>
                </a:solidFill>
                <a:latin typeface="+mn-lt"/>
                <a:ea typeface="仿宋" panose="02010609060101010101" pitchFamily="49" charset="-122"/>
              </a:rPr>
              <a:t>PN</a:t>
            </a:r>
            <a:r>
              <a:rPr lang="zh-CN" altLang="en-US" sz="2400" dirty="0">
                <a:solidFill>
                  <a:srgbClr val="000099"/>
                </a:solidFill>
                <a:latin typeface="+mn-lt"/>
                <a:ea typeface="仿宋" panose="02010609060101010101" pitchFamily="49" charset="-122"/>
              </a:rPr>
              <a:t>结的结电容的非线性变化实现倍频。用于大于</a:t>
            </a:r>
            <a:r>
              <a:rPr lang="en-US" altLang="zh-CN" sz="2400" dirty="0">
                <a:solidFill>
                  <a:srgbClr val="000099"/>
                </a:solidFill>
                <a:latin typeface="+mn-lt"/>
                <a:ea typeface="仿宋" panose="02010609060101010101" pitchFamily="49" charset="-122"/>
              </a:rPr>
              <a:t>100MHz</a:t>
            </a:r>
            <a:r>
              <a:rPr lang="zh-CN" altLang="en-US" sz="2400" dirty="0">
                <a:solidFill>
                  <a:srgbClr val="000099"/>
                </a:solidFill>
                <a:latin typeface="+mn-lt"/>
                <a:ea typeface="仿宋" panose="02010609060101010101" pitchFamily="49" charset="-122"/>
              </a:rPr>
              <a:t>时。</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45AA95E-30D6-4532-83BD-8E1DB8D4E5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0451" y="2070101"/>
            <a:ext cx="3533428" cy="3333750"/>
          </a:xfrm>
          <a:prstGeom prst="rect">
            <a:avLst/>
          </a:prstGeom>
        </p:spPr>
      </p:pic>
      <p:sp>
        <p:nvSpPr>
          <p:cNvPr id="70658" name="Rectangle 2">
            <a:extLst>
              <a:ext uri="{FF2B5EF4-FFF2-40B4-BE49-F238E27FC236}">
                <a16:creationId xmlns:a16="http://schemas.microsoft.com/office/drawing/2014/main" id="{8FECF37D-69E3-4AA7-A88A-DA667FD065A4}"/>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3.7.1  </a:t>
            </a:r>
            <a:r>
              <a:rPr lang="zh-CN" altLang="en-US" sz="2800" b="1" dirty="0">
                <a:solidFill>
                  <a:srgbClr val="0000FF"/>
                </a:solidFill>
                <a:latin typeface="+mn-lt"/>
                <a:ea typeface="仿宋" panose="02010609060101010101" pitchFamily="49" charset="-122"/>
              </a:rPr>
              <a:t>丙类倍频器</a:t>
            </a:r>
            <a:r>
              <a:rPr lang="en-US" altLang="zh-CN" sz="2800" b="1" dirty="0">
                <a:solidFill>
                  <a:srgbClr val="0000FF"/>
                </a:solidFill>
                <a:latin typeface="+mn-lt"/>
                <a:ea typeface="仿宋" panose="02010609060101010101" pitchFamily="49" charset="-122"/>
              </a:rPr>
              <a:t> </a:t>
            </a:r>
            <a:r>
              <a:rPr lang="zh-CN" altLang="en-US" sz="2800" b="1" dirty="0">
                <a:solidFill>
                  <a:srgbClr val="0000FF"/>
                </a:solidFill>
                <a:latin typeface="+mn-lt"/>
                <a:ea typeface="仿宋" panose="02010609060101010101" pitchFamily="49" charset="-122"/>
              </a:rPr>
              <a:t>（</a:t>
            </a:r>
            <a:r>
              <a:rPr lang="en-US" altLang="zh-CN" sz="2800" b="1" dirty="0">
                <a:solidFill>
                  <a:srgbClr val="00B050"/>
                </a:solidFill>
                <a:latin typeface="+mn-lt"/>
                <a:ea typeface="仿宋" panose="02010609060101010101" pitchFamily="49" charset="-122"/>
              </a:rPr>
              <a:t> P100     </a:t>
            </a:r>
            <a:r>
              <a:rPr lang="en-US" altLang="zh-CN" sz="2800" b="1" dirty="0">
                <a:solidFill>
                  <a:srgbClr val="FF0000"/>
                </a:solidFill>
                <a:latin typeface="+mn-lt"/>
                <a:ea typeface="仿宋" panose="02010609060101010101" pitchFamily="49" charset="-122"/>
              </a:rPr>
              <a:t>P102</a:t>
            </a:r>
            <a:r>
              <a:rPr lang="en-US" altLang="zh-CN" sz="2800" b="1" dirty="0">
                <a:solidFill>
                  <a:srgbClr val="0000FF"/>
                </a:solidFill>
                <a:latin typeface="+mn-lt"/>
                <a:ea typeface="仿宋" panose="02010609060101010101" pitchFamily="49" charset="-122"/>
              </a:rPr>
              <a:t>       P108</a:t>
            </a:r>
            <a:r>
              <a:rPr lang="zh-CN" altLang="en-US" sz="2800" b="1" dirty="0">
                <a:solidFill>
                  <a:srgbClr val="0000FF"/>
                </a:solidFill>
                <a:latin typeface="+mn-lt"/>
                <a:ea typeface="仿宋" panose="02010609060101010101" pitchFamily="49" charset="-122"/>
              </a:rPr>
              <a:t>）</a:t>
            </a:r>
          </a:p>
        </p:txBody>
      </p:sp>
      <p:graphicFrame>
        <p:nvGraphicFramePr>
          <p:cNvPr id="70661" name="Object 6">
            <a:extLst>
              <a:ext uri="{FF2B5EF4-FFF2-40B4-BE49-F238E27FC236}">
                <a16:creationId xmlns:a16="http://schemas.microsoft.com/office/drawing/2014/main" id="{6872081E-522E-48FB-89BE-89498AFB4577}"/>
              </a:ext>
            </a:extLst>
          </p:cNvPr>
          <p:cNvGraphicFramePr>
            <a:graphicFrameLocks noChangeAspect="1"/>
          </p:cNvGraphicFramePr>
          <p:nvPr>
            <p:extLst>
              <p:ext uri="{D42A27DB-BD31-4B8C-83A1-F6EECF244321}">
                <p14:modId xmlns:p14="http://schemas.microsoft.com/office/powerpoint/2010/main" val="152533388"/>
              </p:ext>
            </p:extLst>
          </p:nvPr>
        </p:nvGraphicFramePr>
        <p:xfrm>
          <a:off x="3871092" y="3047206"/>
          <a:ext cx="1225550" cy="809625"/>
        </p:xfrm>
        <a:graphic>
          <a:graphicData uri="http://schemas.openxmlformats.org/presentationml/2006/ole">
            <mc:AlternateContent xmlns:mc="http://schemas.openxmlformats.org/markup-compatibility/2006">
              <mc:Choice xmlns:v="urn:schemas-microsoft-com:vml" Requires="v">
                <p:oleObj spid="_x0000_s71590" name="公式" r:id="rId4" imgW="609837" imgH="396345" progId="Equation.3">
                  <p:embed/>
                </p:oleObj>
              </mc:Choice>
              <mc:Fallback>
                <p:oleObj name="公式" r:id="rId4" imgW="609837" imgH="396345"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1092" y="3047206"/>
                        <a:ext cx="12255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0662" name="Text Box 9">
            <a:extLst>
              <a:ext uri="{FF2B5EF4-FFF2-40B4-BE49-F238E27FC236}">
                <a16:creationId xmlns:a16="http://schemas.microsoft.com/office/drawing/2014/main" id="{C0FAAF71-57DC-473B-8CF6-5A2D2AAD36CA}"/>
              </a:ext>
            </a:extLst>
          </p:cNvPr>
          <p:cNvSpPr txBox="1">
            <a:spLocks noChangeArrowheads="1"/>
          </p:cNvSpPr>
          <p:nvPr/>
        </p:nvSpPr>
        <p:spPr bwMode="auto">
          <a:xfrm>
            <a:off x="71438" y="785813"/>
            <a:ext cx="81359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kumimoji="0" lang="zh-CN" altLang="en-US" sz="2400" dirty="0">
                <a:solidFill>
                  <a:srgbClr val="000099"/>
                </a:solidFill>
                <a:latin typeface="+mn-lt"/>
                <a:ea typeface="仿宋" panose="02010609060101010101" pitchFamily="49" charset="-122"/>
              </a:rPr>
              <a:t>我们知道：</a:t>
            </a:r>
            <a:r>
              <a:rPr kumimoji="0" lang="en-US" altLang="zh-CN" sz="2400" dirty="0">
                <a:solidFill>
                  <a:srgbClr val="000099"/>
                </a:solidFill>
                <a:latin typeface="+mn-lt"/>
                <a:ea typeface="仿宋" panose="02010609060101010101" pitchFamily="49" charset="-122"/>
              </a:rPr>
              <a:t>2</a:t>
            </a:r>
            <a:r>
              <a:rPr kumimoji="0" lang="zh-CN" altLang="en-US" sz="2400" dirty="0">
                <a:solidFill>
                  <a:srgbClr val="000099"/>
                </a:solidFill>
                <a:latin typeface="+mn-lt"/>
                <a:ea typeface="仿宋" panose="02010609060101010101" pitchFamily="49" charset="-122"/>
              </a:rPr>
              <a:t>倍频应使</a:t>
            </a:r>
            <a:r>
              <a:rPr kumimoji="0" lang="en-US" altLang="zh-CN" sz="2400" i="1" dirty="0">
                <a:solidFill>
                  <a:srgbClr val="000099"/>
                </a:solidFill>
                <a:latin typeface="+mn-lt"/>
                <a:ea typeface="仿宋" panose="02010609060101010101" pitchFamily="49" charset="-122"/>
              </a:rPr>
              <a:t>I</a:t>
            </a:r>
            <a:r>
              <a:rPr kumimoji="0" lang="en-US" altLang="zh-CN" sz="2400" baseline="-25000" dirty="0">
                <a:solidFill>
                  <a:srgbClr val="000099"/>
                </a:solidFill>
                <a:latin typeface="+mn-lt"/>
                <a:ea typeface="仿宋" panose="02010609060101010101" pitchFamily="49" charset="-122"/>
              </a:rPr>
              <a:t>C2</a:t>
            </a:r>
            <a:r>
              <a:rPr kumimoji="0" lang="zh-CN" altLang="en-US" sz="2400" dirty="0">
                <a:solidFill>
                  <a:srgbClr val="000099"/>
                </a:solidFill>
                <a:latin typeface="+mn-lt"/>
                <a:ea typeface="仿宋" panose="02010609060101010101" pitchFamily="49" charset="-122"/>
              </a:rPr>
              <a:t>最大，</a:t>
            </a:r>
            <a:r>
              <a:rPr kumimoji="0" lang="en-US" altLang="zh-CN" sz="2400" i="1" dirty="0">
                <a:solidFill>
                  <a:srgbClr val="000099"/>
                </a:solidFill>
                <a:latin typeface="+mn-lt"/>
                <a:ea typeface="仿宋" panose="02010609060101010101" pitchFamily="49" charset="-122"/>
              </a:rPr>
              <a:t>n</a:t>
            </a:r>
            <a:r>
              <a:rPr kumimoji="0" lang="zh-CN" altLang="en-US" sz="2400" dirty="0">
                <a:solidFill>
                  <a:srgbClr val="000099"/>
                </a:solidFill>
                <a:latin typeface="+mn-lt"/>
                <a:ea typeface="仿宋" panose="02010609060101010101" pitchFamily="49" charset="-122"/>
              </a:rPr>
              <a:t>倍频使</a:t>
            </a:r>
            <a:r>
              <a:rPr kumimoji="0" lang="en-US" altLang="zh-CN" sz="2400" i="1" dirty="0" err="1">
                <a:solidFill>
                  <a:srgbClr val="000099"/>
                </a:solidFill>
                <a:latin typeface="+mn-lt"/>
                <a:ea typeface="仿宋" panose="02010609060101010101" pitchFamily="49" charset="-122"/>
              </a:rPr>
              <a:t>I</a:t>
            </a:r>
            <a:r>
              <a:rPr kumimoji="0" lang="en-US" altLang="zh-CN" sz="2400" baseline="-25000" dirty="0" err="1">
                <a:solidFill>
                  <a:srgbClr val="000099"/>
                </a:solidFill>
                <a:latin typeface="+mn-lt"/>
                <a:ea typeface="仿宋" panose="02010609060101010101" pitchFamily="49" charset="-122"/>
              </a:rPr>
              <a:t>C</a:t>
            </a:r>
            <a:r>
              <a:rPr kumimoji="0" lang="en-US" altLang="zh-CN" sz="2400" i="1" baseline="-25000" dirty="0" err="1">
                <a:solidFill>
                  <a:srgbClr val="000099"/>
                </a:solidFill>
                <a:latin typeface="+mn-lt"/>
                <a:ea typeface="仿宋" panose="02010609060101010101" pitchFamily="49" charset="-122"/>
              </a:rPr>
              <a:t>n</a:t>
            </a:r>
            <a:r>
              <a:rPr kumimoji="0" lang="en-US" altLang="zh-CN" sz="2400" dirty="0">
                <a:solidFill>
                  <a:srgbClr val="000099"/>
                </a:solidFill>
                <a:latin typeface="+mn-lt"/>
                <a:ea typeface="仿宋" panose="02010609060101010101" pitchFamily="49" charset="-122"/>
              </a:rPr>
              <a:t>  </a:t>
            </a:r>
            <a:r>
              <a:rPr kumimoji="0" lang="zh-CN" altLang="en-US" sz="2400" dirty="0">
                <a:solidFill>
                  <a:srgbClr val="000099"/>
                </a:solidFill>
                <a:latin typeface="+mn-lt"/>
                <a:ea typeface="仿宋" panose="02010609060101010101" pitchFamily="49" charset="-122"/>
              </a:rPr>
              <a:t>最大。</a:t>
            </a:r>
            <a:endParaRPr kumimoji="0" lang="zh-CN" altLang="en-US" sz="2400" b="0" dirty="0">
              <a:solidFill>
                <a:srgbClr val="000099"/>
              </a:solidFill>
              <a:latin typeface="+mn-lt"/>
              <a:ea typeface="仿宋" panose="02010609060101010101" pitchFamily="49" charset="-122"/>
            </a:endParaRPr>
          </a:p>
        </p:txBody>
      </p:sp>
      <p:sp>
        <p:nvSpPr>
          <p:cNvPr id="70663" name="Text Box 10">
            <a:extLst>
              <a:ext uri="{FF2B5EF4-FFF2-40B4-BE49-F238E27FC236}">
                <a16:creationId xmlns:a16="http://schemas.microsoft.com/office/drawing/2014/main" id="{E7697A5F-BBAD-41A9-8F98-EAE7D236AF8D}"/>
              </a:ext>
            </a:extLst>
          </p:cNvPr>
          <p:cNvSpPr txBox="1">
            <a:spLocks noChangeArrowheads="1"/>
          </p:cNvSpPr>
          <p:nvPr/>
        </p:nvSpPr>
        <p:spPr bwMode="auto">
          <a:xfrm>
            <a:off x="857250" y="1357313"/>
            <a:ext cx="3876789"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800" dirty="0">
                <a:solidFill>
                  <a:srgbClr val="000099"/>
                </a:solidFill>
                <a:latin typeface="+mn-lt"/>
                <a:ea typeface="仿宋" panose="02010609060101010101" pitchFamily="49" charset="-122"/>
              </a:rPr>
              <a:t>由：</a:t>
            </a:r>
            <a:r>
              <a:rPr kumimoji="0" lang="en-US" altLang="zh-CN" sz="2800" i="1" dirty="0">
                <a:solidFill>
                  <a:srgbClr val="000099"/>
                </a:solidFill>
                <a:latin typeface="+mn-lt"/>
                <a:ea typeface="仿宋" panose="02010609060101010101" pitchFamily="49" charset="-122"/>
              </a:rPr>
              <a:t>I</a:t>
            </a:r>
            <a:r>
              <a:rPr kumimoji="0" lang="en-US" altLang="zh-CN" sz="2800" baseline="-25000" dirty="0">
                <a:solidFill>
                  <a:srgbClr val="000099"/>
                </a:solidFill>
                <a:latin typeface="+mn-lt"/>
                <a:ea typeface="仿宋" panose="02010609060101010101" pitchFamily="49" charset="-122"/>
              </a:rPr>
              <a:t>c</a:t>
            </a:r>
            <a:r>
              <a:rPr kumimoji="0" lang="en-US" altLang="zh-CN" sz="2800" i="1" baseline="-25000" dirty="0">
                <a:solidFill>
                  <a:srgbClr val="000099"/>
                </a:solidFill>
                <a:latin typeface="+mn-lt"/>
                <a:ea typeface="仿宋" panose="02010609060101010101" pitchFamily="49" charset="-122"/>
              </a:rPr>
              <a:t>n</a:t>
            </a:r>
            <a:r>
              <a:rPr kumimoji="0" lang="en-US" altLang="zh-CN" sz="2800" dirty="0">
                <a:solidFill>
                  <a:srgbClr val="000099"/>
                </a:solidFill>
                <a:latin typeface="+mn-lt"/>
                <a:ea typeface="仿宋" panose="02010609060101010101" pitchFamily="49" charset="-122"/>
              </a:rPr>
              <a:t>=</a:t>
            </a:r>
            <a:r>
              <a:rPr kumimoji="0" lang="en-US" altLang="zh-CN" sz="2800" i="1" dirty="0">
                <a:solidFill>
                  <a:srgbClr val="000099"/>
                </a:solidFill>
                <a:latin typeface="+mn-lt"/>
                <a:ea typeface="仿宋" panose="02010609060101010101" pitchFamily="49" charset="-122"/>
                <a:sym typeface="Symbol" panose="05050102010706020507" pitchFamily="18" charset="2"/>
              </a:rPr>
              <a:t></a:t>
            </a:r>
            <a:r>
              <a:rPr kumimoji="0" lang="en-US" altLang="zh-CN" sz="2800" i="1" baseline="-25000" dirty="0">
                <a:solidFill>
                  <a:srgbClr val="000099"/>
                </a:solidFill>
                <a:latin typeface="+mn-lt"/>
                <a:ea typeface="仿宋" panose="02010609060101010101" pitchFamily="49" charset="-122"/>
                <a:sym typeface="Symbol" panose="05050102010706020507" pitchFamily="18" charset="2"/>
              </a:rPr>
              <a:t>n</a:t>
            </a:r>
            <a:r>
              <a:rPr kumimoji="0" lang="en-US" altLang="zh-CN" sz="2800" dirty="0">
                <a:solidFill>
                  <a:srgbClr val="000099"/>
                </a:solidFill>
                <a:latin typeface="+mn-lt"/>
                <a:ea typeface="仿宋" panose="02010609060101010101" pitchFamily="49" charset="-122"/>
                <a:sym typeface="Symbol" panose="05050102010706020507" pitchFamily="18" charset="2"/>
              </a:rPr>
              <a:t> (</a:t>
            </a:r>
            <a:r>
              <a:rPr kumimoji="0" lang="en-US" altLang="zh-CN" sz="2800" b="0" i="1" dirty="0">
                <a:solidFill>
                  <a:srgbClr val="000099"/>
                </a:solidFill>
                <a:latin typeface="+mn-lt"/>
                <a:ea typeface="仿宋" panose="02010609060101010101" pitchFamily="49" charset="-122"/>
                <a:sym typeface="Symbol" panose="05050102010706020507" pitchFamily="18" charset="2"/>
              </a:rPr>
              <a:t></a:t>
            </a:r>
            <a:r>
              <a:rPr kumimoji="0" lang="en-US" altLang="zh-CN" sz="2800" dirty="0">
                <a:solidFill>
                  <a:srgbClr val="000099"/>
                </a:solidFill>
                <a:latin typeface="+mn-lt"/>
                <a:ea typeface="仿宋" panose="02010609060101010101" pitchFamily="49" charset="-122"/>
                <a:sym typeface="Symbol" panose="05050102010706020507" pitchFamily="18" charset="2"/>
              </a:rPr>
              <a:t>) </a:t>
            </a:r>
            <a:r>
              <a:rPr kumimoji="0" lang="en-US" altLang="zh-CN" sz="2800" i="1" dirty="0">
                <a:solidFill>
                  <a:srgbClr val="000099"/>
                </a:solidFill>
                <a:latin typeface="+mn-lt"/>
                <a:ea typeface="仿宋" panose="02010609060101010101" pitchFamily="49" charset="-122"/>
              </a:rPr>
              <a:t> I</a:t>
            </a:r>
            <a:r>
              <a:rPr kumimoji="0" lang="en-US" altLang="zh-CN" sz="2800" baseline="-25000" dirty="0">
                <a:solidFill>
                  <a:srgbClr val="000099"/>
                </a:solidFill>
                <a:latin typeface="+mn-lt"/>
                <a:ea typeface="仿宋" panose="02010609060101010101" pitchFamily="49" charset="-122"/>
              </a:rPr>
              <a:t>cM</a:t>
            </a:r>
            <a:endParaRPr kumimoji="0" lang="zh-CN" altLang="en-US" sz="2800" baseline="-25000" dirty="0">
              <a:solidFill>
                <a:srgbClr val="000099"/>
              </a:solidFill>
              <a:latin typeface="+mn-lt"/>
              <a:ea typeface="仿宋" panose="02010609060101010101" pitchFamily="49" charset="-122"/>
            </a:endParaRPr>
          </a:p>
        </p:txBody>
      </p:sp>
      <p:sp>
        <p:nvSpPr>
          <p:cNvPr id="70664" name="Text Box 14">
            <a:extLst>
              <a:ext uri="{FF2B5EF4-FFF2-40B4-BE49-F238E27FC236}">
                <a16:creationId xmlns:a16="http://schemas.microsoft.com/office/drawing/2014/main" id="{619439AB-2CB3-4052-AB29-40ECDAF405A6}"/>
              </a:ext>
            </a:extLst>
          </p:cNvPr>
          <p:cNvSpPr txBox="1">
            <a:spLocks noChangeArrowheads="1"/>
          </p:cNvSpPr>
          <p:nvPr/>
        </p:nvSpPr>
        <p:spPr bwMode="auto">
          <a:xfrm>
            <a:off x="96921" y="2855920"/>
            <a:ext cx="6143625"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i="1" dirty="0">
                <a:solidFill>
                  <a:srgbClr val="000099"/>
                </a:solidFill>
                <a:latin typeface="+mn-lt"/>
                <a:ea typeface="仿宋" panose="02010609060101010101" pitchFamily="49" charset="-122"/>
                <a:sym typeface="Symbol" panose="05050102010706020507" pitchFamily="18" charset="2"/>
              </a:rPr>
              <a:t></a:t>
            </a:r>
            <a:r>
              <a:rPr kumimoji="0" lang="en-US" altLang="zh-CN" sz="2400" dirty="0">
                <a:solidFill>
                  <a:srgbClr val="000099"/>
                </a:solidFill>
                <a:latin typeface="+mn-lt"/>
                <a:ea typeface="仿宋" panose="02010609060101010101" pitchFamily="49" charset="-122"/>
                <a:sym typeface="Symbol" panose="05050102010706020507" pitchFamily="18" charset="2"/>
              </a:rPr>
              <a:t>=120</a:t>
            </a:r>
            <a:r>
              <a:rPr kumimoji="0" lang="zh-CN" altLang="en-US" sz="2400" dirty="0">
                <a:solidFill>
                  <a:srgbClr val="000099"/>
                </a:solidFill>
                <a:latin typeface="+mn-lt"/>
                <a:ea typeface="仿宋" panose="02010609060101010101" pitchFamily="49" charset="-122"/>
              </a:rPr>
              <a:t>时， </a:t>
            </a:r>
            <a:r>
              <a:rPr kumimoji="0" lang="zh-CN" altLang="en-US" sz="2400" i="1" dirty="0">
                <a:solidFill>
                  <a:srgbClr val="000099"/>
                </a:solidFill>
                <a:latin typeface="+mn-lt"/>
                <a:ea typeface="仿宋" panose="02010609060101010101" pitchFamily="49" charset="-122"/>
                <a:sym typeface="Symbol" panose="05050102010706020507" pitchFamily="18" charset="2"/>
              </a:rPr>
              <a:t></a:t>
            </a:r>
            <a:r>
              <a:rPr kumimoji="0" lang="en-US" altLang="zh-CN" sz="2400" baseline="-25000" dirty="0">
                <a:solidFill>
                  <a:srgbClr val="000099"/>
                </a:solidFill>
                <a:latin typeface="+mn-lt"/>
                <a:ea typeface="仿宋" panose="02010609060101010101" pitchFamily="49" charset="-122"/>
                <a:sym typeface="Symbol" panose="05050102010706020507" pitchFamily="18" charset="2"/>
              </a:rPr>
              <a:t>1</a:t>
            </a:r>
            <a:r>
              <a:rPr kumimoji="0" lang="en-US" altLang="zh-CN" sz="2400" dirty="0">
                <a:solidFill>
                  <a:srgbClr val="000099"/>
                </a:solidFill>
                <a:latin typeface="+mn-lt"/>
                <a:ea typeface="仿宋" panose="02010609060101010101" pitchFamily="49" charset="-122"/>
              </a:rPr>
              <a:t>(</a:t>
            </a:r>
            <a:r>
              <a:rPr kumimoji="0" lang="zh-CN" altLang="en-US" sz="2400" i="1" dirty="0">
                <a:solidFill>
                  <a:srgbClr val="000099"/>
                </a:solidFill>
                <a:latin typeface="+mn-lt"/>
                <a:ea typeface="仿宋" panose="02010609060101010101" pitchFamily="49" charset="-122"/>
                <a:sym typeface="Symbol" panose="05050102010706020507" pitchFamily="18" charset="2"/>
              </a:rPr>
              <a:t></a:t>
            </a:r>
            <a:r>
              <a:rPr kumimoji="0" lang="en-US" altLang="zh-CN" sz="2400" dirty="0">
                <a:solidFill>
                  <a:srgbClr val="000099"/>
                </a:solidFill>
                <a:latin typeface="+mn-lt"/>
                <a:ea typeface="仿宋" panose="02010609060101010101" pitchFamily="49" charset="-122"/>
              </a:rPr>
              <a:t>)</a:t>
            </a:r>
            <a:r>
              <a:rPr kumimoji="0" lang="en-US" altLang="zh-CN" sz="2400" baseline="-25000" dirty="0">
                <a:solidFill>
                  <a:srgbClr val="000099"/>
                </a:solidFill>
                <a:latin typeface="+mn-lt"/>
                <a:ea typeface="仿宋" panose="02010609060101010101" pitchFamily="49" charset="-122"/>
                <a:sym typeface="Symbol" panose="05050102010706020507" pitchFamily="18" charset="2"/>
              </a:rPr>
              <a:t> </a:t>
            </a:r>
            <a:r>
              <a:rPr kumimoji="0" lang="en-US" altLang="zh-CN" sz="2400" dirty="0">
                <a:solidFill>
                  <a:srgbClr val="000099"/>
                </a:solidFill>
                <a:latin typeface="+mn-lt"/>
                <a:ea typeface="仿宋" panose="02010609060101010101" pitchFamily="49" charset="-122"/>
              </a:rPr>
              <a:t>=0.536</a:t>
            </a:r>
            <a:r>
              <a:rPr kumimoji="0" lang="zh-CN" altLang="en-US" sz="2400" dirty="0">
                <a:solidFill>
                  <a:srgbClr val="000099"/>
                </a:solidFill>
                <a:latin typeface="+mn-lt"/>
                <a:ea typeface="仿宋" panose="02010609060101010101" pitchFamily="49" charset="-122"/>
              </a:rPr>
              <a:t>，最大值</a:t>
            </a:r>
            <a:endParaRPr kumimoji="0" lang="en-US" altLang="zh-CN" sz="2400" dirty="0">
              <a:solidFill>
                <a:srgbClr val="000099"/>
              </a:solidFill>
              <a:latin typeface="+mn-lt"/>
              <a:ea typeface="仿宋" panose="02010609060101010101" pitchFamily="49" charset="-122"/>
            </a:endParaRPr>
          </a:p>
          <a:p>
            <a:pPr eaLnBrk="1" hangingPunct="1">
              <a:spcBef>
                <a:spcPct val="50000"/>
              </a:spcBef>
              <a:buFontTx/>
              <a:buNone/>
            </a:pPr>
            <a:r>
              <a:rPr kumimoji="0" lang="zh-CN" altLang="en-US" sz="2400" i="1" dirty="0">
                <a:solidFill>
                  <a:srgbClr val="000099"/>
                </a:solidFill>
                <a:latin typeface="+mn-lt"/>
                <a:ea typeface="仿宋" panose="02010609060101010101" pitchFamily="49" charset="-122"/>
                <a:sym typeface="Symbol" panose="05050102010706020507" pitchFamily="18" charset="2"/>
              </a:rPr>
              <a:t></a:t>
            </a:r>
            <a:r>
              <a:rPr kumimoji="0" lang="en-US" altLang="zh-CN" sz="2400" dirty="0">
                <a:solidFill>
                  <a:srgbClr val="000099"/>
                </a:solidFill>
                <a:latin typeface="+mn-lt"/>
                <a:ea typeface="仿宋" panose="02010609060101010101" pitchFamily="49" charset="-122"/>
                <a:sym typeface="Symbol" panose="05050102010706020507" pitchFamily="18" charset="2"/>
              </a:rPr>
              <a:t>=60</a:t>
            </a:r>
            <a:r>
              <a:rPr kumimoji="0" lang="zh-CN" altLang="en-US" sz="2400" dirty="0">
                <a:solidFill>
                  <a:srgbClr val="000099"/>
                </a:solidFill>
                <a:latin typeface="+mn-lt"/>
                <a:ea typeface="仿宋" panose="02010609060101010101" pitchFamily="49" charset="-122"/>
              </a:rPr>
              <a:t>时，  </a:t>
            </a:r>
            <a:r>
              <a:rPr kumimoji="0" lang="zh-CN" altLang="en-US" sz="2400" i="1" dirty="0">
                <a:solidFill>
                  <a:srgbClr val="000099"/>
                </a:solidFill>
                <a:latin typeface="+mn-lt"/>
                <a:ea typeface="仿宋" panose="02010609060101010101" pitchFamily="49" charset="-122"/>
                <a:sym typeface="Symbol" panose="05050102010706020507" pitchFamily="18" charset="2"/>
              </a:rPr>
              <a:t></a:t>
            </a:r>
            <a:r>
              <a:rPr kumimoji="0" lang="en-US" altLang="zh-CN" sz="2400" baseline="-25000" dirty="0">
                <a:solidFill>
                  <a:srgbClr val="000099"/>
                </a:solidFill>
                <a:latin typeface="+mn-lt"/>
                <a:ea typeface="仿宋" panose="02010609060101010101" pitchFamily="49" charset="-122"/>
                <a:sym typeface="Symbol" panose="05050102010706020507" pitchFamily="18" charset="2"/>
              </a:rPr>
              <a:t>2</a:t>
            </a:r>
            <a:r>
              <a:rPr kumimoji="0" lang="en-US" altLang="zh-CN" sz="2400" dirty="0">
                <a:solidFill>
                  <a:srgbClr val="000099"/>
                </a:solidFill>
                <a:latin typeface="+mn-lt"/>
                <a:ea typeface="仿宋" panose="02010609060101010101" pitchFamily="49" charset="-122"/>
              </a:rPr>
              <a:t>(</a:t>
            </a:r>
            <a:r>
              <a:rPr kumimoji="0" lang="zh-CN" altLang="en-US" sz="2400" i="1" dirty="0">
                <a:solidFill>
                  <a:srgbClr val="000099"/>
                </a:solidFill>
                <a:latin typeface="+mn-lt"/>
                <a:ea typeface="仿宋" panose="02010609060101010101" pitchFamily="49" charset="-122"/>
                <a:sym typeface="Symbol" panose="05050102010706020507" pitchFamily="18" charset="2"/>
              </a:rPr>
              <a:t></a:t>
            </a:r>
            <a:r>
              <a:rPr kumimoji="0" lang="en-US" altLang="zh-CN" sz="2400" dirty="0">
                <a:solidFill>
                  <a:srgbClr val="000099"/>
                </a:solidFill>
                <a:latin typeface="+mn-lt"/>
                <a:ea typeface="仿宋" panose="02010609060101010101" pitchFamily="49" charset="-122"/>
              </a:rPr>
              <a:t>)</a:t>
            </a:r>
            <a:r>
              <a:rPr kumimoji="0" lang="en-US" altLang="zh-CN" sz="2400" baseline="-25000" dirty="0">
                <a:solidFill>
                  <a:srgbClr val="000099"/>
                </a:solidFill>
                <a:latin typeface="+mn-lt"/>
                <a:ea typeface="仿宋" panose="02010609060101010101" pitchFamily="49" charset="-122"/>
                <a:sym typeface="Symbol" panose="05050102010706020507" pitchFamily="18" charset="2"/>
              </a:rPr>
              <a:t> </a:t>
            </a:r>
            <a:r>
              <a:rPr kumimoji="0" lang="en-US" altLang="zh-CN" sz="2400" dirty="0">
                <a:solidFill>
                  <a:srgbClr val="000099"/>
                </a:solidFill>
                <a:latin typeface="+mn-lt"/>
                <a:ea typeface="仿宋" panose="02010609060101010101" pitchFamily="49" charset="-122"/>
              </a:rPr>
              <a:t>=0.276</a:t>
            </a:r>
            <a:r>
              <a:rPr kumimoji="0" lang="zh-CN" altLang="en-US" sz="2400" dirty="0">
                <a:solidFill>
                  <a:srgbClr val="000099"/>
                </a:solidFill>
                <a:latin typeface="+mn-lt"/>
                <a:ea typeface="仿宋" panose="02010609060101010101" pitchFamily="49" charset="-122"/>
              </a:rPr>
              <a:t>，最大值</a:t>
            </a:r>
            <a:endParaRPr kumimoji="0" lang="en-US" altLang="zh-CN" sz="2400" dirty="0">
              <a:solidFill>
                <a:srgbClr val="000099"/>
              </a:solidFill>
              <a:latin typeface="+mn-lt"/>
              <a:ea typeface="仿宋" panose="02010609060101010101" pitchFamily="49" charset="-122"/>
            </a:endParaRPr>
          </a:p>
          <a:p>
            <a:pPr eaLnBrk="1" hangingPunct="1">
              <a:spcBef>
                <a:spcPct val="50000"/>
              </a:spcBef>
              <a:buFontTx/>
              <a:buNone/>
            </a:pPr>
            <a:r>
              <a:rPr kumimoji="0" lang="zh-CN" altLang="en-US" sz="2400" i="1" dirty="0">
                <a:solidFill>
                  <a:srgbClr val="000099"/>
                </a:solidFill>
                <a:latin typeface="+mn-lt"/>
                <a:ea typeface="仿宋" panose="02010609060101010101" pitchFamily="49" charset="-122"/>
                <a:sym typeface="Symbol" panose="05050102010706020507" pitchFamily="18" charset="2"/>
              </a:rPr>
              <a:t></a:t>
            </a:r>
            <a:r>
              <a:rPr kumimoji="0" lang="en-US" altLang="zh-CN" sz="2400" dirty="0">
                <a:solidFill>
                  <a:srgbClr val="000099"/>
                </a:solidFill>
                <a:latin typeface="+mn-lt"/>
                <a:ea typeface="仿宋" panose="02010609060101010101" pitchFamily="49" charset="-122"/>
                <a:sym typeface="Symbol" panose="05050102010706020507" pitchFamily="18" charset="2"/>
              </a:rPr>
              <a:t>=40</a:t>
            </a:r>
            <a:r>
              <a:rPr kumimoji="0" lang="zh-CN" altLang="en-US" sz="2400" dirty="0">
                <a:solidFill>
                  <a:srgbClr val="000099"/>
                </a:solidFill>
                <a:latin typeface="+mn-lt"/>
                <a:ea typeface="仿宋" panose="02010609060101010101" pitchFamily="49" charset="-122"/>
              </a:rPr>
              <a:t>时， </a:t>
            </a:r>
            <a:r>
              <a:rPr kumimoji="0" lang="zh-CN" altLang="en-US" sz="2400" i="1" dirty="0">
                <a:solidFill>
                  <a:srgbClr val="000099"/>
                </a:solidFill>
                <a:latin typeface="+mn-lt"/>
                <a:ea typeface="仿宋" panose="02010609060101010101" pitchFamily="49" charset="-122"/>
                <a:sym typeface="Symbol" panose="05050102010706020507" pitchFamily="18" charset="2"/>
              </a:rPr>
              <a:t></a:t>
            </a:r>
            <a:r>
              <a:rPr kumimoji="0" lang="en-US" altLang="zh-CN" sz="2400" baseline="-25000" dirty="0">
                <a:solidFill>
                  <a:srgbClr val="000099"/>
                </a:solidFill>
                <a:latin typeface="+mn-lt"/>
                <a:ea typeface="仿宋" panose="02010609060101010101" pitchFamily="49" charset="-122"/>
                <a:sym typeface="Symbol" panose="05050102010706020507" pitchFamily="18" charset="2"/>
              </a:rPr>
              <a:t>3</a:t>
            </a:r>
            <a:r>
              <a:rPr kumimoji="0" lang="en-US" altLang="zh-CN" sz="2400" dirty="0">
                <a:solidFill>
                  <a:srgbClr val="000099"/>
                </a:solidFill>
                <a:latin typeface="+mn-lt"/>
                <a:ea typeface="仿宋" panose="02010609060101010101" pitchFamily="49" charset="-122"/>
              </a:rPr>
              <a:t>(</a:t>
            </a:r>
            <a:r>
              <a:rPr kumimoji="0" lang="zh-CN" altLang="en-US" sz="2400" i="1" dirty="0">
                <a:solidFill>
                  <a:srgbClr val="000099"/>
                </a:solidFill>
                <a:latin typeface="+mn-lt"/>
                <a:ea typeface="仿宋" panose="02010609060101010101" pitchFamily="49" charset="-122"/>
                <a:sym typeface="Symbol" panose="05050102010706020507" pitchFamily="18" charset="2"/>
              </a:rPr>
              <a:t></a:t>
            </a:r>
            <a:r>
              <a:rPr kumimoji="0" lang="en-US" altLang="zh-CN" sz="2400" dirty="0">
                <a:solidFill>
                  <a:srgbClr val="000099"/>
                </a:solidFill>
                <a:latin typeface="+mn-lt"/>
                <a:ea typeface="仿宋" panose="02010609060101010101" pitchFamily="49" charset="-122"/>
              </a:rPr>
              <a:t>)</a:t>
            </a:r>
            <a:r>
              <a:rPr kumimoji="0" lang="en-US" altLang="zh-CN" sz="2400" baseline="-25000" dirty="0">
                <a:solidFill>
                  <a:srgbClr val="000099"/>
                </a:solidFill>
                <a:latin typeface="+mn-lt"/>
                <a:ea typeface="仿宋" panose="02010609060101010101" pitchFamily="49" charset="-122"/>
                <a:sym typeface="Symbol" panose="05050102010706020507" pitchFamily="18" charset="2"/>
              </a:rPr>
              <a:t> </a:t>
            </a:r>
            <a:r>
              <a:rPr kumimoji="0" lang="en-US" altLang="zh-CN" sz="2400" dirty="0">
                <a:solidFill>
                  <a:srgbClr val="000099"/>
                </a:solidFill>
                <a:latin typeface="+mn-lt"/>
                <a:ea typeface="仿宋" panose="02010609060101010101" pitchFamily="49" charset="-122"/>
              </a:rPr>
              <a:t>=0.185</a:t>
            </a:r>
            <a:r>
              <a:rPr kumimoji="0" lang="zh-CN" altLang="en-US" sz="2400" dirty="0">
                <a:solidFill>
                  <a:srgbClr val="000099"/>
                </a:solidFill>
                <a:latin typeface="+mn-lt"/>
                <a:ea typeface="仿宋" panose="02010609060101010101" pitchFamily="49" charset="-122"/>
              </a:rPr>
              <a:t>，最大值</a:t>
            </a:r>
          </a:p>
        </p:txBody>
      </p:sp>
      <mc:AlternateContent xmlns:mc="http://schemas.openxmlformats.org/markup-compatibility/2006" xmlns:a14="http://schemas.microsoft.com/office/drawing/2010/main">
        <mc:Choice Requires="a14">
          <p:sp>
            <p:nvSpPr>
              <p:cNvPr id="70665" name="Text Box 15">
                <a:extLst>
                  <a:ext uri="{FF2B5EF4-FFF2-40B4-BE49-F238E27FC236}">
                    <a16:creationId xmlns:a16="http://schemas.microsoft.com/office/drawing/2014/main" id="{6A6BC0FF-3286-48E0-BC9A-FD5732552C68}"/>
                  </a:ext>
                </a:extLst>
              </p:cNvPr>
              <p:cNvSpPr txBox="1">
                <a:spLocks noChangeArrowheads="1"/>
              </p:cNvSpPr>
              <p:nvPr/>
            </p:nvSpPr>
            <p:spPr bwMode="auto">
              <a:xfrm>
                <a:off x="47152" y="4479391"/>
                <a:ext cx="4784238" cy="68236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dirty="0">
                    <a:solidFill>
                      <a:srgbClr val="000099"/>
                    </a:solidFill>
                    <a:latin typeface="+mn-lt"/>
                    <a:ea typeface="仿宋" panose="02010609060101010101" pitchFamily="49" charset="-122"/>
                  </a:rPr>
                  <a:t>∴</a:t>
                </a:r>
                <a:r>
                  <a:rPr kumimoji="0" lang="zh-CN" altLang="en-US" sz="2400" i="1" dirty="0">
                    <a:solidFill>
                      <a:srgbClr val="000099"/>
                    </a:solidFill>
                    <a:latin typeface="+mn-lt"/>
                    <a:ea typeface="仿宋" panose="02010609060101010101" pitchFamily="49" charset="-122"/>
                    <a:sym typeface="Symbol" panose="05050102010706020507" pitchFamily="18" charset="2"/>
                  </a:rPr>
                  <a:t></a:t>
                </a:r>
                <a:r>
                  <a:rPr kumimoji="0" lang="en-US" altLang="zh-CN" sz="2400" i="1" baseline="-25000" dirty="0" err="1">
                    <a:solidFill>
                      <a:srgbClr val="000099"/>
                    </a:solidFill>
                    <a:latin typeface="+mn-lt"/>
                    <a:ea typeface="仿宋" panose="02010609060101010101" pitchFamily="49" charset="-122"/>
                    <a:sym typeface="Symbol" panose="05050102010706020507" pitchFamily="18" charset="2"/>
                  </a:rPr>
                  <a:t>n</a:t>
                </a:r>
                <a:r>
                  <a:rPr kumimoji="0" lang="en-US" altLang="zh-CN" sz="2400" baseline="-25000" dirty="0" err="1">
                    <a:solidFill>
                      <a:srgbClr val="000099"/>
                    </a:solidFill>
                    <a:latin typeface="+mn-lt"/>
                    <a:ea typeface="仿宋" panose="02010609060101010101" pitchFamily="49" charset="-122"/>
                    <a:sym typeface="Symbol" panose="05050102010706020507" pitchFamily="18" charset="2"/>
                  </a:rPr>
                  <a:t>max</a:t>
                </a:r>
                <a:r>
                  <a:rPr kumimoji="0" lang="zh-CN" altLang="en-US" sz="2400" dirty="0">
                    <a:solidFill>
                      <a:srgbClr val="000099"/>
                    </a:solidFill>
                    <a:latin typeface="+mn-lt"/>
                    <a:ea typeface="仿宋" panose="02010609060101010101" pitchFamily="49" charset="-122"/>
                  </a:rPr>
                  <a:t>所对应的通角为：</a:t>
                </a:r>
                <a:r>
                  <a:rPr kumimoji="0" lang="en-US" altLang="zh-CN" sz="2400" b="0" i="1" dirty="0">
                    <a:solidFill>
                      <a:srgbClr val="000099"/>
                    </a:solidFill>
                    <a:latin typeface="+mn-lt"/>
                    <a:ea typeface="仿宋" panose="02010609060101010101" pitchFamily="49" charset="-122"/>
                    <a:sym typeface="Symbol" panose="05050102010706020507" pitchFamily="18" charset="2"/>
                  </a:rPr>
                  <a:t></a:t>
                </a:r>
                <a:r>
                  <a:rPr kumimoji="0" lang="en-US" altLang="zh-CN" sz="2400" b="0" i="1" baseline="-25000" dirty="0">
                    <a:solidFill>
                      <a:srgbClr val="000099"/>
                    </a:solidFill>
                    <a:latin typeface="+mn-lt"/>
                    <a:ea typeface="仿宋" panose="02010609060101010101" pitchFamily="49" charset="-122"/>
                    <a:sym typeface="Symbol" panose="05050102010706020507" pitchFamily="18" charset="2"/>
                  </a:rPr>
                  <a:t> n </a:t>
                </a:r>
                <a:r>
                  <a:rPr kumimoji="0" lang="en-US" altLang="zh-CN" sz="2400" b="0" i="1" dirty="0">
                    <a:solidFill>
                      <a:srgbClr val="000099"/>
                    </a:solidFill>
                    <a:latin typeface="+mn-lt"/>
                    <a:ea typeface="仿宋" panose="02010609060101010101" pitchFamily="49" charset="-122"/>
                    <a:sym typeface="Symbol" panose="05050102010706020507" pitchFamily="18" charset="2"/>
                  </a:rPr>
                  <a:t>=</a:t>
                </a:r>
                <a14:m>
                  <m:oMath xmlns:m="http://schemas.openxmlformats.org/officeDocument/2006/math">
                    <m:f>
                      <m:fPr>
                        <m:ctrlPr>
                          <a:rPr kumimoji="0" lang="en-US" altLang="zh-CN" sz="2400" b="0" i="1" smtClean="0">
                            <a:solidFill>
                              <a:srgbClr val="000099"/>
                            </a:solidFill>
                            <a:latin typeface="Cambria Math" panose="02040503050406030204" pitchFamily="18" charset="0"/>
                            <a:ea typeface="仿宋_GB2312" panose="02010609030101010101" pitchFamily="49" charset="-122"/>
                            <a:sym typeface="Symbol" panose="05050102010706020507" pitchFamily="18" charset="2"/>
                          </a:rPr>
                        </m:ctrlPr>
                      </m:fPr>
                      <m:num>
                        <m:r>
                          <m:rPr>
                            <m:nor/>
                          </m:rPr>
                          <a:rPr kumimoji="0" lang="en-US" altLang="zh-CN" sz="2400" b="0" dirty="0">
                            <a:solidFill>
                              <a:srgbClr val="000099"/>
                            </a:solidFill>
                            <a:latin typeface="+mn-lt"/>
                            <a:ea typeface="仿宋" panose="02010609060101010101" pitchFamily="49" charset="-122"/>
                          </a:rPr>
                          <m:t>120</m:t>
                        </m:r>
                      </m:num>
                      <m:den>
                        <m:r>
                          <m:rPr>
                            <m:nor/>
                          </m:rPr>
                          <a:rPr kumimoji="0" lang="en-US" altLang="zh-CN" sz="2400" b="0" i="1" dirty="0">
                            <a:solidFill>
                              <a:srgbClr val="000099"/>
                            </a:solidFill>
                            <a:latin typeface="+mn-lt"/>
                            <a:ea typeface="仿宋" panose="02010609060101010101" pitchFamily="49" charset="-122"/>
                          </a:rPr>
                          <m:t>n</m:t>
                        </m:r>
                      </m:den>
                    </m:f>
                  </m:oMath>
                </a14:m>
                <a:endParaRPr kumimoji="0" lang="zh-CN" altLang="en-US" sz="2400" b="0" dirty="0">
                  <a:solidFill>
                    <a:srgbClr val="000099"/>
                  </a:solidFill>
                  <a:latin typeface="+mn-lt"/>
                  <a:ea typeface="仿宋" panose="02010609060101010101" pitchFamily="49" charset="-122"/>
                </a:endParaRPr>
              </a:p>
            </p:txBody>
          </p:sp>
        </mc:Choice>
        <mc:Fallback xmlns="">
          <p:sp>
            <p:nvSpPr>
              <p:cNvPr id="70665" name="Text Box 15">
                <a:extLst>
                  <a:ext uri="{FF2B5EF4-FFF2-40B4-BE49-F238E27FC236}">
                    <a16:creationId xmlns:a16="http://schemas.microsoft.com/office/drawing/2014/main" id="{6A6BC0FF-3286-48E0-BC9A-FD5732552C68}"/>
                  </a:ext>
                </a:extLst>
              </p:cNvPr>
              <p:cNvSpPr txBox="1">
                <a:spLocks noRot="1" noChangeAspect="1" noMove="1" noResize="1" noEditPoints="1" noAdjustHandles="1" noChangeArrowheads="1" noChangeShapeType="1" noTextEdit="1"/>
              </p:cNvSpPr>
              <p:nvPr/>
            </p:nvSpPr>
            <p:spPr bwMode="auto">
              <a:xfrm>
                <a:off x="47152" y="4479391"/>
                <a:ext cx="4784238" cy="682366"/>
              </a:xfrm>
              <a:prstGeom prst="rect">
                <a:avLst/>
              </a:prstGeom>
              <a:blipFill>
                <a:blip r:embed="rId6"/>
                <a:stretch>
                  <a:fillRect l="-2038" b="-714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70666" name="Text Box 16">
            <a:extLst>
              <a:ext uri="{FF2B5EF4-FFF2-40B4-BE49-F238E27FC236}">
                <a16:creationId xmlns:a16="http://schemas.microsoft.com/office/drawing/2014/main" id="{782A683E-FE2B-40DC-947F-008048745BD2}"/>
              </a:ext>
            </a:extLst>
          </p:cNvPr>
          <p:cNvSpPr txBox="1">
            <a:spLocks noChangeArrowheads="1"/>
          </p:cNvSpPr>
          <p:nvPr/>
        </p:nvSpPr>
        <p:spPr bwMode="auto">
          <a:xfrm>
            <a:off x="0" y="5356225"/>
            <a:ext cx="30718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400">
                <a:solidFill>
                  <a:srgbClr val="000099"/>
                </a:solidFill>
                <a:latin typeface="+mn-lt"/>
                <a:ea typeface="仿宋" panose="02010609060101010101" pitchFamily="49" charset="-122"/>
              </a:rPr>
              <a:t>可粗略估计：</a:t>
            </a:r>
          </a:p>
        </p:txBody>
      </p:sp>
      <p:sp>
        <p:nvSpPr>
          <p:cNvPr id="70667" name="Text Box 17">
            <a:extLst>
              <a:ext uri="{FF2B5EF4-FFF2-40B4-BE49-F238E27FC236}">
                <a16:creationId xmlns:a16="http://schemas.microsoft.com/office/drawing/2014/main" id="{DA081115-0011-4CD2-948F-ACED8334C36F}"/>
              </a:ext>
            </a:extLst>
          </p:cNvPr>
          <p:cNvSpPr txBox="1">
            <a:spLocks noChangeArrowheads="1"/>
          </p:cNvSpPr>
          <p:nvPr/>
        </p:nvSpPr>
        <p:spPr bwMode="auto">
          <a:xfrm>
            <a:off x="982663" y="6107113"/>
            <a:ext cx="4464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a:solidFill>
                  <a:srgbClr val="0000FF"/>
                </a:solidFill>
                <a:latin typeface="+mn-lt"/>
                <a:ea typeface="仿宋" panose="02010609060101010101" pitchFamily="49" charset="-122"/>
              </a:rPr>
              <a:t>余弦脉冲电流分解系数</a:t>
            </a:r>
          </a:p>
        </p:txBody>
      </p:sp>
      <p:graphicFrame>
        <p:nvGraphicFramePr>
          <p:cNvPr id="70668" name="Object 20">
            <a:extLst>
              <a:ext uri="{FF2B5EF4-FFF2-40B4-BE49-F238E27FC236}">
                <a16:creationId xmlns:a16="http://schemas.microsoft.com/office/drawing/2014/main" id="{315D4152-A60D-419B-A4E7-A384A8FCE9C6}"/>
              </a:ext>
            </a:extLst>
          </p:cNvPr>
          <p:cNvGraphicFramePr>
            <a:graphicFrameLocks noChangeAspect="1"/>
          </p:cNvGraphicFramePr>
          <p:nvPr>
            <p:extLst>
              <p:ext uri="{D42A27DB-BD31-4B8C-83A1-F6EECF244321}">
                <p14:modId xmlns:p14="http://schemas.microsoft.com/office/powerpoint/2010/main" val="1402984787"/>
              </p:ext>
            </p:extLst>
          </p:nvPr>
        </p:nvGraphicFramePr>
        <p:xfrm>
          <a:off x="1839913" y="5133975"/>
          <a:ext cx="2305050" cy="906463"/>
        </p:xfrm>
        <a:graphic>
          <a:graphicData uri="http://schemas.openxmlformats.org/presentationml/2006/ole">
            <mc:AlternateContent xmlns:mc="http://schemas.openxmlformats.org/markup-compatibility/2006">
              <mc:Choice xmlns:v="urn:schemas-microsoft-com:vml" Requires="v">
                <p:oleObj spid="_x0000_s71591" name="公式" r:id="rId7" imgW="1044014" imgH="396345" progId="Equation.3">
                  <p:embed/>
                </p:oleObj>
              </mc:Choice>
              <mc:Fallback>
                <p:oleObj name="公式" r:id="rId7" imgW="1044014" imgH="396345" progId="Equation.3">
                  <p:embed/>
                  <p:pic>
                    <p:nvPicPr>
                      <p:cNvPr id="0" name="Object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39913" y="5133975"/>
                        <a:ext cx="2305050" cy="9064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0669" name="Text Box 10">
            <a:extLst>
              <a:ext uri="{FF2B5EF4-FFF2-40B4-BE49-F238E27FC236}">
                <a16:creationId xmlns:a16="http://schemas.microsoft.com/office/drawing/2014/main" id="{B819DB63-73D9-45F5-86A1-676F8B037FD0}"/>
              </a:ext>
            </a:extLst>
          </p:cNvPr>
          <p:cNvSpPr txBox="1">
            <a:spLocks noChangeArrowheads="1"/>
          </p:cNvSpPr>
          <p:nvPr/>
        </p:nvSpPr>
        <p:spPr bwMode="auto">
          <a:xfrm>
            <a:off x="310131" y="1920002"/>
            <a:ext cx="417373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dirty="0">
                <a:solidFill>
                  <a:srgbClr val="FF0000"/>
                </a:solidFill>
                <a:latin typeface="+mn-lt"/>
                <a:ea typeface="仿宋" panose="02010609060101010101" pitchFamily="49" charset="-122"/>
              </a:rPr>
              <a:t>如</a:t>
            </a:r>
            <a:r>
              <a:rPr kumimoji="0" lang="en-US" altLang="zh-CN" sz="2400" dirty="0">
                <a:solidFill>
                  <a:srgbClr val="FF0000"/>
                </a:solidFill>
                <a:latin typeface="+mn-lt"/>
                <a:ea typeface="仿宋" panose="02010609060101010101" pitchFamily="49" charset="-122"/>
              </a:rPr>
              <a:t>3.1.6</a:t>
            </a:r>
            <a:r>
              <a:rPr kumimoji="0" lang="zh-CN" altLang="en-US" sz="2400" dirty="0">
                <a:solidFill>
                  <a:srgbClr val="FF0000"/>
                </a:solidFill>
                <a:latin typeface="+mn-lt"/>
                <a:ea typeface="仿宋" panose="02010609060101010101" pitchFamily="49" charset="-122"/>
              </a:rPr>
              <a:t>节所述</a:t>
            </a:r>
            <a:r>
              <a:rPr kumimoji="0" lang="zh-CN" altLang="en-US" sz="2400" dirty="0">
                <a:solidFill>
                  <a:srgbClr val="0000FF"/>
                </a:solidFill>
                <a:latin typeface="+mn-lt"/>
                <a:ea typeface="仿宋" panose="02010609060101010101" pitchFamily="49" charset="-122"/>
              </a:rPr>
              <a:t>，</a:t>
            </a:r>
            <a:endParaRPr kumimoji="0" lang="en-US" altLang="zh-CN" sz="2400" dirty="0">
              <a:solidFill>
                <a:srgbClr val="0000FF"/>
              </a:solidFill>
              <a:latin typeface="+mn-lt"/>
              <a:ea typeface="仿宋" panose="02010609060101010101" pitchFamily="49" charset="-122"/>
            </a:endParaRPr>
          </a:p>
          <a:p>
            <a:pPr eaLnBrk="1" hangingPunct="1">
              <a:spcBef>
                <a:spcPct val="50000"/>
              </a:spcBef>
              <a:buFontTx/>
              <a:buNone/>
            </a:pPr>
            <a:r>
              <a:rPr kumimoji="0" lang="zh-CN" altLang="en-US" sz="2400" dirty="0">
                <a:solidFill>
                  <a:srgbClr val="0000FF"/>
                </a:solidFill>
                <a:latin typeface="+mn-lt"/>
                <a:ea typeface="仿宋" panose="02010609060101010101" pitchFamily="49" charset="-122"/>
              </a:rPr>
              <a:t>查</a:t>
            </a:r>
            <a:r>
              <a:rPr kumimoji="0" lang="en-US" altLang="zh-CN" sz="2400" dirty="0">
                <a:solidFill>
                  <a:srgbClr val="00B050"/>
                </a:solidFill>
                <a:latin typeface="+mn-lt"/>
                <a:ea typeface="仿宋" panose="02010609060101010101" pitchFamily="49" charset="-122"/>
              </a:rPr>
              <a:t>P372</a:t>
            </a:r>
            <a:r>
              <a:rPr kumimoji="0" lang="en-US" altLang="zh-CN" sz="2400" dirty="0">
                <a:solidFill>
                  <a:srgbClr val="0000FF"/>
                </a:solidFill>
                <a:latin typeface="+mn-lt"/>
                <a:ea typeface="仿宋" panose="02010609060101010101" pitchFamily="49" charset="-122"/>
              </a:rPr>
              <a:t>    P434      P442</a:t>
            </a:r>
            <a:r>
              <a:rPr kumimoji="0" lang="zh-CN" altLang="en-US" sz="2400" dirty="0">
                <a:solidFill>
                  <a:srgbClr val="0000FF"/>
                </a:solidFill>
                <a:latin typeface="+mn-lt"/>
                <a:ea typeface="仿宋" panose="02010609060101010101" pitchFamily="49" charset="-122"/>
              </a:rPr>
              <a:t>附表</a:t>
            </a:r>
            <a:r>
              <a:rPr kumimoji="0" lang="en-US" altLang="zh-CN" sz="2400" dirty="0">
                <a:solidFill>
                  <a:srgbClr val="0000FF"/>
                </a:solidFill>
                <a:latin typeface="+mn-lt"/>
                <a:ea typeface="仿宋" panose="02010609060101010101" pitchFamily="49" charset="-122"/>
              </a:rPr>
              <a:t>2</a:t>
            </a:r>
            <a:endParaRPr kumimoji="0" lang="zh-CN" altLang="en-US" sz="2400" dirty="0">
              <a:solidFill>
                <a:srgbClr val="0000FF"/>
              </a:solidFill>
              <a:latin typeface="+mn-lt"/>
              <a:ea typeface="仿宋" panose="02010609060101010101" pitchFamily="49" charset="-122"/>
            </a:endParaRPr>
          </a:p>
        </p:txBody>
      </p:sp>
      <p:sp>
        <p:nvSpPr>
          <p:cNvPr id="70670" name="Text Box 5">
            <a:extLst>
              <a:ext uri="{FF2B5EF4-FFF2-40B4-BE49-F238E27FC236}">
                <a16:creationId xmlns:a16="http://schemas.microsoft.com/office/drawing/2014/main" id="{145B4011-51D8-4ED1-9281-44B376C994A0}"/>
              </a:ext>
            </a:extLst>
          </p:cNvPr>
          <p:cNvSpPr txBox="1">
            <a:spLocks noChangeArrowheads="1"/>
          </p:cNvSpPr>
          <p:nvPr/>
        </p:nvSpPr>
        <p:spPr bwMode="auto">
          <a:xfrm>
            <a:off x="4515296" y="5695950"/>
            <a:ext cx="4521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1600" dirty="0">
                <a:solidFill>
                  <a:srgbClr val="660066"/>
                </a:solidFill>
                <a:latin typeface="+mn-lt"/>
                <a:ea typeface="仿宋" panose="02010609060101010101" pitchFamily="49" charset="-122"/>
              </a:rPr>
              <a:t>胡见堂，谭博文，余德泉</a:t>
            </a:r>
            <a:r>
              <a:rPr lang="en-US" altLang="zh-CN" sz="1600" dirty="0">
                <a:solidFill>
                  <a:srgbClr val="660066"/>
                </a:solidFill>
                <a:latin typeface="+mn-lt"/>
                <a:ea typeface="仿宋" panose="02010609060101010101" pitchFamily="49" charset="-122"/>
              </a:rPr>
              <a:t>. </a:t>
            </a:r>
            <a:r>
              <a:rPr lang="zh-CN" altLang="en-US" sz="1600" dirty="0">
                <a:solidFill>
                  <a:srgbClr val="660066"/>
                </a:solidFill>
                <a:latin typeface="+mn-lt"/>
                <a:ea typeface="仿宋" panose="02010609060101010101" pitchFamily="49" charset="-122"/>
              </a:rPr>
              <a:t>固态高频电路</a:t>
            </a:r>
            <a:r>
              <a:rPr lang="en-US" altLang="zh-CN" sz="1600" dirty="0">
                <a:solidFill>
                  <a:srgbClr val="660066"/>
                </a:solidFill>
                <a:latin typeface="+mn-lt"/>
                <a:ea typeface="仿宋" panose="02010609060101010101" pitchFamily="49" charset="-122"/>
              </a:rPr>
              <a:t>(</a:t>
            </a:r>
            <a:r>
              <a:rPr lang="zh-CN" altLang="en-US" sz="1600" dirty="0">
                <a:solidFill>
                  <a:srgbClr val="660066"/>
                </a:solidFill>
                <a:latin typeface="+mn-lt"/>
                <a:ea typeface="仿宋" panose="02010609060101010101" pitchFamily="49" charset="-122"/>
              </a:rPr>
              <a:t>第</a:t>
            </a:r>
            <a:r>
              <a:rPr lang="en-US" altLang="zh-CN" sz="1600" dirty="0">
                <a:solidFill>
                  <a:srgbClr val="660066"/>
                </a:solidFill>
                <a:latin typeface="+mn-lt"/>
                <a:ea typeface="仿宋" panose="02010609060101010101" pitchFamily="49" charset="-122"/>
              </a:rPr>
              <a:t>2</a:t>
            </a:r>
            <a:r>
              <a:rPr lang="zh-CN" altLang="en-US" sz="1600" dirty="0">
                <a:solidFill>
                  <a:srgbClr val="660066"/>
                </a:solidFill>
                <a:latin typeface="+mn-lt"/>
                <a:ea typeface="仿宋" panose="02010609060101010101" pitchFamily="49" charset="-122"/>
              </a:rPr>
              <a:t>版</a:t>
            </a:r>
            <a:r>
              <a:rPr lang="en-US" altLang="zh-CN" sz="1600" dirty="0">
                <a:solidFill>
                  <a:srgbClr val="660066"/>
                </a:solidFill>
                <a:latin typeface="+mn-lt"/>
                <a:ea typeface="仿宋" panose="02010609060101010101" pitchFamily="49" charset="-122"/>
              </a:rPr>
              <a:t>). </a:t>
            </a:r>
            <a:r>
              <a:rPr lang="zh-CN" altLang="en-US" sz="1600" dirty="0">
                <a:solidFill>
                  <a:srgbClr val="660066"/>
                </a:solidFill>
                <a:latin typeface="+mn-lt"/>
                <a:ea typeface="仿宋" panose="02010609060101010101" pitchFamily="49" charset="-122"/>
              </a:rPr>
              <a:t>长沙：国防科技大学出版社</a:t>
            </a:r>
            <a:r>
              <a:rPr lang="en-US" altLang="zh-CN" sz="1600" dirty="0">
                <a:solidFill>
                  <a:srgbClr val="660066"/>
                </a:solidFill>
                <a:latin typeface="+mn-lt"/>
                <a:ea typeface="仿宋" panose="02010609060101010101" pitchFamily="49" charset="-122"/>
              </a:rPr>
              <a:t>,1999.   P102</a:t>
            </a:r>
            <a:endParaRPr lang="zh-CN" altLang="en-US" sz="1600" dirty="0">
              <a:solidFill>
                <a:srgbClr val="660066"/>
              </a:solidFill>
              <a:latin typeface="+mn-lt"/>
              <a:ea typeface="仿宋" panose="02010609060101010101" pitchFamily="49" charset="-122"/>
            </a:endParaRPr>
          </a:p>
        </p:txBody>
      </p:sp>
      <p:sp>
        <p:nvSpPr>
          <p:cNvPr id="70672" name="Rectangle 2">
            <a:extLst>
              <a:ext uri="{FF2B5EF4-FFF2-40B4-BE49-F238E27FC236}">
                <a16:creationId xmlns:a16="http://schemas.microsoft.com/office/drawing/2014/main" id="{3A74DAEB-7FDD-44A8-B3F9-522287E8195F}"/>
              </a:ext>
            </a:extLst>
          </p:cNvPr>
          <p:cNvSpPr>
            <a:spLocks noChangeArrowheads="1"/>
          </p:cNvSpPr>
          <p:nvPr/>
        </p:nvSpPr>
        <p:spPr bwMode="auto">
          <a:xfrm>
            <a:off x="6084168" y="1978819"/>
            <a:ext cx="216082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lvl="1" eaLnBrk="1" hangingPunct="1">
              <a:spcBef>
                <a:spcPct val="0"/>
              </a:spcBef>
              <a:buFontTx/>
              <a:buNone/>
            </a:pPr>
            <a:r>
              <a:rPr lang="en-US" altLang="zh-CN" sz="2400" dirty="0">
                <a:solidFill>
                  <a:srgbClr val="FF0000"/>
                </a:solidFill>
                <a:latin typeface="+mn-lt"/>
                <a:ea typeface="仿宋" panose="02010609060101010101" pitchFamily="49" charset="-122"/>
              </a:rPr>
              <a:t>P89       </a:t>
            </a:r>
            <a:r>
              <a:rPr lang="en-US" altLang="zh-CN" sz="2400" dirty="0">
                <a:solidFill>
                  <a:schemeClr val="accent2"/>
                </a:solidFill>
                <a:latin typeface="+mn-lt"/>
                <a:ea typeface="仿宋" panose="02010609060101010101" pitchFamily="49" charset="-122"/>
              </a:rPr>
              <a:t>P95</a:t>
            </a:r>
            <a:endParaRPr lang="zh-CN" altLang="en-US" sz="2400" dirty="0">
              <a:solidFill>
                <a:schemeClr val="accent2"/>
              </a:solidFill>
              <a:latin typeface="+mn-lt"/>
              <a:ea typeface="仿宋" panose="02010609060101010101" pitchFamily="49"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71683" name="Object 5">
            <a:extLst>
              <a:ext uri="{FF2B5EF4-FFF2-40B4-BE49-F238E27FC236}">
                <a16:creationId xmlns:a16="http://schemas.microsoft.com/office/drawing/2014/main" id="{19EC8287-4BB6-4797-9F44-B2BFB3F26120}"/>
              </a:ext>
            </a:extLst>
          </p:cNvPr>
          <p:cNvGraphicFramePr>
            <a:graphicFrameLocks noChangeAspect="1"/>
          </p:cNvGraphicFramePr>
          <p:nvPr>
            <p:extLst>
              <p:ext uri="{D42A27DB-BD31-4B8C-83A1-F6EECF244321}">
                <p14:modId xmlns:p14="http://schemas.microsoft.com/office/powerpoint/2010/main" val="1420753761"/>
              </p:ext>
            </p:extLst>
          </p:nvPr>
        </p:nvGraphicFramePr>
        <p:xfrm>
          <a:off x="1328544" y="926991"/>
          <a:ext cx="6650406" cy="1181729"/>
        </p:xfrm>
        <a:graphic>
          <a:graphicData uri="http://schemas.openxmlformats.org/presentationml/2006/ole">
            <mc:AlternateContent xmlns:mc="http://schemas.openxmlformats.org/markup-compatibility/2006">
              <mc:Choice xmlns:v="urn:schemas-microsoft-com:vml" Requires="v">
                <p:oleObj spid="_x0000_s95462" name="公式" r:id="rId3" imgW="3848040" imgH="660240" progId="Equation.3">
                  <p:embed/>
                </p:oleObj>
              </mc:Choice>
              <mc:Fallback>
                <p:oleObj name="公式" r:id="rId3" imgW="3848040" imgH="660240" progId="Equation.3">
                  <p:embed/>
                  <p:pic>
                    <p:nvPicPr>
                      <p:cNvPr id="0" name="Object 5"/>
                      <p:cNvPicPr>
                        <a:picLocks noChangeAspect="1" noChangeArrowheads="1"/>
                      </p:cNvPicPr>
                      <p:nvPr/>
                    </p:nvPicPr>
                    <p:blipFill>
                      <a:blip r:embed="rId4"/>
                      <a:srcRect/>
                      <a:stretch>
                        <a:fillRect/>
                      </a:stretch>
                    </p:blipFill>
                    <p:spPr bwMode="auto">
                      <a:xfrm>
                        <a:off x="1328544" y="926991"/>
                        <a:ext cx="6650406" cy="1181729"/>
                      </a:xfrm>
                      <a:prstGeom prst="rect">
                        <a:avLst/>
                      </a:prstGeom>
                      <a:solidFill>
                        <a:schemeClr val="bg1"/>
                      </a:solidFill>
                      <a:ln>
                        <a:noFill/>
                      </a:ln>
                    </p:spPr>
                  </p:pic>
                </p:oleObj>
              </mc:Fallback>
            </mc:AlternateContent>
          </a:graphicData>
        </a:graphic>
      </p:graphicFrame>
      <p:sp>
        <p:nvSpPr>
          <p:cNvPr id="71685" name="Text Box 6">
            <a:extLst>
              <a:ext uri="{FF2B5EF4-FFF2-40B4-BE49-F238E27FC236}">
                <a16:creationId xmlns:a16="http://schemas.microsoft.com/office/drawing/2014/main" id="{3C98C794-0EBF-4BF6-A10D-9530138EB084}"/>
              </a:ext>
            </a:extLst>
          </p:cNvPr>
          <p:cNvSpPr txBox="1">
            <a:spLocks noChangeArrowheads="1"/>
          </p:cNvSpPr>
          <p:nvPr/>
        </p:nvSpPr>
        <p:spPr bwMode="auto">
          <a:xfrm>
            <a:off x="900113" y="549275"/>
            <a:ext cx="73437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000" dirty="0">
                <a:solidFill>
                  <a:srgbClr val="000099"/>
                </a:solidFill>
                <a:latin typeface="+mn-lt"/>
                <a:ea typeface="仿宋" panose="02010609060101010101" pitchFamily="49" charset="-122"/>
              </a:rPr>
              <a:t>若 </a:t>
            </a:r>
            <a:r>
              <a:rPr kumimoji="0" lang="en-US" altLang="zh-CN" sz="2000" i="1" dirty="0" err="1">
                <a:solidFill>
                  <a:srgbClr val="000099"/>
                </a:solidFill>
                <a:latin typeface="+mn-lt"/>
                <a:ea typeface="仿宋" panose="02010609060101010101" pitchFamily="49" charset="-122"/>
              </a:rPr>
              <a:t>V</a:t>
            </a:r>
            <a:r>
              <a:rPr kumimoji="0" lang="en-US" altLang="zh-CN" sz="2000" baseline="-25000" dirty="0" err="1">
                <a:solidFill>
                  <a:srgbClr val="000099"/>
                </a:solidFill>
                <a:latin typeface="+mn-lt"/>
                <a:ea typeface="仿宋" panose="02010609060101010101" pitchFamily="49" charset="-122"/>
              </a:rPr>
              <a:t>Cn</a:t>
            </a:r>
            <a:r>
              <a:rPr kumimoji="0" lang="en-US" altLang="zh-CN" sz="2000" dirty="0">
                <a:solidFill>
                  <a:srgbClr val="000099"/>
                </a:solidFill>
                <a:latin typeface="+mn-lt"/>
                <a:ea typeface="仿宋" panose="02010609060101010101" pitchFamily="49" charset="-122"/>
              </a:rPr>
              <a:t>=</a:t>
            </a:r>
            <a:r>
              <a:rPr kumimoji="0" lang="en-US" altLang="zh-CN" sz="2000" i="1" dirty="0">
                <a:solidFill>
                  <a:srgbClr val="000099"/>
                </a:solidFill>
                <a:latin typeface="+mn-lt"/>
                <a:ea typeface="仿宋" panose="02010609060101010101" pitchFamily="49" charset="-122"/>
              </a:rPr>
              <a:t>V</a:t>
            </a:r>
            <a:r>
              <a:rPr kumimoji="0" lang="en-US" altLang="zh-CN" sz="2000" baseline="-25000" dirty="0">
                <a:solidFill>
                  <a:srgbClr val="000099"/>
                </a:solidFill>
                <a:latin typeface="+mn-lt"/>
                <a:ea typeface="仿宋" panose="02010609060101010101" pitchFamily="49" charset="-122"/>
              </a:rPr>
              <a:t>C1</a:t>
            </a:r>
            <a:r>
              <a:rPr kumimoji="0" lang="en-US" altLang="zh-CN" sz="2000" dirty="0">
                <a:solidFill>
                  <a:srgbClr val="000099"/>
                </a:solidFill>
                <a:latin typeface="+mn-lt"/>
                <a:ea typeface="仿宋" panose="02010609060101010101" pitchFamily="49" charset="-122"/>
              </a:rPr>
              <a:t> </a:t>
            </a:r>
            <a:r>
              <a:rPr kumimoji="0" lang="zh-CN" altLang="en-US" sz="2000" dirty="0">
                <a:solidFill>
                  <a:srgbClr val="000099"/>
                </a:solidFill>
                <a:latin typeface="+mn-lt"/>
                <a:ea typeface="仿宋" panose="02010609060101010101" pitchFamily="49" charset="-122"/>
              </a:rPr>
              <a:t>（设电压相等，看电流和功率的关系）</a:t>
            </a:r>
          </a:p>
        </p:txBody>
      </p:sp>
      <p:sp>
        <p:nvSpPr>
          <p:cNvPr id="71686" name="Text Box 7">
            <a:extLst>
              <a:ext uri="{FF2B5EF4-FFF2-40B4-BE49-F238E27FC236}">
                <a16:creationId xmlns:a16="http://schemas.microsoft.com/office/drawing/2014/main" id="{D9D59778-5B9F-4C0E-9C3E-942303CEBD56}"/>
              </a:ext>
            </a:extLst>
          </p:cNvPr>
          <p:cNvSpPr txBox="1">
            <a:spLocks noChangeArrowheads="1"/>
          </p:cNvSpPr>
          <p:nvPr/>
        </p:nvSpPr>
        <p:spPr bwMode="auto">
          <a:xfrm>
            <a:off x="827088" y="908050"/>
            <a:ext cx="720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000">
                <a:solidFill>
                  <a:srgbClr val="000099"/>
                </a:solidFill>
                <a:latin typeface="+mn-lt"/>
                <a:ea typeface="仿宋" panose="02010609060101010101" pitchFamily="49" charset="-122"/>
              </a:rPr>
              <a:t>则</a:t>
            </a:r>
            <a:r>
              <a:rPr kumimoji="0" lang="en-US" altLang="zh-CN" sz="2000">
                <a:solidFill>
                  <a:srgbClr val="000099"/>
                </a:solidFill>
                <a:latin typeface="+mn-lt"/>
                <a:ea typeface="仿宋" panose="02010609060101010101" pitchFamily="49" charset="-122"/>
              </a:rPr>
              <a:t>:</a:t>
            </a:r>
          </a:p>
        </p:txBody>
      </p:sp>
      <p:sp>
        <p:nvSpPr>
          <p:cNvPr id="71687" name="Text Box 8">
            <a:extLst>
              <a:ext uri="{FF2B5EF4-FFF2-40B4-BE49-F238E27FC236}">
                <a16:creationId xmlns:a16="http://schemas.microsoft.com/office/drawing/2014/main" id="{67E4B3D6-BE0B-4C38-A6C2-732E25B47D6E}"/>
              </a:ext>
            </a:extLst>
          </p:cNvPr>
          <p:cNvSpPr txBox="1">
            <a:spLocks noChangeArrowheads="1"/>
          </p:cNvSpPr>
          <p:nvPr/>
        </p:nvSpPr>
        <p:spPr bwMode="auto">
          <a:xfrm>
            <a:off x="307564" y="2108720"/>
            <a:ext cx="82248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en-US" altLang="zh-CN" sz="2400" i="1" dirty="0">
                <a:solidFill>
                  <a:srgbClr val="C00000"/>
                </a:solidFill>
                <a:latin typeface="+mn-lt"/>
                <a:ea typeface="仿宋" panose="02010609060101010101" pitchFamily="49" charset="-122"/>
              </a:rPr>
              <a:t>n</a:t>
            </a:r>
            <a:r>
              <a:rPr kumimoji="0" lang="zh-CN" altLang="en-US" sz="2400" dirty="0">
                <a:solidFill>
                  <a:srgbClr val="C00000"/>
                </a:solidFill>
                <a:latin typeface="+mn-lt"/>
                <a:ea typeface="仿宋" panose="02010609060101010101" pitchFamily="49" charset="-122"/>
              </a:rPr>
              <a:t>次倍频器的输出功率仅为放大器输出基波的</a:t>
            </a:r>
            <a:r>
              <a:rPr kumimoji="0" lang="en-US" altLang="zh-CN" sz="2400" dirty="0">
                <a:solidFill>
                  <a:srgbClr val="C00000"/>
                </a:solidFill>
                <a:latin typeface="+mn-lt"/>
                <a:ea typeface="仿宋" panose="02010609060101010101" pitchFamily="49" charset="-122"/>
              </a:rPr>
              <a:t>1/</a:t>
            </a:r>
            <a:r>
              <a:rPr kumimoji="0" lang="en-US" altLang="zh-CN" sz="2400" i="1" dirty="0">
                <a:solidFill>
                  <a:srgbClr val="C00000"/>
                </a:solidFill>
                <a:latin typeface="+mn-lt"/>
                <a:ea typeface="仿宋" panose="02010609060101010101" pitchFamily="49" charset="-122"/>
              </a:rPr>
              <a:t>n</a:t>
            </a:r>
            <a:r>
              <a:rPr kumimoji="0" lang="en-US" altLang="zh-CN" sz="2400" dirty="0">
                <a:solidFill>
                  <a:srgbClr val="C00000"/>
                </a:solidFill>
                <a:latin typeface="+mn-lt"/>
                <a:ea typeface="仿宋" panose="02010609060101010101" pitchFamily="49" charset="-122"/>
              </a:rPr>
              <a:t> </a:t>
            </a:r>
            <a:r>
              <a:rPr kumimoji="0" lang="zh-CN" altLang="en-US" sz="2400" dirty="0">
                <a:solidFill>
                  <a:srgbClr val="C00000"/>
                </a:solidFill>
                <a:latin typeface="+mn-lt"/>
                <a:ea typeface="仿宋" panose="02010609060101010101" pitchFamily="49" charset="-122"/>
              </a:rPr>
              <a:t>倍。</a:t>
            </a:r>
            <a:endParaRPr kumimoji="0" lang="zh-CN" altLang="en-US" sz="2400" b="0" dirty="0">
              <a:solidFill>
                <a:srgbClr val="C00000"/>
              </a:solidFill>
              <a:latin typeface="+mn-lt"/>
              <a:ea typeface="仿宋" panose="02010609060101010101" pitchFamily="49" charset="-122"/>
            </a:endParaRPr>
          </a:p>
        </p:txBody>
      </p:sp>
      <p:sp>
        <p:nvSpPr>
          <p:cNvPr id="71688" name="Text Box 9">
            <a:extLst>
              <a:ext uri="{FF2B5EF4-FFF2-40B4-BE49-F238E27FC236}">
                <a16:creationId xmlns:a16="http://schemas.microsoft.com/office/drawing/2014/main" id="{DB82EC25-5FAF-43CB-B350-A5FB32262EDA}"/>
              </a:ext>
            </a:extLst>
          </p:cNvPr>
          <p:cNvSpPr txBox="1">
            <a:spLocks noChangeArrowheads="1"/>
          </p:cNvSpPr>
          <p:nvPr/>
        </p:nvSpPr>
        <p:spPr bwMode="auto">
          <a:xfrm>
            <a:off x="677161" y="2485093"/>
            <a:ext cx="30243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000" dirty="0">
                <a:solidFill>
                  <a:srgbClr val="C00000"/>
                </a:solidFill>
                <a:latin typeface="+mn-lt"/>
                <a:ea typeface="仿宋" panose="02010609060101010101" pitchFamily="49" charset="-122"/>
              </a:rPr>
              <a:t>由：</a:t>
            </a:r>
            <a:r>
              <a:rPr kumimoji="0" lang="en-US" altLang="zh-CN" sz="2000" i="1" dirty="0">
                <a:solidFill>
                  <a:srgbClr val="C00000"/>
                </a:solidFill>
                <a:latin typeface="+mn-lt"/>
                <a:ea typeface="仿宋" panose="02010609060101010101" pitchFamily="49" charset="-122"/>
              </a:rPr>
              <a:t> </a:t>
            </a:r>
            <a:r>
              <a:rPr kumimoji="0" lang="en-US" altLang="zh-CN" sz="2400" i="1" dirty="0" err="1">
                <a:solidFill>
                  <a:srgbClr val="C00000"/>
                </a:solidFill>
                <a:latin typeface="+mn-lt"/>
                <a:ea typeface="仿宋" panose="02010609060101010101" pitchFamily="49" charset="-122"/>
              </a:rPr>
              <a:t>V</a:t>
            </a:r>
            <a:r>
              <a:rPr kumimoji="0" lang="en-US" altLang="zh-CN" sz="2400" baseline="-25000" dirty="0" err="1">
                <a:solidFill>
                  <a:srgbClr val="C00000"/>
                </a:solidFill>
                <a:latin typeface="+mn-lt"/>
                <a:ea typeface="仿宋" panose="02010609060101010101" pitchFamily="49" charset="-122"/>
              </a:rPr>
              <a:t>C</a:t>
            </a:r>
            <a:r>
              <a:rPr kumimoji="0" lang="en-US" altLang="zh-CN" sz="2400" i="1" baseline="-25000" dirty="0" err="1">
                <a:solidFill>
                  <a:srgbClr val="C00000"/>
                </a:solidFill>
                <a:latin typeface="+mn-lt"/>
                <a:ea typeface="仿宋" panose="02010609060101010101" pitchFamily="49" charset="-122"/>
              </a:rPr>
              <a:t>n</a:t>
            </a:r>
            <a:r>
              <a:rPr kumimoji="0" lang="en-US" altLang="zh-CN" sz="2400" dirty="0">
                <a:solidFill>
                  <a:srgbClr val="C00000"/>
                </a:solidFill>
                <a:latin typeface="+mn-lt"/>
                <a:ea typeface="仿宋" panose="02010609060101010101" pitchFamily="49" charset="-122"/>
              </a:rPr>
              <a:t>=</a:t>
            </a:r>
            <a:r>
              <a:rPr kumimoji="0" lang="en-US" altLang="zh-CN" sz="2400" i="1" dirty="0">
                <a:solidFill>
                  <a:srgbClr val="C00000"/>
                </a:solidFill>
                <a:latin typeface="+mn-lt"/>
                <a:ea typeface="仿宋" panose="02010609060101010101" pitchFamily="49" charset="-122"/>
              </a:rPr>
              <a:t> </a:t>
            </a:r>
            <a:r>
              <a:rPr kumimoji="0" lang="en-US" altLang="zh-CN" sz="2400" i="1" dirty="0" err="1">
                <a:solidFill>
                  <a:srgbClr val="C00000"/>
                </a:solidFill>
                <a:latin typeface="+mn-lt"/>
                <a:ea typeface="仿宋" panose="02010609060101010101" pitchFamily="49" charset="-122"/>
              </a:rPr>
              <a:t>I</a:t>
            </a:r>
            <a:r>
              <a:rPr kumimoji="0" lang="en-US" altLang="zh-CN" sz="2400" baseline="-25000" dirty="0" err="1">
                <a:solidFill>
                  <a:srgbClr val="C00000"/>
                </a:solidFill>
                <a:latin typeface="+mn-lt"/>
                <a:ea typeface="仿宋" panose="02010609060101010101" pitchFamily="49" charset="-122"/>
              </a:rPr>
              <a:t>C</a:t>
            </a:r>
            <a:r>
              <a:rPr kumimoji="0" lang="en-US" altLang="zh-CN" sz="2400" i="1" baseline="-25000" dirty="0" err="1">
                <a:solidFill>
                  <a:srgbClr val="C00000"/>
                </a:solidFill>
                <a:latin typeface="+mn-lt"/>
                <a:ea typeface="仿宋" panose="02010609060101010101" pitchFamily="49" charset="-122"/>
              </a:rPr>
              <a:t>n</a:t>
            </a:r>
            <a:r>
              <a:rPr kumimoji="0" lang="en-US" altLang="zh-CN" sz="2400" baseline="-25000" dirty="0">
                <a:solidFill>
                  <a:srgbClr val="C00000"/>
                </a:solidFill>
                <a:latin typeface="+mn-lt"/>
                <a:ea typeface="仿宋" panose="02010609060101010101" pitchFamily="49" charset="-122"/>
              </a:rPr>
              <a:t> </a:t>
            </a:r>
            <a:r>
              <a:rPr kumimoji="0" lang="en-US" altLang="zh-CN" sz="2400" dirty="0">
                <a:solidFill>
                  <a:srgbClr val="C00000"/>
                </a:solidFill>
                <a:latin typeface="+mn-lt"/>
                <a:ea typeface="仿宋" panose="02010609060101010101" pitchFamily="49" charset="-122"/>
                <a:sym typeface="Symbol" panose="05050102010706020507" pitchFamily="18" charset="2"/>
              </a:rPr>
              <a:t></a:t>
            </a:r>
            <a:r>
              <a:rPr kumimoji="0" lang="en-US" altLang="zh-CN" sz="2400" i="1" dirty="0">
                <a:solidFill>
                  <a:srgbClr val="C00000"/>
                </a:solidFill>
                <a:latin typeface="+mn-lt"/>
                <a:ea typeface="仿宋" panose="02010609060101010101" pitchFamily="49" charset="-122"/>
              </a:rPr>
              <a:t> </a:t>
            </a:r>
            <a:r>
              <a:rPr kumimoji="0" lang="en-US" altLang="zh-CN" sz="2400" i="1" dirty="0" err="1">
                <a:solidFill>
                  <a:srgbClr val="C00000"/>
                </a:solidFill>
                <a:latin typeface="+mn-lt"/>
                <a:ea typeface="仿宋" panose="02010609060101010101" pitchFamily="49" charset="-122"/>
              </a:rPr>
              <a:t>R</a:t>
            </a:r>
            <a:r>
              <a:rPr kumimoji="0" lang="en-US" altLang="zh-CN" sz="2400" baseline="-25000" dirty="0" err="1">
                <a:solidFill>
                  <a:srgbClr val="C00000"/>
                </a:solidFill>
                <a:latin typeface="+mn-lt"/>
                <a:ea typeface="仿宋" panose="02010609060101010101" pitchFamily="49" charset="-122"/>
              </a:rPr>
              <a:t>p</a:t>
            </a:r>
            <a:r>
              <a:rPr kumimoji="0" lang="en-US" altLang="zh-CN" sz="2400" i="1" baseline="-25000" dirty="0" err="1">
                <a:solidFill>
                  <a:srgbClr val="C00000"/>
                </a:solidFill>
                <a:latin typeface="+mn-lt"/>
                <a:ea typeface="仿宋" panose="02010609060101010101" pitchFamily="49" charset="-122"/>
              </a:rPr>
              <a:t>n</a:t>
            </a:r>
            <a:endParaRPr kumimoji="0" lang="zh-CN" altLang="en-US" sz="2400" i="1" dirty="0">
              <a:solidFill>
                <a:srgbClr val="C00000"/>
              </a:solidFill>
              <a:latin typeface="+mn-lt"/>
              <a:ea typeface="仿宋" panose="02010609060101010101" pitchFamily="49" charset="-122"/>
            </a:endParaRPr>
          </a:p>
        </p:txBody>
      </p:sp>
      <p:sp>
        <p:nvSpPr>
          <p:cNvPr id="71689" name="Text Box 10">
            <a:extLst>
              <a:ext uri="{FF2B5EF4-FFF2-40B4-BE49-F238E27FC236}">
                <a16:creationId xmlns:a16="http://schemas.microsoft.com/office/drawing/2014/main" id="{43F07BD3-C1AB-4802-8C58-920FD93D54E5}"/>
              </a:ext>
            </a:extLst>
          </p:cNvPr>
          <p:cNvSpPr txBox="1">
            <a:spLocks noChangeArrowheads="1"/>
          </p:cNvSpPr>
          <p:nvPr/>
        </p:nvSpPr>
        <p:spPr bwMode="auto">
          <a:xfrm>
            <a:off x="640146" y="4013379"/>
            <a:ext cx="70281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kumimoji="0" lang="zh-CN" altLang="en-US" sz="2400" dirty="0">
                <a:solidFill>
                  <a:srgbClr val="C00000"/>
                </a:solidFill>
                <a:latin typeface="+mn-lt"/>
                <a:ea typeface="仿宋" panose="02010609060101010101" pitchFamily="49" charset="-122"/>
              </a:rPr>
              <a:t>倍频器所需的回路等效负载阻抗</a:t>
            </a:r>
            <a:r>
              <a:rPr kumimoji="0" lang="en-US" altLang="zh-CN" sz="2400" i="1" dirty="0" err="1">
                <a:solidFill>
                  <a:srgbClr val="0000FF"/>
                </a:solidFill>
                <a:latin typeface="+mn-lt"/>
                <a:ea typeface="仿宋" panose="02010609060101010101" pitchFamily="49" charset="-122"/>
              </a:rPr>
              <a:t>R</a:t>
            </a:r>
            <a:r>
              <a:rPr kumimoji="0" lang="en-US" altLang="zh-CN" sz="2400" baseline="-25000" dirty="0" err="1">
                <a:solidFill>
                  <a:srgbClr val="0000FF"/>
                </a:solidFill>
                <a:latin typeface="+mn-lt"/>
                <a:ea typeface="仿宋" panose="02010609060101010101" pitchFamily="49" charset="-122"/>
              </a:rPr>
              <a:t>p</a:t>
            </a:r>
            <a:r>
              <a:rPr kumimoji="0" lang="en-US" altLang="zh-CN" sz="2400" i="1" baseline="-25000" dirty="0" err="1">
                <a:solidFill>
                  <a:srgbClr val="0000FF"/>
                </a:solidFill>
                <a:latin typeface="+mn-lt"/>
                <a:ea typeface="仿宋" panose="02010609060101010101" pitchFamily="49" charset="-122"/>
              </a:rPr>
              <a:t>n</a:t>
            </a:r>
            <a:r>
              <a:rPr kumimoji="0" lang="zh-CN" altLang="en-US" sz="2400" dirty="0">
                <a:solidFill>
                  <a:srgbClr val="C00000"/>
                </a:solidFill>
                <a:latin typeface="+mn-lt"/>
                <a:ea typeface="仿宋" panose="02010609060101010101" pitchFamily="49" charset="-122"/>
              </a:rPr>
              <a:t>与</a:t>
            </a:r>
            <a:r>
              <a:rPr kumimoji="0" lang="en-US" altLang="zh-CN" sz="2400" i="1" dirty="0">
                <a:solidFill>
                  <a:srgbClr val="C00000"/>
                </a:solidFill>
                <a:latin typeface="+mn-lt"/>
                <a:ea typeface="仿宋" panose="02010609060101010101" pitchFamily="49" charset="-122"/>
              </a:rPr>
              <a:t>n</a:t>
            </a:r>
            <a:r>
              <a:rPr kumimoji="0" lang="zh-CN" altLang="en-US" sz="2400" dirty="0">
                <a:solidFill>
                  <a:srgbClr val="C00000"/>
                </a:solidFill>
                <a:latin typeface="+mn-lt"/>
                <a:ea typeface="仿宋" panose="02010609060101010101" pitchFamily="49" charset="-122"/>
              </a:rPr>
              <a:t>成正比。</a:t>
            </a:r>
            <a:endParaRPr kumimoji="0" lang="zh-CN" altLang="en-US" sz="2400" b="0" dirty="0">
              <a:solidFill>
                <a:srgbClr val="C00000"/>
              </a:solidFill>
              <a:latin typeface="+mn-lt"/>
              <a:ea typeface="仿宋" panose="02010609060101010101" pitchFamily="49" charset="-122"/>
            </a:endParaRPr>
          </a:p>
        </p:txBody>
      </p:sp>
      <p:sp>
        <p:nvSpPr>
          <p:cNvPr id="71690" name="Text Box 11">
            <a:extLst>
              <a:ext uri="{FF2B5EF4-FFF2-40B4-BE49-F238E27FC236}">
                <a16:creationId xmlns:a16="http://schemas.microsoft.com/office/drawing/2014/main" id="{743F63AF-0952-4711-A0E3-F30B7232132B}"/>
              </a:ext>
            </a:extLst>
          </p:cNvPr>
          <p:cNvSpPr txBox="1">
            <a:spLocks noChangeArrowheads="1"/>
          </p:cNvSpPr>
          <p:nvPr/>
        </p:nvSpPr>
        <p:spPr bwMode="auto">
          <a:xfrm>
            <a:off x="1691680" y="3185881"/>
            <a:ext cx="12969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000" dirty="0">
                <a:solidFill>
                  <a:srgbClr val="C00000"/>
                </a:solidFill>
                <a:latin typeface="+mn-lt"/>
                <a:ea typeface="仿宋" panose="02010609060101010101" pitchFamily="49" charset="-122"/>
              </a:rPr>
              <a:t>所以：</a:t>
            </a:r>
          </a:p>
        </p:txBody>
      </p:sp>
      <p:graphicFrame>
        <p:nvGraphicFramePr>
          <p:cNvPr id="71691" name="Object 12">
            <a:extLst>
              <a:ext uri="{FF2B5EF4-FFF2-40B4-BE49-F238E27FC236}">
                <a16:creationId xmlns:a16="http://schemas.microsoft.com/office/drawing/2014/main" id="{769A81D0-2A81-4E72-BB8C-4754615C9735}"/>
              </a:ext>
            </a:extLst>
          </p:cNvPr>
          <p:cNvGraphicFramePr>
            <a:graphicFrameLocks noChangeAspect="1"/>
          </p:cNvGraphicFramePr>
          <p:nvPr>
            <p:extLst>
              <p:ext uri="{D42A27DB-BD31-4B8C-83A1-F6EECF244321}">
                <p14:modId xmlns:p14="http://schemas.microsoft.com/office/powerpoint/2010/main" val="2078393598"/>
              </p:ext>
            </p:extLst>
          </p:nvPr>
        </p:nvGraphicFramePr>
        <p:xfrm>
          <a:off x="2787240" y="3004861"/>
          <a:ext cx="4035425" cy="993821"/>
        </p:xfrm>
        <a:graphic>
          <a:graphicData uri="http://schemas.openxmlformats.org/presentationml/2006/ole">
            <mc:AlternateContent xmlns:mc="http://schemas.openxmlformats.org/markup-compatibility/2006">
              <mc:Choice xmlns:v="urn:schemas-microsoft-com:vml" Requires="v">
                <p:oleObj spid="_x0000_s95463" name="公式" r:id="rId5" imgW="1866600" imgH="444240" progId="Equation.3">
                  <p:embed/>
                </p:oleObj>
              </mc:Choice>
              <mc:Fallback>
                <p:oleObj name="公式" r:id="rId5" imgW="1866600" imgH="444240" progId="Equation.3">
                  <p:embed/>
                  <p:pic>
                    <p:nvPicPr>
                      <p:cNvPr id="0" name="Object 12"/>
                      <p:cNvPicPr>
                        <a:picLocks noChangeAspect="1" noChangeArrowheads="1"/>
                      </p:cNvPicPr>
                      <p:nvPr/>
                    </p:nvPicPr>
                    <p:blipFill>
                      <a:blip r:embed="rId6"/>
                      <a:srcRect/>
                      <a:stretch>
                        <a:fillRect/>
                      </a:stretch>
                    </p:blipFill>
                    <p:spPr bwMode="auto">
                      <a:xfrm>
                        <a:off x="2787240" y="3004861"/>
                        <a:ext cx="4035425" cy="993821"/>
                      </a:xfrm>
                      <a:prstGeom prst="rect">
                        <a:avLst/>
                      </a:prstGeom>
                      <a:solidFill>
                        <a:schemeClr val="bg1"/>
                      </a:solidFill>
                      <a:ln>
                        <a:noFill/>
                      </a:ln>
                      <a:effectLst/>
                    </p:spPr>
                  </p:pic>
                </p:oleObj>
              </mc:Fallback>
            </mc:AlternateContent>
          </a:graphicData>
        </a:graphic>
      </p:graphicFrame>
      <p:sp>
        <p:nvSpPr>
          <p:cNvPr id="71692" name="Rectangle 3">
            <a:extLst>
              <a:ext uri="{FF2B5EF4-FFF2-40B4-BE49-F238E27FC236}">
                <a16:creationId xmlns:a16="http://schemas.microsoft.com/office/drawing/2014/main" id="{C210C599-9AD5-4D5B-9003-CA2AD1EB1A62}"/>
              </a:ext>
            </a:extLst>
          </p:cNvPr>
          <p:cNvSpPr>
            <a:spLocks noChangeArrowheads="1"/>
          </p:cNvSpPr>
          <p:nvPr/>
        </p:nvSpPr>
        <p:spPr bwMode="auto">
          <a:xfrm>
            <a:off x="51978" y="4454525"/>
            <a:ext cx="64642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400" dirty="0">
                <a:solidFill>
                  <a:srgbClr val="000099"/>
                </a:solidFill>
                <a:latin typeface="+mn-lt"/>
                <a:ea typeface="仿宋" panose="02010609060101010101" pitchFamily="49" charset="-122"/>
              </a:rPr>
              <a:t>倍频器的效率也随着</a:t>
            </a:r>
            <a:r>
              <a:rPr lang="en-US" altLang="zh-CN" sz="2400" i="1" dirty="0">
                <a:solidFill>
                  <a:srgbClr val="000099"/>
                </a:solidFill>
                <a:latin typeface="+mn-lt"/>
                <a:ea typeface="仿宋" panose="02010609060101010101" pitchFamily="49" charset="-122"/>
              </a:rPr>
              <a:t>n</a:t>
            </a:r>
            <a:r>
              <a:rPr lang="zh-CN" altLang="en-US" sz="2400" dirty="0">
                <a:solidFill>
                  <a:srgbClr val="000099"/>
                </a:solidFill>
                <a:latin typeface="+mn-lt"/>
                <a:ea typeface="仿宋" panose="02010609060101010101" pitchFamily="49" charset="-122"/>
              </a:rPr>
              <a:t>的上升而下降： </a:t>
            </a:r>
            <a:endParaRPr lang="zh-CN" altLang="en-US" sz="2400" b="0" dirty="0">
              <a:solidFill>
                <a:srgbClr val="000099"/>
              </a:solidFill>
              <a:latin typeface="+mn-lt"/>
              <a:ea typeface="仿宋" panose="02010609060101010101" pitchFamily="49" charset="-122"/>
            </a:endParaRPr>
          </a:p>
        </p:txBody>
      </p:sp>
      <p:sp>
        <p:nvSpPr>
          <p:cNvPr id="71693" name="Rectangle 3">
            <a:extLst>
              <a:ext uri="{FF2B5EF4-FFF2-40B4-BE49-F238E27FC236}">
                <a16:creationId xmlns:a16="http://schemas.microsoft.com/office/drawing/2014/main" id="{A216429F-AF15-4CF0-8BEA-D9FF6BB2AF16}"/>
              </a:ext>
            </a:extLst>
          </p:cNvPr>
          <p:cNvSpPr>
            <a:spLocks noChangeArrowheads="1"/>
          </p:cNvSpPr>
          <p:nvPr/>
        </p:nvSpPr>
        <p:spPr bwMode="auto">
          <a:xfrm>
            <a:off x="179387" y="5876627"/>
            <a:ext cx="878522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3556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000" dirty="0">
                <a:solidFill>
                  <a:srgbClr val="C00000"/>
                </a:solidFill>
                <a:latin typeface="+mn-lt"/>
                <a:ea typeface="仿宋" panose="02010609060101010101" pitchFamily="49" charset="-122"/>
              </a:rPr>
              <a:t>  此外，</a:t>
            </a:r>
            <a:r>
              <a:rPr lang="en-US" altLang="zh-CN" sz="2000" i="1" dirty="0">
                <a:solidFill>
                  <a:srgbClr val="C00000"/>
                </a:solidFill>
                <a:latin typeface="+mn-lt"/>
                <a:ea typeface="仿宋" panose="02010609060101010101" pitchFamily="49" charset="-122"/>
              </a:rPr>
              <a:t>n</a:t>
            </a:r>
            <a:r>
              <a:rPr lang="zh-CN" altLang="en-US" sz="2000" dirty="0">
                <a:solidFill>
                  <a:srgbClr val="C00000"/>
                </a:solidFill>
                <a:latin typeface="+mn-lt"/>
                <a:ea typeface="仿宋" panose="02010609060101010101" pitchFamily="49" charset="-122"/>
              </a:rPr>
              <a:t>越大，导通角</a:t>
            </a:r>
            <a:r>
              <a:rPr lang="en-US" altLang="zh-CN" sz="2000" i="1" dirty="0">
                <a:solidFill>
                  <a:srgbClr val="C00000"/>
                </a:solidFill>
                <a:latin typeface="+mn-lt"/>
                <a:ea typeface="仿宋" panose="02010609060101010101" pitchFamily="49" charset="-122"/>
              </a:rPr>
              <a:t>θ</a:t>
            </a:r>
            <a:r>
              <a:rPr lang="zh-CN" altLang="en-US" sz="2000" dirty="0">
                <a:solidFill>
                  <a:srgbClr val="C00000"/>
                </a:solidFill>
                <a:latin typeface="+mn-lt"/>
                <a:ea typeface="仿宋" panose="02010609060101010101" pitchFamily="49" charset="-122"/>
              </a:rPr>
              <a:t>越小，需要较大的负偏压和激励电压，有可能使发射结的反向电压超过</a:t>
            </a:r>
            <a:r>
              <a:rPr lang="en-US" altLang="zh-CN" sz="2000" dirty="0" err="1">
                <a:solidFill>
                  <a:srgbClr val="C00000"/>
                </a:solidFill>
                <a:latin typeface="+mn-lt"/>
                <a:ea typeface="仿宋" panose="02010609060101010101" pitchFamily="49" charset="-122"/>
              </a:rPr>
              <a:t>BV</a:t>
            </a:r>
            <a:r>
              <a:rPr lang="en-US" altLang="zh-CN" sz="2000" baseline="-25000" dirty="0" err="1">
                <a:solidFill>
                  <a:srgbClr val="C00000"/>
                </a:solidFill>
                <a:latin typeface="+mn-lt"/>
                <a:ea typeface="仿宋" panose="02010609060101010101" pitchFamily="49" charset="-122"/>
              </a:rPr>
              <a:t>ebo</a:t>
            </a:r>
            <a:r>
              <a:rPr lang="en-US" altLang="zh-CN" sz="2000" dirty="0">
                <a:solidFill>
                  <a:srgbClr val="C00000"/>
                </a:solidFill>
                <a:latin typeface="+mn-lt"/>
                <a:ea typeface="仿宋" panose="02010609060101010101" pitchFamily="49" charset="-122"/>
              </a:rPr>
              <a:t> </a:t>
            </a:r>
            <a:r>
              <a:rPr lang="zh-CN" altLang="en-US" sz="2000" dirty="0">
                <a:solidFill>
                  <a:srgbClr val="C00000"/>
                </a:solidFill>
                <a:latin typeface="+mn-lt"/>
                <a:ea typeface="仿宋" panose="02010609060101010101" pitchFamily="49" charset="-122"/>
              </a:rPr>
              <a:t>，导致发射结击穿，所以一般取</a:t>
            </a:r>
            <a:r>
              <a:rPr lang="en-US" altLang="zh-CN" sz="2000" i="1" dirty="0">
                <a:solidFill>
                  <a:srgbClr val="C00000"/>
                </a:solidFill>
                <a:latin typeface="+mn-lt"/>
                <a:ea typeface="仿宋" panose="02010609060101010101" pitchFamily="49" charset="-122"/>
              </a:rPr>
              <a:t>n</a:t>
            </a:r>
            <a:r>
              <a:rPr lang="zh-CN" altLang="en-US" sz="2000" dirty="0">
                <a:solidFill>
                  <a:srgbClr val="C00000"/>
                </a:solidFill>
                <a:latin typeface="+mn-lt"/>
                <a:ea typeface="仿宋" panose="02010609060101010101" pitchFamily="49" charset="-122"/>
              </a:rPr>
              <a:t>＝</a:t>
            </a:r>
            <a:r>
              <a:rPr lang="en-US" altLang="zh-CN" sz="2000" dirty="0">
                <a:solidFill>
                  <a:srgbClr val="C00000"/>
                </a:solidFill>
                <a:latin typeface="+mn-lt"/>
                <a:ea typeface="仿宋" panose="02010609060101010101" pitchFamily="49" charset="-122"/>
              </a:rPr>
              <a:t>3</a:t>
            </a:r>
            <a:r>
              <a:rPr lang="zh-CN" altLang="en-US" sz="2000" dirty="0">
                <a:solidFill>
                  <a:srgbClr val="C00000"/>
                </a:solidFill>
                <a:latin typeface="+mn-lt"/>
                <a:ea typeface="仿宋" panose="02010609060101010101" pitchFamily="49" charset="-122"/>
              </a:rPr>
              <a:t>，</a:t>
            </a:r>
            <a:r>
              <a:rPr lang="en-US" altLang="zh-CN" sz="2000" dirty="0">
                <a:solidFill>
                  <a:srgbClr val="C00000"/>
                </a:solidFill>
                <a:latin typeface="+mn-lt"/>
                <a:ea typeface="仿宋" panose="02010609060101010101" pitchFamily="49" charset="-122"/>
              </a:rPr>
              <a:t>4</a:t>
            </a:r>
            <a:r>
              <a:rPr lang="zh-CN" altLang="en-US" sz="2000" dirty="0">
                <a:solidFill>
                  <a:srgbClr val="C00000"/>
                </a:solidFill>
                <a:latin typeface="+mn-lt"/>
                <a:ea typeface="仿宋" panose="02010609060101010101" pitchFamily="49" charset="-122"/>
              </a:rPr>
              <a:t>。</a:t>
            </a:r>
            <a:endParaRPr lang="zh-CN" altLang="en-US" sz="2000" b="0" dirty="0">
              <a:solidFill>
                <a:srgbClr val="C00000"/>
              </a:solidFill>
              <a:latin typeface="+mn-lt"/>
              <a:ea typeface="仿宋" panose="02010609060101010101" pitchFamily="49" charset="-122"/>
            </a:endParaRPr>
          </a:p>
        </p:txBody>
      </p:sp>
      <p:graphicFrame>
        <p:nvGraphicFramePr>
          <p:cNvPr id="71694" name="Object 4">
            <a:extLst>
              <a:ext uri="{FF2B5EF4-FFF2-40B4-BE49-F238E27FC236}">
                <a16:creationId xmlns:a16="http://schemas.microsoft.com/office/drawing/2014/main" id="{BCCC1C47-F0E0-4283-B416-A62C9E48809F}"/>
              </a:ext>
            </a:extLst>
          </p:cNvPr>
          <p:cNvGraphicFramePr>
            <a:graphicFrameLocks noChangeAspect="1"/>
          </p:cNvGraphicFramePr>
          <p:nvPr>
            <p:extLst>
              <p:ext uri="{D42A27DB-BD31-4B8C-83A1-F6EECF244321}">
                <p14:modId xmlns:p14="http://schemas.microsoft.com/office/powerpoint/2010/main" val="732998119"/>
              </p:ext>
            </p:extLst>
          </p:nvPr>
        </p:nvGraphicFramePr>
        <p:xfrm>
          <a:off x="2218915" y="5000957"/>
          <a:ext cx="2586037" cy="844550"/>
        </p:xfrm>
        <a:graphic>
          <a:graphicData uri="http://schemas.openxmlformats.org/presentationml/2006/ole">
            <mc:AlternateContent xmlns:mc="http://schemas.openxmlformats.org/markup-compatibility/2006">
              <mc:Choice xmlns:v="urn:schemas-microsoft-com:vml" Requires="v">
                <p:oleObj spid="_x0000_s95464" name="公式" r:id="rId7" imgW="1295430" imgH="411480" progId="Equation.3">
                  <p:embed/>
                </p:oleObj>
              </mc:Choice>
              <mc:Fallback>
                <p:oleObj name="公式" r:id="rId7" imgW="1295430" imgH="41148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18915" y="5000957"/>
                        <a:ext cx="2586037" cy="844550"/>
                      </a:xfrm>
                      <a:prstGeom prst="rect">
                        <a:avLst/>
                      </a:prstGeom>
                      <a:solidFill>
                        <a:schemeClr val="bg1"/>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Rectangle 2">
            <a:extLst>
              <a:ext uri="{FF2B5EF4-FFF2-40B4-BE49-F238E27FC236}">
                <a16:creationId xmlns:a16="http://schemas.microsoft.com/office/drawing/2014/main" id="{D5934595-E6AC-4E16-AC7F-73F69D9191DC}"/>
              </a:ext>
            </a:extLst>
          </p:cNvPr>
          <p:cNvSpPr txBox="1">
            <a:spLocks noChangeArrowheads="1"/>
          </p:cNvSpPr>
          <p:nvPr/>
        </p:nvSpPr>
        <p:spPr bwMode="auto">
          <a:xfrm>
            <a:off x="228600" y="228600"/>
            <a:ext cx="722312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r>
              <a:rPr lang="en-US" altLang="zh-CN" sz="2800" b="1" kern="0" dirty="0">
                <a:solidFill>
                  <a:srgbClr val="0000FF"/>
                </a:solidFill>
                <a:latin typeface="+mn-lt"/>
                <a:ea typeface="仿宋" panose="02010609060101010101" pitchFamily="49" charset="-122"/>
              </a:rPr>
              <a:t>3.7.1  </a:t>
            </a:r>
            <a:r>
              <a:rPr lang="zh-CN" altLang="en-US" sz="2800" b="1" kern="0" dirty="0">
                <a:solidFill>
                  <a:srgbClr val="0000FF"/>
                </a:solidFill>
                <a:latin typeface="+mn-lt"/>
                <a:ea typeface="仿宋" panose="02010609060101010101" pitchFamily="49" charset="-122"/>
              </a:rPr>
              <a:t>丙类倍频器（</a:t>
            </a:r>
            <a:r>
              <a:rPr lang="en-US" altLang="zh-CN" sz="2800" b="1" dirty="0">
                <a:solidFill>
                  <a:srgbClr val="00B050"/>
                </a:solidFill>
                <a:latin typeface="+mn-lt"/>
                <a:ea typeface="仿宋" panose="02010609060101010101" pitchFamily="49" charset="-122"/>
              </a:rPr>
              <a:t> P100   </a:t>
            </a:r>
            <a:r>
              <a:rPr lang="en-US" altLang="zh-CN" sz="2800" b="1" kern="0" dirty="0">
                <a:solidFill>
                  <a:srgbClr val="FF0000"/>
                </a:solidFill>
                <a:latin typeface="+mn-lt"/>
                <a:ea typeface="仿宋" panose="02010609060101010101" pitchFamily="49" charset="-122"/>
              </a:rPr>
              <a:t>P102 </a:t>
            </a:r>
            <a:r>
              <a:rPr lang="en-US" altLang="zh-CN" sz="2800" b="1" kern="0" dirty="0">
                <a:solidFill>
                  <a:srgbClr val="0000FF"/>
                </a:solidFill>
                <a:latin typeface="+mn-lt"/>
                <a:ea typeface="仿宋" panose="02010609060101010101" pitchFamily="49" charset="-122"/>
              </a:rPr>
              <a:t>      P108</a:t>
            </a:r>
            <a:r>
              <a:rPr lang="zh-CN" altLang="en-US" sz="2800" b="1" kern="0" dirty="0">
                <a:solidFill>
                  <a:srgbClr val="0000FF"/>
                </a:solidFill>
                <a:latin typeface="+mn-lt"/>
                <a:ea typeface="仿宋" panose="02010609060101010101" pitchFamily="49" charset="-122"/>
              </a:rPr>
              <a:t>）</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97D9029E-7447-45E8-8940-D67C0B5487DB}"/>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3.7.1  </a:t>
            </a:r>
            <a:r>
              <a:rPr lang="zh-CN" altLang="en-US" sz="2800" b="1" dirty="0">
                <a:solidFill>
                  <a:srgbClr val="0000FF"/>
                </a:solidFill>
                <a:latin typeface="+mn-lt"/>
                <a:ea typeface="仿宋" panose="02010609060101010101" pitchFamily="49" charset="-122"/>
              </a:rPr>
              <a:t>丙类倍频器（</a:t>
            </a:r>
            <a:r>
              <a:rPr lang="en-US" altLang="zh-CN" sz="2800" b="1" dirty="0">
                <a:solidFill>
                  <a:srgbClr val="00B050"/>
                </a:solidFill>
                <a:latin typeface="+mn-lt"/>
                <a:ea typeface="仿宋" panose="02010609060101010101" pitchFamily="49" charset="-122"/>
              </a:rPr>
              <a:t> P100    </a:t>
            </a:r>
            <a:r>
              <a:rPr lang="en-US" altLang="zh-CN" sz="2800" b="1" dirty="0">
                <a:solidFill>
                  <a:srgbClr val="FF0000"/>
                </a:solidFill>
                <a:latin typeface="+mn-lt"/>
                <a:ea typeface="仿宋" panose="02010609060101010101" pitchFamily="49" charset="-122"/>
              </a:rPr>
              <a:t>P102 </a:t>
            </a:r>
            <a:r>
              <a:rPr lang="en-US" altLang="zh-CN" sz="2800" b="1" dirty="0">
                <a:solidFill>
                  <a:srgbClr val="0000FF"/>
                </a:solidFill>
                <a:latin typeface="+mn-lt"/>
                <a:ea typeface="仿宋" panose="02010609060101010101" pitchFamily="49" charset="-122"/>
              </a:rPr>
              <a:t>      P108</a:t>
            </a:r>
            <a:r>
              <a:rPr lang="zh-CN" altLang="en-US" sz="2800" b="1" dirty="0">
                <a:solidFill>
                  <a:srgbClr val="0000FF"/>
                </a:solidFill>
                <a:latin typeface="+mn-lt"/>
                <a:ea typeface="仿宋" panose="02010609060101010101" pitchFamily="49" charset="-122"/>
              </a:rPr>
              <a:t>）</a:t>
            </a:r>
          </a:p>
        </p:txBody>
      </p:sp>
      <p:sp>
        <p:nvSpPr>
          <p:cNvPr id="72707" name="Text Box 4">
            <a:extLst>
              <a:ext uri="{FF2B5EF4-FFF2-40B4-BE49-F238E27FC236}">
                <a16:creationId xmlns:a16="http://schemas.microsoft.com/office/drawing/2014/main" id="{1DA75E5F-6AB0-4175-8F34-F7D6EA48BA7F}"/>
              </a:ext>
            </a:extLst>
          </p:cNvPr>
          <p:cNvSpPr txBox="1">
            <a:spLocks noChangeArrowheads="1"/>
          </p:cNvSpPr>
          <p:nvPr/>
        </p:nvSpPr>
        <p:spPr bwMode="auto">
          <a:xfrm>
            <a:off x="323528" y="688113"/>
            <a:ext cx="2736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400" dirty="0">
                <a:solidFill>
                  <a:srgbClr val="000099"/>
                </a:solidFill>
                <a:latin typeface="+mn-lt"/>
                <a:ea typeface="仿宋" panose="02010609060101010101" pitchFamily="49" charset="-122"/>
              </a:rPr>
              <a:t>三倍频电路：</a:t>
            </a:r>
          </a:p>
        </p:txBody>
      </p:sp>
      <p:sp>
        <p:nvSpPr>
          <p:cNvPr id="72708" name="Text Box 5">
            <a:extLst>
              <a:ext uri="{FF2B5EF4-FFF2-40B4-BE49-F238E27FC236}">
                <a16:creationId xmlns:a16="http://schemas.microsoft.com/office/drawing/2014/main" id="{B788D4D2-E797-4FE2-9591-8C503F693B41}"/>
              </a:ext>
            </a:extLst>
          </p:cNvPr>
          <p:cNvSpPr txBox="1">
            <a:spLocks noChangeArrowheads="1"/>
          </p:cNvSpPr>
          <p:nvPr/>
        </p:nvSpPr>
        <p:spPr bwMode="auto">
          <a:xfrm>
            <a:off x="323528" y="4797152"/>
            <a:ext cx="8605837" cy="113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FontTx/>
              <a:buNone/>
            </a:pPr>
            <a:r>
              <a:rPr kumimoji="0" lang="en-US" altLang="zh-CN" sz="2400" i="1" dirty="0">
                <a:solidFill>
                  <a:srgbClr val="000099"/>
                </a:solidFill>
                <a:latin typeface="+mn-lt"/>
                <a:ea typeface="仿宋" panose="02010609060101010101" pitchFamily="49" charset="-122"/>
              </a:rPr>
              <a:t>L</a:t>
            </a:r>
            <a:r>
              <a:rPr kumimoji="0" lang="en-US" altLang="zh-CN" sz="2400" baseline="-25000" dirty="0">
                <a:solidFill>
                  <a:srgbClr val="000099"/>
                </a:solidFill>
                <a:latin typeface="+mn-lt"/>
                <a:ea typeface="仿宋" panose="02010609060101010101" pitchFamily="49" charset="-122"/>
              </a:rPr>
              <a:t>3</a:t>
            </a:r>
            <a:r>
              <a:rPr kumimoji="0" lang="en-US" altLang="zh-CN" sz="2400" dirty="0">
                <a:solidFill>
                  <a:srgbClr val="000099"/>
                </a:solidFill>
                <a:latin typeface="+mn-lt"/>
                <a:ea typeface="仿宋" panose="02010609060101010101" pitchFamily="49" charset="-122"/>
              </a:rPr>
              <a:t>,</a:t>
            </a:r>
            <a:r>
              <a:rPr kumimoji="0" lang="en-US" altLang="zh-CN" sz="2400" i="1" dirty="0">
                <a:solidFill>
                  <a:srgbClr val="000099"/>
                </a:solidFill>
                <a:latin typeface="+mn-lt"/>
                <a:ea typeface="仿宋" panose="02010609060101010101" pitchFamily="49" charset="-122"/>
              </a:rPr>
              <a:t>C</a:t>
            </a:r>
            <a:r>
              <a:rPr kumimoji="0" lang="en-US" altLang="zh-CN" sz="2400" baseline="-25000" dirty="0">
                <a:solidFill>
                  <a:srgbClr val="000099"/>
                </a:solidFill>
                <a:latin typeface="+mn-lt"/>
                <a:ea typeface="仿宋" panose="02010609060101010101" pitchFamily="49" charset="-122"/>
              </a:rPr>
              <a:t>3</a:t>
            </a:r>
            <a:r>
              <a:rPr kumimoji="0" lang="zh-CN" altLang="en-US" sz="2400" dirty="0">
                <a:solidFill>
                  <a:srgbClr val="000099"/>
                </a:solidFill>
                <a:latin typeface="+mn-lt"/>
                <a:ea typeface="仿宋" panose="02010609060101010101" pitchFamily="49" charset="-122"/>
              </a:rPr>
              <a:t>调谐</a:t>
            </a:r>
            <a:r>
              <a:rPr kumimoji="0" lang="en-US" altLang="zh-CN" sz="2400" dirty="0">
                <a:solidFill>
                  <a:srgbClr val="000099"/>
                </a:solidFill>
                <a:latin typeface="+mn-lt"/>
                <a:ea typeface="仿宋" panose="02010609060101010101" pitchFamily="49" charset="-122"/>
              </a:rPr>
              <a:t>3</a:t>
            </a:r>
            <a:r>
              <a:rPr kumimoji="0" lang="en-US" altLang="zh-CN" sz="2400" i="1" dirty="0">
                <a:solidFill>
                  <a:srgbClr val="000099"/>
                </a:solidFill>
                <a:latin typeface="+mn-lt"/>
                <a:ea typeface="仿宋" panose="02010609060101010101" pitchFamily="49" charset="-122"/>
              </a:rPr>
              <a:t>f</a:t>
            </a:r>
            <a:r>
              <a:rPr kumimoji="0" lang="zh-CN" altLang="en-US" sz="2400" dirty="0">
                <a:solidFill>
                  <a:srgbClr val="000099"/>
                </a:solidFill>
                <a:latin typeface="+mn-lt"/>
                <a:ea typeface="仿宋" panose="02010609060101010101" pitchFamily="49" charset="-122"/>
              </a:rPr>
              <a:t>，</a:t>
            </a:r>
            <a:r>
              <a:rPr kumimoji="0" lang="en-US" altLang="zh-CN" sz="2400" i="1" dirty="0">
                <a:solidFill>
                  <a:srgbClr val="000099"/>
                </a:solidFill>
                <a:latin typeface="+mn-lt"/>
                <a:ea typeface="仿宋" panose="02010609060101010101" pitchFamily="49" charset="-122"/>
              </a:rPr>
              <a:t>L</a:t>
            </a:r>
            <a:r>
              <a:rPr kumimoji="0" lang="en-US" altLang="zh-CN" sz="2400" baseline="-25000" dirty="0">
                <a:solidFill>
                  <a:srgbClr val="000099"/>
                </a:solidFill>
                <a:latin typeface="+mn-lt"/>
                <a:ea typeface="仿宋" panose="02010609060101010101" pitchFamily="49" charset="-122"/>
              </a:rPr>
              <a:t>2</a:t>
            </a:r>
            <a:r>
              <a:rPr kumimoji="0" lang="en-US" altLang="zh-CN" sz="2400" i="1" dirty="0">
                <a:solidFill>
                  <a:srgbClr val="000099"/>
                </a:solidFill>
                <a:latin typeface="+mn-lt"/>
                <a:ea typeface="仿宋" panose="02010609060101010101" pitchFamily="49" charset="-122"/>
              </a:rPr>
              <a:t>C</a:t>
            </a:r>
            <a:r>
              <a:rPr kumimoji="0" lang="en-US" altLang="zh-CN" sz="2400" baseline="-25000" dirty="0">
                <a:solidFill>
                  <a:srgbClr val="000099"/>
                </a:solidFill>
                <a:latin typeface="+mn-lt"/>
                <a:ea typeface="仿宋" panose="02010609060101010101" pitchFamily="49" charset="-122"/>
              </a:rPr>
              <a:t>2</a:t>
            </a:r>
            <a:r>
              <a:rPr kumimoji="0" lang="zh-CN" altLang="en-US" sz="2400" dirty="0">
                <a:solidFill>
                  <a:srgbClr val="000099"/>
                </a:solidFill>
                <a:latin typeface="+mn-lt"/>
                <a:ea typeface="仿宋" panose="02010609060101010101" pitchFamily="49" charset="-122"/>
              </a:rPr>
              <a:t>和 </a:t>
            </a:r>
            <a:r>
              <a:rPr kumimoji="0" lang="en-US" altLang="zh-CN" sz="2400" i="1" dirty="0">
                <a:solidFill>
                  <a:srgbClr val="000099"/>
                </a:solidFill>
                <a:latin typeface="+mn-lt"/>
                <a:ea typeface="仿宋" panose="02010609060101010101" pitchFamily="49" charset="-122"/>
              </a:rPr>
              <a:t>L</a:t>
            </a:r>
            <a:r>
              <a:rPr kumimoji="0" lang="en-US" altLang="zh-CN" sz="2400" baseline="-25000" dirty="0">
                <a:solidFill>
                  <a:srgbClr val="000099"/>
                </a:solidFill>
                <a:latin typeface="+mn-lt"/>
                <a:ea typeface="仿宋" panose="02010609060101010101" pitchFamily="49" charset="-122"/>
              </a:rPr>
              <a:t>1</a:t>
            </a:r>
            <a:r>
              <a:rPr kumimoji="0" lang="en-US" altLang="zh-CN" sz="2400" i="1" dirty="0">
                <a:solidFill>
                  <a:srgbClr val="000099"/>
                </a:solidFill>
                <a:latin typeface="+mn-lt"/>
                <a:ea typeface="仿宋" panose="02010609060101010101" pitchFamily="49" charset="-122"/>
              </a:rPr>
              <a:t>C</a:t>
            </a:r>
            <a:r>
              <a:rPr kumimoji="0" lang="en-US" altLang="zh-CN" sz="2400" baseline="-25000" dirty="0">
                <a:solidFill>
                  <a:srgbClr val="000099"/>
                </a:solidFill>
                <a:latin typeface="+mn-lt"/>
                <a:ea typeface="仿宋" panose="02010609060101010101" pitchFamily="49" charset="-122"/>
              </a:rPr>
              <a:t>1</a:t>
            </a:r>
            <a:r>
              <a:rPr kumimoji="0" lang="zh-CN" altLang="en-US" sz="2400" dirty="0">
                <a:solidFill>
                  <a:srgbClr val="000099"/>
                </a:solidFill>
                <a:latin typeface="+mn-lt"/>
                <a:ea typeface="仿宋" panose="02010609060101010101" pitchFamily="49" charset="-122"/>
              </a:rPr>
              <a:t>串联谐振于</a:t>
            </a:r>
            <a:r>
              <a:rPr kumimoji="0" lang="en-US" altLang="zh-CN" sz="2400" dirty="0">
                <a:solidFill>
                  <a:srgbClr val="000099"/>
                </a:solidFill>
                <a:latin typeface="+mn-lt"/>
                <a:ea typeface="仿宋" panose="02010609060101010101" pitchFamily="49" charset="-122"/>
              </a:rPr>
              <a:t>1</a:t>
            </a:r>
            <a:r>
              <a:rPr kumimoji="0" lang="en-US" altLang="zh-CN" sz="2400" i="1" dirty="0">
                <a:solidFill>
                  <a:srgbClr val="000099"/>
                </a:solidFill>
                <a:latin typeface="+mn-lt"/>
                <a:ea typeface="仿宋" panose="02010609060101010101" pitchFamily="49" charset="-122"/>
              </a:rPr>
              <a:t>f</a:t>
            </a:r>
            <a:r>
              <a:rPr kumimoji="0" lang="zh-CN" altLang="en-US" sz="2400" dirty="0">
                <a:solidFill>
                  <a:srgbClr val="000099"/>
                </a:solidFill>
                <a:latin typeface="+mn-lt"/>
                <a:ea typeface="仿宋" panose="02010609060101010101" pitchFamily="49" charset="-122"/>
              </a:rPr>
              <a:t>、</a:t>
            </a:r>
            <a:r>
              <a:rPr kumimoji="0" lang="en-US" altLang="zh-CN" sz="2400" dirty="0">
                <a:solidFill>
                  <a:srgbClr val="000099"/>
                </a:solidFill>
                <a:latin typeface="+mn-lt"/>
                <a:ea typeface="仿宋" panose="02010609060101010101" pitchFamily="49" charset="-122"/>
              </a:rPr>
              <a:t>2</a:t>
            </a:r>
            <a:r>
              <a:rPr kumimoji="0" lang="en-US" altLang="zh-CN" sz="2400" i="1" dirty="0">
                <a:solidFill>
                  <a:srgbClr val="000099"/>
                </a:solidFill>
                <a:latin typeface="+mn-lt"/>
                <a:ea typeface="仿宋" panose="02010609060101010101" pitchFamily="49" charset="-122"/>
              </a:rPr>
              <a:t>f</a:t>
            </a:r>
            <a:r>
              <a:rPr kumimoji="0" lang="zh-CN" altLang="en-US" sz="2400" dirty="0">
                <a:solidFill>
                  <a:srgbClr val="000099"/>
                </a:solidFill>
                <a:latin typeface="+mn-lt"/>
                <a:ea typeface="仿宋" panose="02010609060101010101" pitchFamily="49" charset="-122"/>
              </a:rPr>
              <a:t>，短路抑制基波和二次谐波。</a:t>
            </a:r>
          </a:p>
        </p:txBody>
      </p:sp>
      <p:pic>
        <p:nvPicPr>
          <p:cNvPr id="72709" name="图片 5" descr="Image1.jpg">
            <a:extLst>
              <a:ext uri="{FF2B5EF4-FFF2-40B4-BE49-F238E27FC236}">
                <a16:creationId xmlns:a16="http://schemas.microsoft.com/office/drawing/2014/main" id="{D5AC7CD2-873B-4943-9395-9D0FC6922EA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212713"/>
            <a:ext cx="6429375" cy="344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0" name="Rectangle 2">
            <a:extLst>
              <a:ext uri="{FF2B5EF4-FFF2-40B4-BE49-F238E27FC236}">
                <a16:creationId xmlns:a16="http://schemas.microsoft.com/office/drawing/2014/main" id="{123511D7-B38C-4FCC-B369-55C19DCD754B}"/>
              </a:ext>
            </a:extLst>
          </p:cNvPr>
          <p:cNvSpPr>
            <a:spLocks noChangeArrowheads="1"/>
          </p:cNvSpPr>
          <p:nvPr/>
        </p:nvSpPr>
        <p:spPr bwMode="auto">
          <a:xfrm>
            <a:off x="4786312" y="3857625"/>
            <a:ext cx="2233959"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lvl="1" eaLnBrk="1" hangingPunct="1">
              <a:spcBef>
                <a:spcPct val="0"/>
              </a:spcBef>
              <a:buFontTx/>
              <a:buNone/>
            </a:pPr>
            <a:r>
              <a:rPr lang="zh-CN" altLang="en-US" sz="2400" dirty="0">
                <a:solidFill>
                  <a:srgbClr val="FF0000"/>
                </a:solidFill>
                <a:latin typeface="+mn-lt"/>
                <a:ea typeface="仿宋" panose="02010609060101010101" pitchFamily="49" charset="-122"/>
              </a:rPr>
              <a:t>旧教材</a:t>
            </a:r>
            <a:r>
              <a:rPr lang="en-US" altLang="zh-CN" sz="2400" dirty="0">
                <a:solidFill>
                  <a:srgbClr val="FF0000"/>
                </a:solidFill>
                <a:latin typeface="+mn-lt"/>
                <a:ea typeface="仿宋" panose="02010609060101010101" pitchFamily="49" charset="-122"/>
              </a:rPr>
              <a:t>P132</a:t>
            </a:r>
            <a:endParaRPr lang="zh-CN" altLang="en-US" sz="2400" dirty="0">
              <a:solidFill>
                <a:srgbClr val="FF0000"/>
              </a:solidFill>
              <a:latin typeface="+mn-lt"/>
              <a:ea typeface="仿宋" panose="02010609060101010101" pitchFamily="49"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3C4ACDF6-41E7-482C-A7D2-424A8FF8E2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0257" y="4180299"/>
            <a:ext cx="2775000" cy="2596998"/>
          </a:xfrm>
          <a:prstGeom prst="rect">
            <a:avLst/>
          </a:prstGeom>
        </p:spPr>
      </p:pic>
      <p:sp>
        <p:nvSpPr>
          <p:cNvPr id="73730" name="Rectangle 2">
            <a:extLst>
              <a:ext uri="{FF2B5EF4-FFF2-40B4-BE49-F238E27FC236}">
                <a16:creationId xmlns:a16="http://schemas.microsoft.com/office/drawing/2014/main" id="{E57B2A67-D091-4342-BBFA-C57F50F68777}"/>
              </a:ext>
            </a:extLst>
          </p:cNvPr>
          <p:cNvSpPr>
            <a:spLocks noGrp="1" noChangeArrowheads="1"/>
          </p:cNvSpPr>
          <p:nvPr>
            <p:ph type="title" idx="4294967295"/>
          </p:nvPr>
        </p:nvSpPr>
        <p:spPr>
          <a:xfrm>
            <a:off x="300038" y="85725"/>
            <a:ext cx="8558212" cy="557213"/>
          </a:xfrm>
        </p:spPr>
        <p:txBody>
          <a:bodyPr/>
          <a:lstStyle/>
          <a:p>
            <a:pPr algn="l" eaLnBrk="1" hangingPunct="1"/>
            <a:r>
              <a:rPr lang="en-US" altLang="zh-CN" sz="2800" b="1" dirty="0">
                <a:solidFill>
                  <a:srgbClr val="0000FF"/>
                </a:solidFill>
                <a:latin typeface="+mn-lt"/>
                <a:ea typeface="仿宋" panose="02010609060101010101" pitchFamily="49" charset="-122"/>
              </a:rPr>
              <a:t>3.7.2   </a:t>
            </a:r>
            <a:r>
              <a:rPr lang="zh-CN" altLang="en-US" sz="2800" b="1" dirty="0">
                <a:solidFill>
                  <a:srgbClr val="0000FF"/>
                </a:solidFill>
                <a:latin typeface="+mn-lt"/>
                <a:ea typeface="仿宋" panose="02010609060101010101" pitchFamily="49" charset="-122"/>
              </a:rPr>
              <a:t>参量倍频器   </a:t>
            </a:r>
            <a:r>
              <a:rPr lang="en-US" altLang="en-US" sz="2800" b="1" dirty="0">
                <a:solidFill>
                  <a:srgbClr val="0000FF"/>
                </a:solidFill>
                <a:latin typeface="+mn-lt"/>
                <a:ea typeface="仿宋" panose="02010609060101010101" pitchFamily="49" charset="-122"/>
              </a:rPr>
              <a:t>parametric converter</a:t>
            </a:r>
            <a:r>
              <a:rPr lang="zh-CN" altLang="en-US" sz="2800" b="1" dirty="0">
                <a:solidFill>
                  <a:srgbClr val="0000FF"/>
                </a:solidFill>
                <a:latin typeface="+mn-lt"/>
                <a:ea typeface="仿宋" panose="02010609060101010101" pitchFamily="49" charset="-122"/>
              </a:rPr>
              <a:t>  （旧</a:t>
            </a:r>
            <a:r>
              <a:rPr lang="en-US" altLang="zh-CN" sz="2800" b="1" dirty="0">
                <a:solidFill>
                  <a:srgbClr val="0000FF"/>
                </a:solidFill>
                <a:latin typeface="+mn-lt"/>
                <a:ea typeface="仿宋" panose="02010609060101010101" pitchFamily="49" charset="-122"/>
              </a:rPr>
              <a:t>P132</a:t>
            </a:r>
            <a:r>
              <a:rPr lang="zh-CN" altLang="en-US" sz="2800" b="1" dirty="0">
                <a:solidFill>
                  <a:srgbClr val="0000FF"/>
                </a:solidFill>
                <a:latin typeface="+mn-lt"/>
                <a:ea typeface="仿宋" panose="02010609060101010101" pitchFamily="49" charset="-122"/>
              </a:rPr>
              <a:t>）</a:t>
            </a:r>
          </a:p>
        </p:txBody>
      </p:sp>
      <p:sp>
        <p:nvSpPr>
          <p:cNvPr id="73731" name="Rectangle 3">
            <a:extLst>
              <a:ext uri="{FF2B5EF4-FFF2-40B4-BE49-F238E27FC236}">
                <a16:creationId xmlns:a16="http://schemas.microsoft.com/office/drawing/2014/main" id="{709C812B-68FF-43A0-AA4D-3F9503D07F14}"/>
              </a:ext>
            </a:extLst>
          </p:cNvPr>
          <p:cNvSpPr>
            <a:spLocks noChangeArrowheads="1"/>
          </p:cNvSpPr>
          <p:nvPr/>
        </p:nvSpPr>
        <p:spPr bwMode="auto">
          <a:xfrm>
            <a:off x="73746" y="955835"/>
            <a:ext cx="6016021"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en-US" altLang="zh-CN" sz="2400" dirty="0">
                <a:solidFill>
                  <a:srgbClr val="000099"/>
                </a:solidFill>
                <a:latin typeface="+mn-lt"/>
                <a:ea typeface="仿宋" panose="02010609060101010101" pitchFamily="49" charset="-122"/>
              </a:rPr>
              <a:t>(1)   </a:t>
            </a:r>
            <a:r>
              <a:rPr lang="zh-CN" altLang="en-US" sz="2400" dirty="0">
                <a:solidFill>
                  <a:srgbClr val="000099"/>
                </a:solidFill>
                <a:latin typeface="+mn-lt"/>
                <a:ea typeface="仿宋" panose="02010609060101010101" pitchFamily="49" charset="-122"/>
              </a:rPr>
              <a:t>变容二极管（</a:t>
            </a:r>
            <a:r>
              <a:rPr lang="en-US" altLang="zh-CN" sz="2400" dirty="0">
                <a:solidFill>
                  <a:srgbClr val="000099"/>
                </a:solidFill>
                <a:latin typeface="+mn-lt"/>
                <a:ea typeface="仿宋" panose="02010609060101010101" pitchFamily="49" charset="-122"/>
              </a:rPr>
              <a:t> Varactor </a:t>
            </a:r>
            <a:r>
              <a:rPr lang="zh-CN" altLang="en-US" sz="2400" dirty="0">
                <a:solidFill>
                  <a:srgbClr val="000099"/>
                </a:solidFill>
                <a:latin typeface="+mn-lt"/>
                <a:ea typeface="仿宋" panose="02010609060101010101" pitchFamily="49" charset="-122"/>
              </a:rPr>
              <a:t>）的特性</a:t>
            </a:r>
          </a:p>
          <a:p>
            <a:pPr eaLnBrk="1" hangingPunct="1">
              <a:buFontTx/>
              <a:buNone/>
            </a:pPr>
            <a:r>
              <a:rPr lang="zh-CN" altLang="en-US" sz="2400" dirty="0">
                <a:solidFill>
                  <a:srgbClr val="000099"/>
                </a:solidFill>
                <a:latin typeface="+mn-lt"/>
                <a:ea typeface="仿宋" panose="02010609060101010101" pitchFamily="49" charset="-122"/>
              </a:rPr>
              <a:t>    结电容随反向电压的变化而变化。</a:t>
            </a:r>
          </a:p>
          <a:p>
            <a:pPr eaLnBrk="1" hangingPunct="1">
              <a:buFontTx/>
              <a:buNone/>
            </a:pPr>
            <a:r>
              <a:rPr lang="zh-CN" altLang="en-US" sz="2400" dirty="0">
                <a:solidFill>
                  <a:srgbClr val="000099"/>
                </a:solidFill>
                <a:latin typeface="+mn-lt"/>
                <a:ea typeface="仿宋" panose="02010609060101010101" pitchFamily="49" charset="-122"/>
              </a:rPr>
              <a:t>结电容：</a:t>
            </a:r>
            <a:r>
              <a:rPr lang="en-US" altLang="zh-CN" sz="2400" i="1" dirty="0" err="1">
                <a:solidFill>
                  <a:srgbClr val="000099"/>
                </a:solidFill>
                <a:latin typeface="+mn-lt"/>
                <a:ea typeface="仿宋" panose="02010609060101010101" pitchFamily="49" charset="-122"/>
              </a:rPr>
              <a:t>C</a:t>
            </a:r>
            <a:r>
              <a:rPr lang="en-US" altLang="zh-CN" sz="2400" baseline="-25000" dirty="0" err="1">
                <a:solidFill>
                  <a:srgbClr val="000099"/>
                </a:solidFill>
                <a:latin typeface="+mn-lt"/>
                <a:ea typeface="仿宋" panose="02010609060101010101" pitchFamily="49" charset="-122"/>
              </a:rPr>
              <a:t>j</a:t>
            </a:r>
            <a:r>
              <a:rPr lang="en-US" altLang="zh-CN" sz="2400" dirty="0">
                <a:solidFill>
                  <a:srgbClr val="000099"/>
                </a:solidFill>
                <a:latin typeface="+mn-lt"/>
                <a:ea typeface="仿宋" panose="02010609060101010101" pitchFamily="49" charset="-122"/>
              </a:rPr>
              <a:t>=</a:t>
            </a:r>
            <a:r>
              <a:rPr lang="en-US" altLang="zh-CN" sz="2400" i="1" dirty="0">
                <a:solidFill>
                  <a:srgbClr val="000099"/>
                </a:solidFill>
                <a:latin typeface="+mn-lt"/>
                <a:ea typeface="仿宋" panose="02010609060101010101" pitchFamily="49" charset="-122"/>
              </a:rPr>
              <a:t>C</a:t>
            </a:r>
            <a:r>
              <a:rPr lang="en-US" altLang="zh-CN" sz="2400" baseline="-25000" dirty="0">
                <a:solidFill>
                  <a:srgbClr val="000099"/>
                </a:solidFill>
                <a:latin typeface="+mn-lt"/>
                <a:ea typeface="仿宋" panose="02010609060101010101" pitchFamily="49" charset="-122"/>
              </a:rPr>
              <a:t>D</a:t>
            </a:r>
            <a:r>
              <a:rPr lang="en-US" altLang="zh-CN" sz="2400" dirty="0">
                <a:solidFill>
                  <a:srgbClr val="000099"/>
                </a:solidFill>
                <a:latin typeface="+mn-lt"/>
                <a:ea typeface="仿宋" panose="02010609060101010101" pitchFamily="49" charset="-122"/>
              </a:rPr>
              <a:t>+</a:t>
            </a:r>
            <a:r>
              <a:rPr lang="en-US" altLang="zh-CN" sz="2400" i="1" dirty="0">
                <a:solidFill>
                  <a:srgbClr val="000099"/>
                </a:solidFill>
                <a:latin typeface="+mn-lt"/>
                <a:ea typeface="仿宋" panose="02010609060101010101" pitchFamily="49" charset="-122"/>
              </a:rPr>
              <a:t>C</a:t>
            </a:r>
            <a:r>
              <a:rPr lang="en-US" altLang="zh-CN" sz="2400" baseline="-25000" dirty="0">
                <a:solidFill>
                  <a:srgbClr val="000099"/>
                </a:solidFill>
                <a:latin typeface="+mn-lt"/>
                <a:ea typeface="仿宋" panose="02010609060101010101" pitchFamily="49" charset="-122"/>
              </a:rPr>
              <a:t>T</a:t>
            </a:r>
            <a:r>
              <a:rPr lang="en-US" altLang="zh-CN" sz="2400" dirty="0">
                <a:solidFill>
                  <a:srgbClr val="000099"/>
                </a:solidFill>
                <a:latin typeface="+mn-lt"/>
                <a:ea typeface="仿宋" panose="02010609060101010101" pitchFamily="49" charset="-122"/>
              </a:rPr>
              <a:t> </a:t>
            </a:r>
            <a:r>
              <a:rPr lang="zh-CN" altLang="en-US" sz="2400" dirty="0">
                <a:solidFill>
                  <a:srgbClr val="000099"/>
                </a:solidFill>
                <a:latin typeface="+mn-lt"/>
                <a:ea typeface="仿宋" panose="02010609060101010101" pitchFamily="49" charset="-122"/>
              </a:rPr>
              <a:t>；    </a:t>
            </a:r>
          </a:p>
          <a:p>
            <a:pPr eaLnBrk="1" hangingPunct="1">
              <a:buFontTx/>
              <a:buNone/>
            </a:pPr>
            <a:r>
              <a:rPr lang="zh-CN" altLang="en-US" sz="2400" dirty="0">
                <a:solidFill>
                  <a:srgbClr val="000099"/>
                </a:solidFill>
                <a:latin typeface="+mn-lt"/>
                <a:ea typeface="仿宋" panose="02010609060101010101" pitchFamily="49" charset="-122"/>
              </a:rPr>
              <a:t>          其中</a:t>
            </a:r>
            <a:r>
              <a:rPr lang="en-US" altLang="zh-CN" sz="2400" dirty="0">
                <a:solidFill>
                  <a:srgbClr val="000099"/>
                </a:solidFill>
                <a:latin typeface="+mn-lt"/>
                <a:ea typeface="仿宋" panose="02010609060101010101" pitchFamily="49" charset="-122"/>
              </a:rPr>
              <a:t>, </a:t>
            </a:r>
            <a:r>
              <a:rPr lang="en-US" altLang="zh-CN" sz="2400" i="1" dirty="0">
                <a:solidFill>
                  <a:srgbClr val="000099"/>
                </a:solidFill>
                <a:latin typeface="+mn-lt"/>
                <a:ea typeface="仿宋" panose="02010609060101010101" pitchFamily="49" charset="-122"/>
              </a:rPr>
              <a:t>C</a:t>
            </a:r>
            <a:r>
              <a:rPr lang="en-US" altLang="zh-CN" sz="2400" baseline="-25000" dirty="0">
                <a:solidFill>
                  <a:srgbClr val="000099"/>
                </a:solidFill>
                <a:latin typeface="+mn-lt"/>
                <a:ea typeface="仿宋" panose="02010609060101010101" pitchFamily="49" charset="-122"/>
              </a:rPr>
              <a:t>D</a:t>
            </a:r>
            <a:r>
              <a:rPr lang="zh-CN" altLang="en-US" sz="2400" dirty="0">
                <a:solidFill>
                  <a:srgbClr val="000099"/>
                </a:solidFill>
                <a:latin typeface="+mn-lt"/>
                <a:ea typeface="仿宋" panose="02010609060101010101" pitchFamily="49" charset="-122"/>
              </a:rPr>
              <a:t> ：扩散电容；</a:t>
            </a:r>
            <a:r>
              <a:rPr lang="en-US" altLang="zh-CN" sz="2400" i="1" dirty="0">
                <a:solidFill>
                  <a:srgbClr val="000099"/>
                </a:solidFill>
                <a:latin typeface="+mn-lt"/>
                <a:ea typeface="仿宋" panose="02010609060101010101" pitchFamily="49" charset="-122"/>
              </a:rPr>
              <a:t>C</a:t>
            </a:r>
            <a:r>
              <a:rPr lang="en-US" altLang="zh-CN" sz="2400" baseline="-25000" dirty="0">
                <a:solidFill>
                  <a:srgbClr val="000099"/>
                </a:solidFill>
                <a:latin typeface="+mn-lt"/>
                <a:ea typeface="仿宋" panose="02010609060101010101" pitchFamily="49" charset="-122"/>
              </a:rPr>
              <a:t>T</a:t>
            </a:r>
            <a:r>
              <a:rPr lang="zh-CN" altLang="en-US" sz="2400" dirty="0">
                <a:solidFill>
                  <a:srgbClr val="000099"/>
                </a:solidFill>
                <a:latin typeface="+mn-lt"/>
                <a:ea typeface="仿宋" panose="02010609060101010101" pitchFamily="49" charset="-122"/>
              </a:rPr>
              <a:t> ：势垒电容</a:t>
            </a:r>
          </a:p>
          <a:p>
            <a:pPr eaLnBrk="1" hangingPunct="1">
              <a:buFontTx/>
              <a:buNone/>
            </a:pPr>
            <a:r>
              <a:rPr lang="zh-CN" altLang="en-US" sz="2400" dirty="0">
                <a:solidFill>
                  <a:srgbClr val="000099"/>
                </a:solidFill>
                <a:latin typeface="+mn-lt"/>
                <a:ea typeface="仿宋" panose="02010609060101010101" pitchFamily="49" charset="-122"/>
              </a:rPr>
              <a:t>    当变容二极管两端加反压时， </a:t>
            </a:r>
            <a:r>
              <a:rPr lang="en-US" altLang="zh-CN" sz="2400" i="1" dirty="0">
                <a:solidFill>
                  <a:srgbClr val="000099"/>
                </a:solidFill>
                <a:latin typeface="+mn-lt"/>
                <a:ea typeface="仿宋" panose="02010609060101010101" pitchFamily="49" charset="-122"/>
              </a:rPr>
              <a:t>C</a:t>
            </a:r>
            <a:r>
              <a:rPr lang="en-US" altLang="zh-CN" sz="2400" baseline="-25000" dirty="0">
                <a:solidFill>
                  <a:srgbClr val="000099"/>
                </a:solidFill>
                <a:latin typeface="+mn-lt"/>
                <a:ea typeface="仿宋" panose="02010609060101010101" pitchFamily="49" charset="-122"/>
              </a:rPr>
              <a:t>D</a:t>
            </a:r>
            <a:r>
              <a:rPr lang="zh-CN" altLang="en-US" sz="2400" dirty="0">
                <a:solidFill>
                  <a:srgbClr val="000099"/>
                </a:solidFill>
                <a:latin typeface="+mn-lt"/>
                <a:ea typeface="仿宋" panose="02010609060101010101" pitchFamily="49" charset="-122"/>
              </a:rPr>
              <a:t> </a:t>
            </a:r>
            <a:r>
              <a:rPr lang="en-US" altLang="zh-CN" sz="2400" dirty="0">
                <a:solidFill>
                  <a:srgbClr val="000099"/>
                </a:solidFill>
                <a:latin typeface="+mn-lt"/>
                <a:ea typeface="仿宋" panose="02010609060101010101" pitchFamily="49" charset="-122"/>
              </a:rPr>
              <a:t>=0 </a:t>
            </a:r>
            <a:r>
              <a:rPr lang="zh-CN" altLang="en-US" sz="2400" dirty="0">
                <a:solidFill>
                  <a:srgbClr val="000099"/>
                </a:solidFill>
                <a:latin typeface="+mn-lt"/>
                <a:ea typeface="仿宋" panose="02010609060101010101" pitchFamily="49" charset="-122"/>
              </a:rPr>
              <a:t>，</a:t>
            </a:r>
          </a:p>
          <a:p>
            <a:pPr eaLnBrk="1" hangingPunct="1">
              <a:buFontTx/>
              <a:buNone/>
            </a:pPr>
            <a:r>
              <a:rPr lang="zh-CN" altLang="en-US" sz="2400" dirty="0">
                <a:solidFill>
                  <a:srgbClr val="000099"/>
                </a:solidFill>
                <a:latin typeface="+mn-lt"/>
                <a:ea typeface="仿宋" panose="02010609060101010101" pitchFamily="49" charset="-122"/>
              </a:rPr>
              <a:t> 所以主要是势垒电容：</a:t>
            </a:r>
          </a:p>
        </p:txBody>
      </p:sp>
      <mc:AlternateContent xmlns:mc="http://schemas.openxmlformats.org/markup-compatibility/2006" xmlns:a14="http://schemas.microsoft.com/office/drawing/2010/main">
        <mc:Choice Requires="a14">
          <p:sp>
            <p:nvSpPr>
              <p:cNvPr id="73732" name="Object 4">
                <a:extLst>
                  <a:ext uri="{FF2B5EF4-FFF2-40B4-BE49-F238E27FC236}">
                    <a16:creationId xmlns:a16="http://schemas.microsoft.com/office/drawing/2014/main" id="{DD4D0488-DAD5-44A3-AC5E-3C5CC7554646}"/>
                  </a:ext>
                </a:extLst>
              </p:cNvPr>
              <p:cNvSpPr txBox="1"/>
              <p:nvPr/>
            </p:nvSpPr>
            <p:spPr bwMode="auto">
              <a:xfrm>
                <a:off x="677556" y="3639402"/>
                <a:ext cx="2525511" cy="1184275"/>
              </a:xfrm>
              <a:prstGeom prst="rect">
                <a:avLst/>
              </a:prstGeom>
              <a:solidFill>
                <a:schemeClr val="bg1"/>
              </a:solidFill>
              <a:ln>
                <a:noFill/>
              </a:ln>
            </p:spPr>
            <p:txBody>
              <a:bodyPr>
                <a:normAutofit fontScale="70000" lnSpcReduction="20000"/>
              </a:bodyPr>
              <a:lstStyle/>
              <a:p>
                <a:pPr/>
                <a14:m>
                  <m:oMathPara xmlns:m="http://schemas.openxmlformats.org/officeDocument/2006/math">
                    <m:oMathParaPr>
                      <m:jc m:val="left"/>
                    </m:oMathParaPr>
                    <m:oMath xmlns:m="http://schemas.openxmlformats.org/officeDocument/2006/math">
                      <m:r>
                        <m:rPr>
                          <m:nor/>
                        </m:rPr>
                        <a:rPr lang="en-US" altLang="zh-CN" i="1" dirty="0" smtClean="0">
                          <a:solidFill>
                            <a:srgbClr val="000099"/>
                          </a:solidFill>
                          <a:latin typeface="+mn-lt"/>
                          <a:ea typeface="仿宋" panose="02010609060101010101" pitchFamily="49" charset="-122"/>
                        </a:rPr>
                        <m:t>C</m:t>
                      </m:r>
                      <m:r>
                        <m:rPr>
                          <m:nor/>
                        </m:rPr>
                        <a:rPr lang="en-US" altLang="zh-CN" baseline="-25000" dirty="0" smtClean="0">
                          <a:solidFill>
                            <a:srgbClr val="000099"/>
                          </a:solidFill>
                          <a:latin typeface="+mn-lt"/>
                          <a:ea typeface="仿宋" panose="02010609060101010101" pitchFamily="49" charset="-122"/>
                        </a:rPr>
                        <m:t>j</m:t>
                      </m:r>
                      <m:r>
                        <a:rPr lang="zh-CN" altLang="en-US" i="1">
                          <a:solidFill>
                            <a:srgbClr val="000099"/>
                          </a:solidFill>
                          <a:latin typeface="Cambria Math" panose="02040503050406030204" pitchFamily="18" charset="0"/>
                        </a:rPr>
                        <m:t>=</m:t>
                      </m:r>
                      <m:r>
                        <m:rPr>
                          <m:nor/>
                        </m:rPr>
                        <a:rPr lang="en-US" altLang="zh-CN" i="1" dirty="0">
                          <a:solidFill>
                            <a:srgbClr val="000099"/>
                          </a:solidFill>
                          <a:latin typeface="+mn-lt"/>
                          <a:ea typeface="仿宋" panose="02010609060101010101" pitchFamily="49" charset="-122"/>
                        </a:rPr>
                        <m:t>C</m:t>
                      </m:r>
                      <m:r>
                        <m:rPr>
                          <m:nor/>
                        </m:rPr>
                        <a:rPr lang="en-US" altLang="zh-CN" baseline="-25000" dirty="0">
                          <a:solidFill>
                            <a:srgbClr val="000099"/>
                          </a:solidFill>
                          <a:latin typeface="+mn-lt"/>
                          <a:ea typeface="仿宋" panose="02010609060101010101" pitchFamily="49" charset="-122"/>
                        </a:rPr>
                        <m:t>T</m:t>
                      </m:r>
                      <m:r>
                        <a:rPr lang="zh-CN" altLang="en-US" i="1">
                          <a:solidFill>
                            <a:srgbClr val="000099"/>
                          </a:solidFill>
                          <a:latin typeface="Cambria Math" panose="02040503050406030204" pitchFamily="18" charset="0"/>
                        </a:rPr>
                        <m:t>=</m:t>
                      </m:r>
                      <m:f>
                        <m:fPr>
                          <m:ctrlPr>
                            <a:rPr lang="zh-CN" altLang="en-US" i="1">
                              <a:solidFill>
                                <a:srgbClr val="000099"/>
                              </a:solidFill>
                              <a:latin typeface="Cambria Math" panose="02040503050406030204" pitchFamily="18" charset="0"/>
                            </a:rPr>
                          </m:ctrlPr>
                        </m:fPr>
                        <m:num>
                          <m:r>
                            <m:rPr>
                              <m:nor/>
                            </m:rPr>
                            <a:rPr kumimoji="0" lang="en-US" altLang="zh-CN" i="1" dirty="0">
                              <a:solidFill>
                                <a:srgbClr val="000099"/>
                              </a:solidFill>
                              <a:latin typeface="+mn-lt"/>
                              <a:ea typeface="仿宋" panose="02010609060101010101" pitchFamily="49" charset="-122"/>
                            </a:rPr>
                            <m:t>C</m:t>
                          </m:r>
                          <m:r>
                            <m:rPr>
                              <m:nor/>
                            </m:rPr>
                            <a:rPr kumimoji="0" lang="en-US" altLang="zh-CN" baseline="-25000" dirty="0">
                              <a:solidFill>
                                <a:srgbClr val="000099"/>
                              </a:solidFill>
                              <a:latin typeface="+mn-lt"/>
                              <a:ea typeface="仿宋" panose="02010609060101010101" pitchFamily="49" charset="-122"/>
                            </a:rPr>
                            <m:t>j</m:t>
                          </m:r>
                          <m:r>
                            <m:rPr>
                              <m:nor/>
                            </m:rPr>
                            <a:rPr kumimoji="0" lang="en-US" altLang="zh-CN" baseline="-25000" dirty="0">
                              <a:solidFill>
                                <a:srgbClr val="000099"/>
                              </a:solidFill>
                              <a:latin typeface="+mn-lt"/>
                              <a:ea typeface="仿宋" panose="02010609060101010101" pitchFamily="49" charset="-122"/>
                            </a:rPr>
                            <m:t>0</m:t>
                          </m:r>
                        </m:num>
                        <m:den>
                          <m:r>
                            <a:rPr lang="zh-CN" altLang="en-US" i="1">
                              <a:solidFill>
                                <a:srgbClr val="000099"/>
                              </a:solidFill>
                              <a:latin typeface="Cambria Math" panose="02040503050406030204" pitchFamily="18" charset="0"/>
                            </a:rPr>
                            <m:t>(</m:t>
                          </m:r>
                          <m:r>
                            <m:rPr>
                              <m:nor/>
                            </m:rPr>
                            <a:rPr lang="en-US" altLang="zh-CN" dirty="0">
                              <a:solidFill>
                                <a:srgbClr val="000099"/>
                              </a:solidFill>
                              <a:latin typeface="+mn-lt"/>
                              <a:ea typeface="仿宋" panose="02010609060101010101" pitchFamily="49" charset="-122"/>
                            </a:rPr>
                            <m:t>1</m:t>
                          </m:r>
                          <m:r>
                            <a:rPr lang="zh-CN" altLang="en-US" i="1">
                              <a:solidFill>
                                <a:srgbClr val="000099"/>
                              </a:solidFill>
                              <a:latin typeface="Cambria Math" panose="02040503050406030204" pitchFamily="18" charset="0"/>
                            </a:rPr>
                            <m:t>+</m:t>
                          </m:r>
                          <m:f>
                            <m:fPr>
                              <m:ctrlPr>
                                <a:rPr lang="zh-CN" altLang="en-US" i="1">
                                  <a:solidFill>
                                    <a:srgbClr val="000099"/>
                                  </a:solidFill>
                                  <a:latin typeface="Cambria Math" panose="02040503050406030204" pitchFamily="18" charset="0"/>
                                </a:rPr>
                              </m:ctrlPr>
                            </m:fPr>
                            <m:num>
                              <m:r>
                                <m:rPr>
                                  <m:nor/>
                                </m:rPr>
                                <a:rPr kumimoji="0" lang="en-US" altLang="zh-CN" i="1" dirty="0">
                                  <a:solidFill>
                                    <a:srgbClr val="000099"/>
                                  </a:solidFill>
                                  <a:latin typeface="+mn-lt"/>
                                  <a:ea typeface="仿宋" panose="02010609060101010101" pitchFamily="49" charset="-122"/>
                                </a:rPr>
                                <m:t>v</m:t>
                              </m:r>
                              <m:r>
                                <m:rPr>
                                  <m:nor/>
                                </m:rPr>
                                <a:rPr kumimoji="0" lang="en-US" altLang="zh-CN" baseline="-25000" dirty="0">
                                  <a:solidFill>
                                    <a:srgbClr val="000099"/>
                                  </a:solidFill>
                                  <a:latin typeface="+mn-lt"/>
                                  <a:ea typeface="仿宋" panose="02010609060101010101" pitchFamily="49" charset="-122"/>
                                </a:rPr>
                                <m:t>R</m:t>
                              </m:r>
                            </m:num>
                            <m:den>
                              <m:r>
                                <m:rPr>
                                  <m:nor/>
                                </m:rPr>
                                <a:rPr kumimoji="0" lang="en-US" altLang="zh-CN" i="1" dirty="0">
                                  <a:solidFill>
                                    <a:srgbClr val="000099"/>
                                  </a:solidFill>
                                  <a:latin typeface="+mn-lt"/>
                                  <a:ea typeface="仿宋" panose="02010609060101010101" pitchFamily="49" charset="-122"/>
                                </a:rPr>
                                <m:t>V</m:t>
                              </m:r>
                              <m:r>
                                <m:rPr>
                                  <m:nor/>
                                </m:rPr>
                                <a:rPr kumimoji="0" lang="en-US" altLang="zh-CN" baseline="-25000" dirty="0">
                                  <a:solidFill>
                                    <a:srgbClr val="000099"/>
                                  </a:solidFill>
                                  <a:latin typeface="+mn-lt"/>
                                  <a:ea typeface="仿宋" panose="02010609060101010101" pitchFamily="49" charset="-122"/>
                                </a:rPr>
                                <m:t>D</m:t>
                              </m:r>
                            </m:den>
                          </m:f>
                          <m:sSup>
                            <m:sSupPr>
                              <m:ctrlPr>
                                <a:rPr lang="zh-CN" altLang="en-US" i="1">
                                  <a:solidFill>
                                    <a:srgbClr val="000099"/>
                                  </a:solidFill>
                                  <a:latin typeface="Cambria Math" panose="02040503050406030204" pitchFamily="18" charset="0"/>
                                </a:rPr>
                              </m:ctrlPr>
                            </m:sSupPr>
                            <m:e>
                              <m:r>
                                <a:rPr lang="zh-CN" altLang="en-US" i="1">
                                  <a:solidFill>
                                    <a:srgbClr val="000099"/>
                                  </a:solidFill>
                                  <a:latin typeface="Cambria Math" panose="02040503050406030204" pitchFamily="18" charset="0"/>
                                </a:rPr>
                                <m:t>)</m:t>
                              </m:r>
                            </m:e>
                            <m:sup>
                              <m:r>
                                <m:rPr>
                                  <m:nor/>
                                </m:rPr>
                                <a:rPr kumimoji="0" lang="zh-CN" altLang="en-US" i="1" dirty="0">
                                  <a:solidFill>
                                    <a:srgbClr val="000099"/>
                                  </a:solidFill>
                                  <a:latin typeface="+mn-lt"/>
                                  <a:ea typeface="仿宋" panose="02010609060101010101" pitchFamily="49" charset="-122"/>
                                  <a:sym typeface="Symbol" panose="05050102010706020507" pitchFamily="18" charset="2"/>
                                </a:rPr>
                                <m:t></m:t>
                              </m:r>
                            </m:sup>
                          </m:sSup>
                        </m:den>
                      </m:f>
                    </m:oMath>
                  </m:oMathPara>
                </a14:m>
                <a:endParaRPr lang="zh-CN" altLang="en-US" dirty="0">
                  <a:solidFill>
                    <a:srgbClr val="000099"/>
                  </a:solidFill>
                  <a:latin typeface="+mn-lt"/>
                  <a:ea typeface="仿宋" panose="02010609060101010101" pitchFamily="49" charset="-122"/>
                </a:endParaRPr>
              </a:p>
            </p:txBody>
          </p:sp>
        </mc:Choice>
        <mc:Fallback xmlns="">
          <p:sp>
            <p:nvSpPr>
              <p:cNvPr id="73732" name="Object 4">
                <a:extLst>
                  <a:ext uri="{FF2B5EF4-FFF2-40B4-BE49-F238E27FC236}">
                    <a16:creationId xmlns:a16="http://schemas.microsoft.com/office/drawing/2014/main" id="{DD4D0488-DAD5-44A3-AC5E-3C5CC7554646}"/>
                  </a:ext>
                </a:extLst>
              </p:cNvPr>
              <p:cNvSpPr txBox="1">
                <a:spLocks noRot="1" noChangeAspect="1" noMove="1" noResize="1" noEditPoints="1" noAdjustHandles="1" noChangeArrowheads="1" noChangeShapeType="1" noTextEdit="1"/>
              </p:cNvSpPr>
              <p:nvPr/>
            </p:nvSpPr>
            <p:spPr bwMode="auto">
              <a:xfrm>
                <a:off x="677556" y="3639402"/>
                <a:ext cx="2525511" cy="1184275"/>
              </a:xfrm>
              <a:prstGeom prst="rect">
                <a:avLst/>
              </a:prstGeom>
              <a:blipFill>
                <a:blip r:embed="rId3"/>
                <a:stretch>
                  <a:fillRect/>
                </a:stretch>
              </a:blipFill>
              <a:ln>
                <a:noFill/>
              </a:ln>
            </p:spPr>
            <p:txBody>
              <a:bodyPr/>
              <a:lstStyle/>
              <a:p>
                <a:r>
                  <a:rPr lang="zh-CN" altLang="en-US">
                    <a:noFill/>
                  </a:rPr>
                  <a:t> </a:t>
                </a:r>
              </a:p>
            </p:txBody>
          </p:sp>
        </mc:Fallback>
      </mc:AlternateContent>
      <p:sp>
        <p:nvSpPr>
          <p:cNvPr id="73733" name="Text Box 10">
            <a:extLst>
              <a:ext uri="{FF2B5EF4-FFF2-40B4-BE49-F238E27FC236}">
                <a16:creationId xmlns:a16="http://schemas.microsoft.com/office/drawing/2014/main" id="{E3309932-02EE-41EA-9EFF-F0B9BD435AF0}"/>
              </a:ext>
            </a:extLst>
          </p:cNvPr>
          <p:cNvSpPr txBox="1">
            <a:spLocks noChangeArrowheads="1"/>
          </p:cNvSpPr>
          <p:nvPr/>
        </p:nvSpPr>
        <p:spPr bwMode="auto">
          <a:xfrm>
            <a:off x="216891" y="4945722"/>
            <a:ext cx="5731674"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000" dirty="0">
                <a:solidFill>
                  <a:srgbClr val="000099"/>
                </a:solidFill>
                <a:latin typeface="+mn-lt"/>
                <a:ea typeface="仿宋" panose="02010609060101010101" pitchFamily="49" charset="-122"/>
              </a:rPr>
              <a:t>其中：</a:t>
            </a:r>
            <a:r>
              <a:rPr kumimoji="0" lang="en-US" altLang="zh-CN" sz="2000" i="1" dirty="0">
                <a:solidFill>
                  <a:srgbClr val="000099"/>
                </a:solidFill>
                <a:latin typeface="+mn-lt"/>
                <a:ea typeface="仿宋" panose="02010609060101010101" pitchFamily="49" charset="-122"/>
              </a:rPr>
              <a:t>C</a:t>
            </a:r>
            <a:r>
              <a:rPr kumimoji="0" lang="en-US" altLang="zh-CN" sz="2000" baseline="-25000" dirty="0">
                <a:solidFill>
                  <a:srgbClr val="000099"/>
                </a:solidFill>
                <a:latin typeface="+mn-lt"/>
                <a:ea typeface="仿宋" panose="02010609060101010101" pitchFamily="49" charset="-122"/>
              </a:rPr>
              <a:t>j0</a:t>
            </a:r>
            <a:r>
              <a:rPr kumimoji="0" lang="en-US" altLang="zh-CN" sz="2000" dirty="0">
                <a:solidFill>
                  <a:srgbClr val="000099"/>
                </a:solidFill>
                <a:latin typeface="+mn-lt"/>
                <a:ea typeface="仿宋" panose="02010609060101010101" pitchFamily="49" charset="-122"/>
              </a:rPr>
              <a:t>: </a:t>
            </a:r>
            <a:r>
              <a:rPr kumimoji="0" lang="en-US" altLang="zh-CN" sz="2000" i="1" dirty="0" err="1">
                <a:solidFill>
                  <a:srgbClr val="000099"/>
                </a:solidFill>
                <a:latin typeface="+mn-lt"/>
                <a:ea typeface="仿宋" panose="02010609060101010101" pitchFamily="49" charset="-122"/>
              </a:rPr>
              <a:t>v</a:t>
            </a:r>
            <a:r>
              <a:rPr kumimoji="0" lang="en-US" altLang="zh-CN" sz="2000" baseline="-25000" dirty="0" err="1">
                <a:solidFill>
                  <a:srgbClr val="000099"/>
                </a:solidFill>
                <a:latin typeface="+mn-lt"/>
                <a:ea typeface="仿宋" panose="02010609060101010101" pitchFamily="49" charset="-122"/>
              </a:rPr>
              <a:t>R</a:t>
            </a:r>
            <a:r>
              <a:rPr kumimoji="0" lang="en-US" altLang="zh-CN" sz="2000" baseline="-25000" dirty="0">
                <a:solidFill>
                  <a:srgbClr val="000099"/>
                </a:solidFill>
                <a:latin typeface="+mn-lt"/>
                <a:ea typeface="仿宋" panose="02010609060101010101" pitchFamily="49" charset="-122"/>
              </a:rPr>
              <a:t> </a:t>
            </a:r>
            <a:r>
              <a:rPr kumimoji="0" lang="en-US" altLang="zh-CN" sz="2000" dirty="0">
                <a:solidFill>
                  <a:srgbClr val="000099"/>
                </a:solidFill>
                <a:latin typeface="+mn-lt"/>
                <a:ea typeface="仿宋" panose="02010609060101010101" pitchFamily="49" charset="-122"/>
              </a:rPr>
              <a:t>=0</a:t>
            </a:r>
            <a:r>
              <a:rPr kumimoji="0" lang="zh-CN" altLang="en-US" sz="2000" dirty="0">
                <a:solidFill>
                  <a:srgbClr val="000099"/>
                </a:solidFill>
                <a:latin typeface="+mn-lt"/>
                <a:ea typeface="仿宋" panose="02010609060101010101" pitchFamily="49" charset="-122"/>
              </a:rPr>
              <a:t>时的结电容；</a:t>
            </a:r>
          </a:p>
          <a:p>
            <a:pPr eaLnBrk="1" hangingPunct="1">
              <a:spcBef>
                <a:spcPct val="0"/>
              </a:spcBef>
              <a:buFontTx/>
              <a:buNone/>
            </a:pPr>
            <a:r>
              <a:rPr kumimoji="0" lang="zh-CN" altLang="en-US" sz="2000" dirty="0">
                <a:solidFill>
                  <a:srgbClr val="000099"/>
                </a:solidFill>
                <a:latin typeface="+mn-lt"/>
                <a:ea typeface="仿宋" panose="02010609060101010101" pitchFamily="49" charset="-122"/>
              </a:rPr>
              <a:t>             </a:t>
            </a:r>
            <a:r>
              <a:rPr kumimoji="0" lang="en-US" altLang="zh-CN" sz="2000" i="1" dirty="0" err="1">
                <a:solidFill>
                  <a:srgbClr val="000099"/>
                </a:solidFill>
                <a:latin typeface="+mn-lt"/>
                <a:ea typeface="仿宋" panose="02010609060101010101" pitchFamily="49" charset="-122"/>
              </a:rPr>
              <a:t>v</a:t>
            </a:r>
            <a:r>
              <a:rPr kumimoji="0" lang="en-US" altLang="zh-CN" sz="2000" baseline="-25000" dirty="0" err="1">
                <a:solidFill>
                  <a:srgbClr val="000099"/>
                </a:solidFill>
                <a:latin typeface="+mn-lt"/>
                <a:ea typeface="仿宋" panose="02010609060101010101" pitchFamily="49" charset="-122"/>
              </a:rPr>
              <a:t>R</a:t>
            </a:r>
            <a:r>
              <a:rPr kumimoji="0" lang="en-US" altLang="zh-CN" sz="2000" baseline="-25000" dirty="0">
                <a:solidFill>
                  <a:srgbClr val="000099"/>
                </a:solidFill>
                <a:latin typeface="+mn-lt"/>
                <a:ea typeface="仿宋" panose="02010609060101010101" pitchFamily="49" charset="-122"/>
              </a:rPr>
              <a:t>  </a:t>
            </a:r>
            <a:r>
              <a:rPr kumimoji="0" lang="en-US" altLang="zh-CN" sz="2000" dirty="0">
                <a:solidFill>
                  <a:srgbClr val="000099"/>
                </a:solidFill>
                <a:latin typeface="+mn-lt"/>
                <a:ea typeface="仿宋" panose="02010609060101010101" pitchFamily="49" charset="-122"/>
              </a:rPr>
              <a:t>: </a:t>
            </a:r>
            <a:r>
              <a:rPr kumimoji="0" lang="zh-CN" altLang="en-US" sz="2000" dirty="0">
                <a:solidFill>
                  <a:srgbClr val="000099"/>
                </a:solidFill>
                <a:latin typeface="+mn-lt"/>
                <a:ea typeface="仿宋" panose="02010609060101010101" pitchFamily="49" charset="-122"/>
              </a:rPr>
              <a:t>加的反向电压； </a:t>
            </a:r>
          </a:p>
          <a:p>
            <a:pPr eaLnBrk="1" hangingPunct="1">
              <a:spcBef>
                <a:spcPct val="0"/>
              </a:spcBef>
              <a:buFontTx/>
              <a:buNone/>
            </a:pPr>
            <a:r>
              <a:rPr kumimoji="0" lang="zh-CN" altLang="en-US" sz="2000" dirty="0">
                <a:solidFill>
                  <a:srgbClr val="000099"/>
                </a:solidFill>
                <a:latin typeface="+mn-lt"/>
                <a:ea typeface="仿宋" panose="02010609060101010101" pitchFamily="49" charset="-122"/>
              </a:rPr>
              <a:t>            </a:t>
            </a:r>
            <a:r>
              <a:rPr kumimoji="0" lang="zh-CN" altLang="en-US" sz="2000" i="1" dirty="0">
                <a:solidFill>
                  <a:srgbClr val="000099"/>
                </a:solidFill>
                <a:latin typeface="+mn-lt"/>
                <a:ea typeface="仿宋" panose="02010609060101010101" pitchFamily="49" charset="-122"/>
              </a:rPr>
              <a:t> </a:t>
            </a:r>
            <a:r>
              <a:rPr kumimoji="0" lang="en-US" altLang="zh-CN" sz="2000" i="1" dirty="0">
                <a:solidFill>
                  <a:srgbClr val="000099"/>
                </a:solidFill>
                <a:latin typeface="+mn-lt"/>
                <a:ea typeface="仿宋" panose="02010609060101010101" pitchFamily="49" charset="-122"/>
              </a:rPr>
              <a:t>V</a:t>
            </a:r>
            <a:r>
              <a:rPr kumimoji="0" lang="en-US" altLang="zh-CN" sz="2000" baseline="-25000" dirty="0">
                <a:solidFill>
                  <a:srgbClr val="000099"/>
                </a:solidFill>
                <a:latin typeface="+mn-lt"/>
                <a:ea typeface="仿宋" panose="02010609060101010101" pitchFamily="49" charset="-122"/>
              </a:rPr>
              <a:t>D</a:t>
            </a:r>
            <a:r>
              <a:rPr kumimoji="0" lang="en-US" altLang="zh-CN" sz="2000" dirty="0">
                <a:solidFill>
                  <a:srgbClr val="000099"/>
                </a:solidFill>
                <a:latin typeface="+mn-lt"/>
                <a:ea typeface="仿宋" panose="02010609060101010101" pitchFamily="49" charset="-122"/>
              </a:rPr>
              <a:t>:</a:t>
            </a:r>
            <a:r>
              <a:rPr kumimoji="0" lang="zh-CN" altLang="en-US" sz="2000" dirty="0">
                <a:solidFill>
                  <a:srgbClr val="000099"/>
                </a:solidFill>
                <a:latin typeface="+mn-lt"/>
                <a:ea typeface="仿宋" panose="02010609060101010101" pitchFamily="49" charset="-122"/>
              </a:rPr>
              <a:t>势垒电势</a:t>
            </a:r>
          </a:p>
          <a:p>
            <a:pPr eaLnBrk="1" hangingPunct="1">
              <a:spcBef>
                <a:spcPct val="0"/>
              </a:spcBef>
              <a:buFontTx/>
              <a:buNone/>
            </a:pPr>
            <a:r>
              <a:rPr kumimoji="0" lang="zh-CN" altLang="en-US" sz="2000" dirty="0">
                <a:solidFill>
                  <a:srgbClr val="000099"/>
                </a:solidFill>
                <a:latin typeface="+mn-lt"/>
                <a:ea typeface="仿宋" panose="02010609060101010101" pitchFamily="49" charset="-122"/>
              </a:rPr>
              <a:t> 硅管</a:t>
            </a:r>
            <a:r>
              <a:rPr kumimoji="0" lang="en-US" altLang="zh-CN" sz="2000" dirty="0">
                <a:solidFill>
                  <a:srgbClr val="000099"/>
                </a:solidFill>
                <a:latin typeface="+mn-lt"/>
                <a:ea typeface="仿宋" panose="02010609060101010101" pitchFamily="49" charset="-122"/>
              </a:rPr>
              <a:t>:</a:t>
            </a:r>
            <a:r>
              <a:rPr kumimoji="0" lang="en-US" altLang="zh-CN" sz="2000" i="1" dirty="0">
                <a:solidFill>
                  <a:srgbClr val="000099"/>
                </a:solidFill>
                <a:latin typeface="+mn-lt"/>
                <a:ea typeface="仿宋" panose="02010609060101010101" pitchFamily="49" charset="-122"/>
              </a:rPr>
              <a:t>V</a:t>
            </a:r>
            <a:r>
              <a:rPr kumimoji="0" lang="en-US" altLang="zh-CN" sz="2000" baseline="-25000" dirty="0">
                <a:solidFill>
                  <a:srgbClr val="000099"/>
                </a:solidFill>
                <a:latin typeface="+mn-lt"/>
                <a:ea typeface="仿宋" panose="02010609060101010101" pitchFamily="49" charset="-122"/>
              </a:rPr>
              <a:t>D</a:t>
            </a:r>
            <a:r>
              <a:rPr kumimoji="0" lang="en-US" altLang="zh-CN" sz="2000" dirty="0">
                <a:solidFill>
                  <a:srgbClr val="000099"/>
                </a:solidFill>
                <a:latin typeface="+mn-lt"/>
                <a:ea typeface="仿宋" panose="02010609060101010101" pitchFamily="49" charset="-122"/>
              </a:rPr>
              <a:t>=0.5-0.7V;</a:t>
            </a:r>
            <a:r>
              <a:rPr kumimoji="0" lang="zh-CN" altLang="en-US" sz="2000" dirty="0">
                <a:solidFill>
                  <a:srgbClr val="000099"/>
                </a:solidFill>
                <a:latin typeface="+mn-lt"/>
                <a:ea typeface="仿宋" panose="02010609060101010101" pitchFamily="49" charset="-122"/>
              </a:rPr>
              <a:t>锗管</a:t>
            </a:r>
            <a:r>
              <a:rPr kumimoji="0" lang="en-US" altLang="zh-CN" sz="2000" dirty="0">
                <a:solidFill>
                  <a:srgbClr val="000099"/>
                </a:solidFill>
                <a:latin typeface="+mn-lt"/>
                <a:ea typeface="仿宋" panose="02010609060101010101" pitchFamily="49" charset="-122"/>
              </a:rPr>
              <a:t>: </a:t>
            </a:r>
            <a:r>
              <a:rPr kumimoji="0" lang="en-US" altLang="zh-CN" sz="2000" i="1" dirty="0">
                <a:solidFill>
                  <a:srgbClr val="000099"/>
                </a:solidFill>
                <a:latin typeface="+mn-lt"/>
                <a:ea typeface="仿宋" panose="02010609060101010101" pitchFamily="49" charset="-122"/>
              </a:rPr>
              <a:t>V</a:t>
            </a:r>
            <a:r>
              <a:rPr kumimoji="0" lang="en-US" altLang="zh-CN" sz="2000" baseline="-25000" dirty="0">
                <a:solidFill>
                  <a:srgbClr val="000099"/>
                </a:solidFill>
                <a:latin typeface="+mn-lt"/>
                <a:ea typeface="仿宋" panose="02010609060101010101" pitchFamily="49" charset="-122"/>
              </a:rPr>
              <a:t>D</a:t>
            </a:r>
            <a:r>
              <a:rPr kumimoji="0" lang="en-US" altLang="zh-CN" sz="2000" dirty="0">
                <a:solidFill>
                  <a:srgbClr val="000099"/>
                </a:solidFill>
                <a:latin typeface="+mn-lt"/>
                <a:ea typeface="仿宋" panose="02010609060101010101" pitchFamily="49" charset="-122"/>
              </a:rPr>
              <a:t>=0.1-0.3V</a:t>
            </a:r>
          </a:p>
          <a:p>
            <a:pPr eaLnBrk="1" hangingPunct="1">
              <a:spcBef>
                <a:spcPct val="0"/>
              </a:spcBef>
              <a:buFontTx/>
              <a:buNone/>
            </a:pPr>
            <a:r>
              <a:rPr kumimoji="0" lang="zh-CN" altLang="en-US" sz="2000" i="1" dirty="0">
                <a:solidFill>
                  <a:srgbClr val="000099"/>
                </a:solidFill>
                <a:latin typeface="+mn-lt"/>
                <a:ea typeface="仿宋" panose="02010609060101010101" pitchFamily="49" charset="-122"/>
                <a:sym typeface="Symbol" panose="05050102010706020507" pitchFamily="18" charset="2"/>
              </a:rPr>
              <a:t></a:t>
            </a:r>
            <a:r>
              <a:rPr kumimoji="0" lang="zh-CN" altLang="en-US" sz="2000" dirty="0">
                <a:solidFill>
                  <a:srgbClr val="000099"/>
                </a:solidFill>
                <a:latin typeface="+mn-lt"/>
                <a:ea typeface="仿宋" panose="02010609060101010101" pitchFamily="49" charset="-122"/>
              </a:rPr>
              <a:t> </a:t>
            </a:r>
            <a:r>
              <a:rPr kumimoji="0" lang="en-US" altLang="zh-CN" sz="2000" dirty="0">
                <a:solidFill>
                  <a:srgbClr val="000099"/>
                </a:solidFill>
                <a:latin typeface="+mn-lt"/>
                <a:ea typeface="仿宋" panose="02010609060101010101" pitchFamily="49" charset="-122"/>
              </a:rPr>
              <a:t>:</a:t>
            </a:r>
            <a:r>
              <a:rPr kumimoji="0" lang="zh-CN" altLang="en-US" sz="2000" dirty="0">
                <a:solidFill>
                  <a:srgbClr val="000099"/>
                </a:solidFill>
                <a:latin typeface="+mn-lt"/>
                <a:ea typeface="仿宋" panose="02010609060101010101" pitchFamily="49" charset="-122"/>
              </a:rPr>
              <a:t>结电容变化指数，取决于杂质的分布情况。 </a:t>
            </a:r>
          </a:p>
        </p:txBody>
      </p:sp>
      <p:sp>
        <p:nvSpPr>
          <p:cNvPr id="73738" name="Text Box 13">
            <a:extLst>
              <a:ext uri="{FF2B5EF4-FFF2-40B4-BE49-F238E27FC236}">
                <a16:creationId xmlns:a16="http://schemas.microsoft.com/office/drawing/2014/main" id="{B6EBD60A-1EF0-4231-ABB1-CF01EDEA679E}"/>
              </a:ext>
            </a:extLst>
          </p:cNvPr>
          <p:cNvSpPr txBox="1">
            <a:spLocks noChangeArrowheads="1"/>
          </p:cNvSpPr>
          <p:nvPr/>
        </p:nvSpPr>
        <p:spPr bwMode="auto">
          <a:xfrm>
            <a:off x="5614642" y="3481472"/>
            <a:ext cx="34925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400" dirty="0">
                <a:solidFill>
                  <a:srgbClr val="000099"/>
                </a:solidFill>
                <a:latin typeface="+mn-lt"/>
                <a:ea typeface="仿宋" panose="02010609060101010101" pitchFamily="49" charset="-122"/>
              </a:rPr>
              <a:t>结电容随</a:t>
            </a:r>
            <a:r>
              <a:rPr kumimoji="0" lang="en-US" altLang="zh-CN" sz="2400" i="1" dirty="0" err="1">
                <a:solidFill>
                  <a:srgbClr val="000099"/>
                </a:solidFill>
                <a:latin typeface="+mn-lt"/>
                <a:ea typeface="仿宋" panose="02010609060101010101" pitchFamily="49" charset="-122"/>
              </a:rPr>
              <a:t>v</a:t>
            </a:r>
            <a:r>
              <a:rPr kumimoji="0" lang="en-US" altLang="zh-CN" sz="2400" baseline="-25000" dirty="0" err="1">
                <a:solidFill>
                  <a:srgbClr val="000099"/>
                </a:solidFill>
                <a:latin typeface="+mn-lt"/>
                <a:ea typeface="仿宋" panose="02010609060101010101" pitchFamily="49" charset="-122"/>
              </a:rPr>
              <a:t>R</a:t>
            </a:r>
            <a:r>
              <a:rPr kumimoji="0" lang="zh-CN" altLang="en-US" sz="2400" dirty="0">
                <a:solidFill>
                  <a:srgbClr val="000099"/>
                </a:solidFill>
                <a:latin typeface="+mn-lt"/>
                <a:ea typeface="仿宋" panose="02010609060101010101" pitchFamily="49" charset="-122"/>
              </a:rPr>
              <a:t>变化曲线：</a:t>
            </a:r>
          </a:p>
          <a:p>
            <a:pPr eaLnBrk="1" hangingPunct="1">
              <a:spcBef>
                <a:spcPct val="0"/>
              </a:spcBef>
              <a:buFontTx/>
              <a:buNone/>
            </a:pPr>
            <a:r>
              <a:rPr kumimoji="0" lang="zh-CN" altLang="en-US" sz="2400" dirty="0">
                <a:solidFill>
                  <a:srgbClr val="000099"/>
                </a:solidFill>
                <a:latin typeface="+mn-lt"/>
                <a:ea typeface="仿宋" panose="02010609060101010101" pitchFamily="49" charset="-122"/>
              </a:rPr>
              <a:t>      </a:t>
            </a:r>
            <a:r>
              <a:rPr kumimoji="0" lang="en-US" altLang="zh-CN" sz="2400" dirty="0">
                <a:solidFill>
                  <a:srgbClr val="000099"/>
                </a:solidFill>
                <a:latin typeface="+mn-lt"/>
                <a:ea typeface="仿宋" panose="02010609060101010101" pitchFamily="49" charset="-122"/>
              </a:rPr>
              <a:t>(</a:t>
            </a:r>
            <a:r>
              <a:rPr kumimoji="0" lang="zh-CN" altLang="en-US" sz="2400" dirty="0">
                <a:solidFill>
                  <a:srgbClr val="000099"/>
                </a:solidFill>
                <a:latin typeface="+mn-lt"/>
                <a:ea typeface="仿宋" panose="02010609060101010101" pitchFamily="49" charset="-122"/>
              </a:rPr>
              <a:t>成非线性关系</a:t>
            </a:r>
            <a:r>
              <a:rPr kumimoji="0" lang="en-US" altLang="zh-CN" sz="2400" dirty="0">
                <a:solidFill>
                  <a:srgbClr val="000099"/>
                </a:solidFill>
                <a:latin typeface="+mn-lt"/>
                <a:ea typeface="仿宋" panose="02010609060101010101" pitchFamily="49" charset="-122"/>
              </a:rPr>
              <a:t>)</a:t>
            </a:r>
          </a:p>
        </p:txBody>
      </p:sp>
      <p:sp>
        <p:nvSpPr>
          <p:cNvPr id="10" name="Rectangle 2">
            <a:extLst>
              <a:ext uri="{FF2B5EF4-FFF2-40B4-BE49-F238E27FC236}">
                <a16:creationId xmlns:a16="http://schemas.microsoft.com/office/drawing/2014/main" id="{B60D2D23-BF00-4CB5-81B6-8BC997B085C6}"/>
              </a:ext>
            </a:extLst>
          </p:cNvPr>
          <p:cNvSpPr txBox="1">
            <a:spLocks noChangeArrowheads="1"/>
          </p:cNvSpPr>
          <p:nvPr/>
        </p:nvSpPr>
        <p:spPr bwMode="auto">
          <a:xfrm>
            <a:off x="5364088" y="1169701"/>
            <a:ext cx="3643312" cy="973157"/>
          </a:xfrm>
          <a:prstGeom prst="rect">
            <a:avLst/>
          </a:prstGeom>
          <a:noFill/>
          <a:ln w="9525">
            <a:noFill/>
            <a:miter lim="800000"/>
            <a:headEnd/>
            <a:tailEnd/>
          </a:ln>
        </p:spPr>
        <p:txBody>
          <a:bodyPr anchor="ctr"/>
          <a:lstStyle/>
          <a:p>
            <a:pPr eaLnBrk="1" hangingPunct="1">
              <a:defRPr/>
            </a:pPr>
            <a:r>
              <a:rPr lang="zh-CN" altLang="en-US" kern="0" dirty="0">
                <a:solidFill>
                  <a:srgbClr val="CC3300"/>
                </a:solidFill>
                <a:latin typeface="+mn-lt"/>
                <a:ea typeface="仿宋" panose="02010609060101010101" pitchFamily="49" charset="-122"/>
                <a:cs typeface="+mj-cs"/>
              </a:rPr>
              <a:t>是构成压控振荡器（</a:t>
            </a:r>
            <a:r>
              <a:rPr lang="en-US" altLang="zh-CN" kern="0" dirty="0">
                <a:solidFill>
                  <a:srgbClr val="CC3300"/>
                </a:solidFill>
                <a:latin typeface="+mn-lt"/>
                <a:ea typeface="仿宋" panose="02010609060101010101" pitchFamily="49" charset="-122"/>
                <a:cs typeface="+mj-cs"/>
              </a:rPr>
              <a:t>VCO</a:t>
            </a:r>
            <a:r>
              <a:rPr lang="zh-CN" altLang="en-US" kern="0" dirty="0">
                <a:solidFill>
                  <a:srgbClr val="CC3300"/>
                </a:solidFill>
                <a:latin typeface="+mn-lt"/>
                <a:ea typeface="仿宋" panose="02010609060101010101" pitchFamily="49" charset="-122"/>
                <a:cs typeface="+mj-cs"/>
              </a:rPr>
              <a:t>）的核心器件</a:t>
            </a:r>
          </a:p>
        </p:txBody>
      </p:sp>
      <p:sp>
        <p:nvSpPr>
          <p:cNvPr id="12" name="Rectangle 2">
            <a:extLst>
              <a:ext uri="{FF2B5EF4-FFF2-40B4-BE49-F238E27FC236}">
                <a16:creationId xmlns:a16="http://schemas.microsoft.com/office/drawing/2014/main" id="{F73ABC65-CCED-462D-B431-3E00EB3E1F8B}"/>
              </a:ext>
            </a:extLst>
          </p:cNvPr>
          <p:cNvSpPr txBox="1">
            <a:spLocks noChangeArrowheads="1"/>
          </p:cNvSpPr>
          <p:nvPr/>
        </p:nvSpPr>
        <p:spPr bwMode="auto">
          <a:xfrm>
            <a:off x="5724128" y="6021288"/>
            <a:ext cx="2016224" cy="511474"/>
          </a:xfrm>
          <a:prstGeom prst="rect">
            <a:avLst/>
          </a:prstGeom>
          <a:noFill/>
          <a:ln w="9525">
            <a:noFill/>
            <a:miter lim="800000"/>
            <a:headEnd/>
            <a:tailEnd/>
          </a:ln>
        </p:spPr>
        <p:txBody>
          <a:bodyPr anchor="ctr"/>
          <a:lstStyle/>
          <a:p>
            <a:pPr eaLnBrk="1" hangingPunct="1">
              <a:defRPr/>
            </a:pPr>
            <a:r>
              <a:rPr lang="en-US" altLang="zh-CN" sz="2400" kern="0" dirty="0">
                <a:solidFill>
                  <a:srgbClr val="FF0000"/>
                </a:solidFill>
                <a:latin typeface="+mn-lt"/>
                <a:ea typeface="仿宋" panose="02010609060101010101" pitchFamily="49" charset="-122"/>
                <a:cs typeface="+mj-cs"/>
              </a:rPr>
              <a:t>P130    </a:t>
            </a:r>
            <a:r>
              <a:rPr lang="en-US" altLang="zh-CN" sz="2400" kern="0" dirty="0">
                <a:solidFill>
                  <a:schemeClr val="accent2"/>
                </a:solidFill>
                <a:latin typeface="+mn-lt"/>
                <a:ea typeface="仿宋" panose="02010609060101010101" pitchFamily="49" charset="-122"/>
                <a:cs typeface="+mj-cs"/>
              </a:rPr>
              <a:t>P137</a:t>
            </a:r>
            <a:endParaRPr lang="zh-CN" altLang="en-US" sz="2400" kern="0" dirty="0">
              <a:solidFill>
                <a:schemeClr val="accent2"/>
              </a:solidFill>
              <a:latin typeface="+mn-lt"/>
              <a:ea typeface="仿宋" panose="02010609060101010101" pitchFamily="49" charset="-122"/>
              <a:cs typeface="+mj-cs"/>
            </a:endParaRPr>
          </a:p>
        </p:txBody>
      </p:sp>
      <p:sp>
        <p:nvSpPr>
          <p:cNvPr id="11" name="Rectangle 2">
            <a:extLst>
              <a:ext uri="{FF2B5EF4-FFF2-40B4-BE49-F238E27FC236}">
                <a16:creationId xmlns:a16="http://schemas.microsoft.com/office/drawing/2014/main" id="{646F0885-5487-4DAC-8D98-A41A05CE9DF4}"/>
              </a:ext>
            </a:extLst>
          </p:cNvPr>
          <p:cNvSpPr txBox="1">
            <a:spLocks noChangeArrowheads="1"/>
          </p:cNvSpPr>
          <p:nvPr/>
        </p:nvSpPr>
        <p:spPr bwMode="auto">
          <a:xfrm>
            <a:off x="231776" y="486600"/>
            <a:ext cx="6356448"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r>
              <a:rPr lang="zh-CN" altLang="en-US" sz="2800" b="1" kern="0" dirty="0">
                <a:solidFill>
                  <a:srgbClr val="660066"/>
                </a:solidFill>
                <a:latin typeface="+mn-lt"/>
                <a:ea typeface="仿宋" panose="02010609060101010101" pitchFamily="49" charset="-122"/>
              </a:rPr>
              <a:t>参量</a:t>
            </a:r>
            <a:r>
              <a:rPr lang="en-US" altLang="zh-CN" sz="2800" b="1" kern="0" dirty="0">
                <a:solidFill>
                  <a:srgbClr val="660066"/>
                </a:solidFill>
                <a:latin typeface="+mn-lt"/>
                <a:ea typeface="仿宋" panose="02010609060101010101" pitchFamily="49" charset="-122"/>
              </a:rPr>
              <a:t>  ——</a:t>
            </a:r>
            <a:r>
              <a:rPr lang="zh-CN" altLang="en-US" sz="2800" b="1" kern="0" dirty="0">
                <a:solidFill>
                  <a:srgbClr val="660066"/>
                </a:solidFill>
                <a:latin typeface="+mn-lt"/>
                <a:ea typeface="仿宋" panose="02010609060101010101" pitchFamily="49" charset="-122"/>
              </a:rPr>
              <a:t>时变电抗参数</a:t>
            </a:r>
          </a:p>
        </p:txBody>
      </p:sp>
      <p:sp>
        <p:nvSpPr>
          <p:cNvPr id="13" name="Rectangle 2">
            <a:extLst>
              <a:ext uri="{FF2B5EF4-FFF2-40B4-BE49-F238E27FC236}">
                <a16:creationId xmlns:a16="http://schemas.microsoft.com/office/drawing/2014/main" id="{7C944473-BA1F-45B4-84AF-0005D9C8C4FB}"/>
              </a:ext>
            </a:extLst>
          </p:cNvPr>
          <p:cNvSpPr txBox="1">
            <a:spLocks noChangeArrowheads="1"/>
          </p:cNvSpPr>
          <p:nvPr/>
        </p:nvSpPr>
        <p:spPr bwMode="auto">
          <a:xfrm>
            <a:off x="3056647" y="3721041"/>
            <a:ext cx="2891918"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r>
              <a:rPr lang="zh-CN" altLang="en-US" sz="2800" b="1" kern="0" dirty="0">
                <a:solidFill>
                  <a:srgbClr val="0000FF"/>
                </a:solidFill>
                <a:latin typeface="+mn-lt"/>
                <a:ea typeface="仿宋" panose="02010609060101010101" pitchFamily="49" charset="-122"/>
              </a:rPr>
              <a:t>（</a:t>
            </a:r>
            <a:r>
              <a:rPr lang="en-US" altLang="zh-CN" sz="2800" b="1" kern="0" dirty="0">
                <a:solidFill>
                  <a:srgbClr val="0000FF"/>
                </a:solidFill>
                <a:latin typeface="+mn-lt"/>
                <a:ea typeface="仿宋" panose="02010609060101010101" pitchFamily="49" charset="-122"/>
              </a:rPr>
              <a:t>5-38</a:t>
            </a:r>
            <a:r>
              <a:rPr lang="zh-CN" altLang="en-US" sz="2800" b="1" kern="0" dirty="0">
                <a:solidFill>
                  <a:srgbClr val="0000FF"/>
                </a:solidFill>
                <a:latin typeface="+mn-lt"/>
                <a:ea typeface="仿宋" panose="02010609060101010101" pitchFamily="49" charset="-122"/>
              </a:rPr>
              <a:t>） </a:t>
            </a:r>
            <a:r>
              <a:rPr lang="en-US" altLang="zh-CN" sz="2800" kern="0" dirty="0">
                <a:solidFill>
                  <a:srgbClr val="FF0000"/>
                </a:solidFill>
                <a:latin typeface="+mn-lt"/>
                <a:ea typeface="仿宋" panose="02010609060101010101" pitchFamily="49" charset="-122"/>
              </a:rPr>
              <a:t>P129</a:t>
            </a:r>
            <a:endParaRPr lang="zh-CN" altLang="en-US" sz="2800" b="1" kern="0" dirty="0">
              <a:solidFill>
                <a:srgbClr val="0000FF"/>
              </a:solidFill>
              <a:latin typeface="+mn-lt"/>
              <a:ea typeface="仿宋" panose="02010609060101010101" pitchFamily="49"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0DBA1FF9-553F-4AB8-90D3-5E952D633095}"/>
              </a:ext>
            </a:extLst>
          </p:cNvPr>
          <p:cNvSpPr>
            <a:spLocks noGrp="1" noChangeArrowheads="1"/>
          </p:cNvSpPr>
          <p:nvPr>
            <p:ph type="title" idx="4294967295"/>
          </p:nvPr>
        </p:nvSpPr>
        <p:spPr>
          <a:xfrm>
            <a:off x="228600" y="228600"/>
            <a:ext cx="7223125" cy="381000"/>
          </a:xfrm>
        </p:spPr>
        <p:txBody>
          <a:bodyPr/>
          <a:lstStyle/>
          <a:p>
            <a:pPr algn="l" eaLnBrk="1" hangingPunct="1"/>
            <a:r>
              <a:rPr lang="en-US" altLang="zh-CN" sz="2800" b="1" dirty="0">
                <a:solidFill>
                  <a:srgbClr val="0000FF"/>
                </a:solidFill>
                <a:latin typeface="+mn-lt"/>
                <a:ea typeface="仿宋" panose="02010609060101010101" pitchFamily="49" charset="-122"/>
              </a:rPr>
              <a:t>3.7.2   </a:t>
            </a:r>
            <a:r>
              <a:rPr lang="zh-CN" altLang="en-US" sz="2800" b="1" dirty="0">
                <a:solidFill>
                  <a:srgbClr val="0000FF"/>
                </a:solidFill>
                <a:latin typeface="+mn-lt"/>
                <a:ea typeface="仿宋" panose="02010609060101010101" pitchFamily="49" charset="-122"/>
              </a:rPr>
              <a:t>参量倍频器     </a:t>
            </a:r>
            <a:r>
              <a:rPr lang="en-US" altLang="en-US" sz="2800" b="1" dirty="0">
                <a:solidFill>
                  <a:srgbClr val="0000FF"/>
                </a:solidFill>
                <a:latin typeface="+mn-lt"/>
                <a:ea typeface="仿宋" panose="02010609060101010101" pitchFamily="49" charset="-122"/>
              </a:rPr>
              <a:t>parametric converter</a:t>
            </a:r>
            <a:endParaRPr lang="zh-CN" altLang="en-US" sz="2800" b="1" dirty="0">
              <a:solidFill>
                <a:srgbClr val="0000FF"/>
              </a:solidFill>
              <a:latin typeface="+mn-lt"/>
              <a:ea typeface="仿宋" panose="02010609060101010101" pitchFamily="49" charset="-122"/>
            </a:endParaRPr>
          </a:p>
        </p:txBody>
      </p:sp>
      <p:sp>
        <p:nvSpPr>
          <p:cNvPr id="74755" name="Text Box 5">
            <a:extLst>
              <a:ext uri="{FF2B5EF4-FFF2-40B4-BE49-F238E27FC236}">
                <a16:creationId xmlns:a16="http://schemas.microsoft.com/office/drawing/2014/main" id="{10B31EE1-1F87-4A69-9C2C-2A5B709BDC5B}"/>
              </a:ext>
            </a:extLst>
          </p:cNvPr>
          <p:cNvSpPr txBox="1">
            <a:spLocks noChangeArrowheads="1"/>
          </p:cNvSpPr>
          <p:nvPr/>
        </p:nvSpPr>
        <p:spPr bwMode="auto">
          <a:xfrm>
            <a:off x="142875" y="614363"/>
            <a:ext cx="3024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kumimoji="0" lang="en-US" altLang="zh-CN" sz="2400" dirty="0">
                <a:solidFill>
                  <a:srgbClr val="000099"/>
                </a:solidFill>
                <a:latin typeface="+mn-lt"/>
                <a:ea typeface="仿宋" panose="02010609060101010101" pitchFamily="49" charset="-122"/>
              </a:rPr>
              <a:t>(2)  </a:t>
            </a:r>
            <a:r>
              <a:rPr kumimoji="0" lang="zh-CN" altLang="en-US" sz="2400" dirty="0">
                <a:solidFill>
                  <a:srgbClr val="000099"/>
                </a:solidFill>
                <a:latin typeface="+mn-lt"/>
                <a:ea typeface="仿宋" panose="02010609060101010101" pitchFamily="49" charset="-122"/>
              </a:rPr>
              <a:t>变容管倍频器</a:t>
            </a:r>
            <a:endParaRPr kumimoji="0" lang="zh-CN" altLang="en-US" sz="2400" b="0" dirty="0">
              <a:solidFill>
                <a:srgbClr val="000099"/>
              </a:solidFill>
              <a:latin typeface="+mn-lt"/>
              <a:ea typeface="仿宋" panose="02010609060101010101" pitchFamily="49" charset="-122"/>
            </a:endParaRPr>
          </a:p>
        </p:txBody>
      </p:sp>
      <p:sp>
        <p:nvSpPr>
          <p:cNvPr id="74756" name="Text Box 7">
            <a:extLst>
              <a:ext uri="{FF2B5EF4-FFF2-40B4-BE49-F238E27FC236}">
                <a16:creationId xmlns:a16="http://schemas.microsoft.com/office/drawing/2014/main" id="{3FCB34D0-1691-4050-B44B-C7635DD86040}"/>
              </a:ext>
            </a:extLst>
          </p:cNvPr>
          <p:cNvSpPr txBox="1">
            <a:spLocks noChangeArrowheads="1"/>
          </p:cNvSpPr>
          <p:nvPr/>
        </p:nvSpPr>
        <p:spPr bwMode="auto">
          <a:xfrm>
            <a:off x="107950" y="4643438"/>
            <a:ext cx="88201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2865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en-US" altLang="zh-CN" sz="2400" i="1">
                <a:solidFill>
                  <a:srgbClr val="000099"/>
                </a:solidFill>
                <a:latin typeface="+mn-lt"/>
                <a:ea typeface="仿宋" panose="02010609060101010101" pitchFamily="49" charset="-122"/>
              </a:rPr>
              <a:t>L</a:t>
            </a:r>
            <a:r>
              <a:rPr kumimoji="0" lang="en-US" altLang="zh-CN" sz="2400" baseline="-25000">
                <a:solidFill>
                  <a:srgbClr val="000099"/>
                </a:solidFill>
                <a:latin typeface="+mn-lt"/>
                <a:ea typeface="仿宋" panose="02010609060101010101" pitchFamily="49" charset="-122"/>
              </a:rPr>
              <a:t>1</a:t>
            </a:r>
            <a:r>
              <a:rPr kumimoji="0" lang="en-US" altLang="zh-CN" sz="2400" i="1">
                <a:solidFill>
                  <a:srgbClr val="000099"/>
                </a:solidFill>
                <a:latin typeface="+mn-lt"/>
                <a:ea typeface="仿宋" panose="02010609060101010101" pitchFamily="49" charset="-122"/>
              </a:rPr>
              <a:t>C</a:t>
            </a:r>
            <a:r>
              <a:rPr kumimoji="0" lang="en-US" altLang="zh-CN" sz="2400" baseline="-25000">
                <a:solidFill>
                  <a:srgbClr val="000099"/>
                </a:solidFill>
                <a:latin typeface="+mn-lt"/>
                <a:ea typeface="仿宋" panose="02010609060101010101" pitchFamily="49" charset="-122"/>
              </a:rPr>
              <a:t>1</a:t>
            </a:r>
            <a:r>
              <a:rPr kumimoji="0" lang="zh-CN" altLang="en-US" sz="2400">
                <a:solidFill>
                  <a:srgbClr val="000099"/>
                </a:solidFill>
                <a:latin typeface="+mn-lt"/>
                <a:ea typeface="仿宋" panose="02010609060101010101" pitchFamily="49" charset="-122"/>
              </a:rPr>
              <a:t>组成带通滤波器，谐振于</a:t>
            </a:r>
            <a:r>
              <a:rPr kumimoji="0" lang="en-US" altLang="zh-CN" sz="2400" i="1">
                <a:solidFill>
                  <a:srgbClr val="000099"/>
                </a:solidFill>
                <a:latin typeface="+mn-lt"/>
                <a:ea typeface="仿宋" panose="02010609060101010101" pitchFamily="49" charset="-122"/>
              </a:rPr>
              <a:t>f</a:t>
            </a:r>
            <a:r>
              <a:rPr kumimoji="0" lang="en-US" altLang="zh-CN" sz="2400" baseline="-25000">
                <a:solidFill>
                  <a:srgbClr val="000099"/>
                </a:solidFill>
                <a:latin typeface="+mn-lt"/>
                <a:ea typeface="仿宋" panose="02010609060101010101" pitchFamily="49" charset="-122"/>
              </a:rPr>
              <a:t>1</a:t>
            </a:r>
            <a:r>
              <a:rPr kumimoji="0" lang="en-US" altLang="zh-CN" sz="2400">
                <a:solidFill>
                  <a:srgbClr val="000099"/>
                </a:solidFill>
                <a:latin typeface="+mn-lt"/>
                <a:ea typeface="仿宋" panose="02010609060101010101" pitchFamily="49" charset="-122"/>
              </a:rPr>
              <a:t>  </a:t>
            </a:r>
            <a:r>
              <a:rPr kumimoji="0" lang="zh-CN" altLang="en-US" sz="2400">
                <a:solidFill>
                  <a:srgbClr val="000099"/>
                </a:solidFill>
                <a:latin typeface="+mn-lt"/>
                <a:ea typeface="仿宋" panose="02010609060101010101" pitchFamily="49" charset="-122"/>
              </a:rPr>
              <a:t>，信号加于</a:t>
            </a:r>
            <a:r>
              <a:rPr kumimoji="0" lang="en-US" altLang="zh-CN" sz="2400" i="1">
                <a:solidFill>
                  <a:srgbClr val="000099"/>
                </a:solidFill>
                <a:latin typeface="+mn-lt"/>
                <a:ea typeface="仿宋" panose="02010609060101010101" pitchFamily="49" charset="-122"/>
              </a:rPr>
              <a:t>C</a:t>
            </a:r>
            <a:r>
              <a:rPr kumimoji="0" lang="en-US" altLang="zh-CN" sz="2400" baseline="-25000">
                <a:solidFill>
                  <a:srgbClr val="000099"/>
                </a:solidFill>
                <a:latin typeface="+mn-lt"/>
                <a:ea typeface="仿宋" panose="02010609060101010101" pitchFamily="49" charset="-122"/>
              </a:rPr>
              <a:t>j</a:t>
            </a:r>
            <a:r>
              <a:rPr kumimoji="0" lang="en-US" altLang="zh-CN" sz="2400">
                <a:solidFill>
                  <a:srgbClr val="000099"/>
                </a:solidFill>
                <a:latin typeface="+mn-lt"/>
                <a:ea typeface="仿宋" panose="02010609060101010101" pitchFamily="49" charset="-122"/>
              </a:rPr>
              <a:t> </a:t>
            </a:r>
            <a:r>
              <a:rPr kumimoji="0" lang="zh-CN" altLang="en-US" sz="2400">
                <a:solidFill>
                  <a:srgbClr val="000099"/>
                </a:solidFill>
                <a:latin typeface="+mn-lt"/>
                <a:ea typeface="仿宋" panose="02010609060101010101" pitchFamily="49" charset="-122"/>
              </a:rPr>
              <a:t>上，非线性作用，在</a:t>
            </a:r>
            <a:r>
              <a:rPr kumimoji="0" lang="en-US" altLang="zh-CN" sz="2400" i="1">
                <a:solidFill>
                  <a:srgbClr val="000099"/>
                </a:solidFill>
                <a:latin typeface="+mn-lt"/>
                <a:ea typeface="仿宋" panose="02010609060101010101" pitchFamily="49" charset="-122"/>
              </a:rPr>
              <a:t>C</a:t>
            </a:r>
            <a:r>
              <a:rPr kumimoji="0" lang="en-US" altLang="zh-CN" sz="2400" baseline="-25000">
                <a:solidFill>
                  <a:srgbClr val="000099"/>
                </a:solidFill>
                <a:latin typeface="+mn-lt"/>
                <a:ea typeface="仿宋" panose="02010609060101010101" pitchFamily="49" charset="-122"/>
              </a:rPr>
              <a:t>j</a:t>
            </a:r>
            <a:r>
              <a:rPr kumimoji="0" lang="zh-CN" altLang="en-US" sz="2400">
                <a:solidFill>
                  <a:srgbClr val="000099"/>
                </a:solidFill>
                <a:latin typeface="+mn-lt"/>
                <a:ea typeface="仿宋" panose="02010609060101010101" pitchFamily="49" charset="-122"/>
              </a:rPr>
              <a:t>上端产生非正弦波，</a:t>
            </a:r>
            <a:r>
              <a:rPr kumimoji="0" lang="en-US" altLang="zh-CN" sz="2400" i="1">
                <a:solidFill>
                  <a:srgbClr val="000099"/>
                </a:solidFill>
                <a:latin typeface="+mn-lt"/>
                <a:ea typeface="仿宋" panose="02010609060101010101" pitchFamily="49" charset="-122"/>
              </a:rPr>
              <a:t>L</a:t>
            </a:r>
            <a:r>
              <a:rPr kumimoji="0" lang="en-US" altLang="zh-CN" sz="2400" i="1" baseline="-25000">
                <a:solidFill>
                  <a:srgbClr val="000099"/>
                </a:solidFill>
                <a:latin typeface="+mn-lt"/>
                <a:ea typeface="仿宋" panose="02010609060101010101" pitchFamily="49" charset="-122"/>
              </a:rPr>
              <a:t>n</a:t>
            </a:r>
            <a:r>
              <a:rPr kumimoji="0" lang="en-US" altLang="zh-CN" sz="2400" i="1">
                <a:solidFill>
                  <a:srgbClr val="000099"/>
                </a:solidFill>
                <a:latin typeface="+mn-lt"/>
                <a:ea typeface="仿宋" panose="02010609060101010101" pitchFamily="49" charset="-122"/>
              </a:rPr>
              <a:t>C</a:t>
            </a:r>
            <a:r>
              <a:rPr kumimoji="0" lang="en-US" altLang="zh-CN" sz="2400" i="1" baseline="-25000">
                <a:solidFill>
                  <a:srgbClr val="000099"/>
                </a:solidFill>
                <a:latin typeface="+mn-lt"/>
                <a:ea typeface="仿宋" panose="02010609060101010101" pitchFamily="49" charset="-122"/>
              </a:rPr>
              <a:t>n</a:t>
            </a:r>
            <a:r>
              <a:rPr kumimoji="0" lang="zh-CN" altLang="en-US" sz="2400">
                <a:solidFill>
                  <a:srgbClr val="000099"/>
                </a:solidFill>
                <a:latin typeface="+mn-lt"/>
                <a:ea typeface="仿宋" panose="02010609060101010101" pitchFamily="49" charset="-122"/>
              </a:rPr>
              <a:t>谐振于</a:t>
            </a:r>
            <a:r>
              <a:rPr kumimoji="0" lang="en-US" altLang="zh-CN" sz="2400" i="1">
                <a:solidFill>
                  <a:srgbClr val="000099"/>
                </a:solidFill>
                <a:latin typeface="+mn-lt"/>
                <a:ea typeface="仿宋" panose="02010609060101010101" pitchFamily="49" charset="-122"/>
              </a:rPr>
              <a:t>nf</a:t>
            </a:r>
            <a:r>
              <a:rPr kumimoji="0" lang="en-US" altLang="zh-CN" sz="2400" baseline="-25000">
                <a:solidFill>
                  <a:srgbClr val="000099"/>
                </a:solidFill>
                <a:latin typeface="+mn-lt"/>
                <a:ea typeface="仿宋" panose="02010609060101010101" pitchFamily="49" charset="-122"/>
              </a:rPr>
              <a:t>1</a:t>
            </a:r>
            <a:r>
              <a:rPr kumimoji="0" lang="en-US" altLang="zh-CN" sz="2400">
                <a:solidFill>
                  <a:srgbClr val="000099"/>
                </a:solidFill>
                <a:latin typeface="+mn-lt"/>
                <a:ea typeface="仿宋" panose="02010609060101010101" pitchFamily="49" charset="-122"/>
              </a:rPr>
              <a:t> ,</a:t>
            </a:r>
            <a:r>
              <a:rPr kumimoji="0" lang="zh-CN" altLang="en-US" sz="2400">
                <a:solidFill>
                  <a:srgbClr val="000099"/>
                </a:solidFill>
                <a:latin typeface="+mn-lt"/>
                <a:ea typeface="仿宋" panose="02010609060101010101" pitchFamily="49" charset="-122"/>
              </a:rPr>
              <a:t>在</a:t>
            </a:r>
            <a:r>
              <a:rPr kumimoji="0" lang="en-US" altLang="zh-CN" sz="2400" i="1">
                <a:solidFill>
                  <a:srgbClr val="000099"/>
                </a:solidFill>
                <a:latin typeface="+mn-lt"/>
                <a:ea typeface="仿宋" panose="02010609060101010101" pitchFamily="49" charset="-122"/>
              </a:rPr>
              <a:t>R</a:t>
            </a:r>
            <a:r>
              <a:rPr kumimoji="0" lang="en-US" altLang="zh-CN" sz="2400" baseline="-25000">
                <a:solidFill>
                  <a:srgbClr val="000099"/>
                </a:solidFill>
                <a:latin typeface="+mn-lt"/>
                <a:ea typeface="仿宋" panose="02010609060101010101" pitchFamily="49" charset="-122"/>
              </a:rPr>
              <a:t>L</a:t>
            </a:r>
            <a:r>
              <a:rPr kumimoji="0" lang="zh-CN" altLang="en-US" sz="2400">
                <a:solidFill>
                  <a:srgbClr val="000099"/>
                </a:solidFill>
                <a:latin typeface="+mn-lt"/>
                <a:ea typeface="仿宋" panose="02010609060101010101" pitchFamily="49" charset="-122"/>
              </a:rPr>
              <a:t>上输出</a:t>
            </a:r>
            <a:r>
              <a:rPr kumimoji="0" lang="en-US" altLang="zh-CN" sz="2400" i="1">
                <a:solidFill>
                  <a:srgbClr val="000099"/>
                </a:solidFill>
                <a:latin typeface="+mn-lt"/>
                <a:ea typeface="仿宋" panose="02010609060101010101" pitchFamily="49" charset="-122"/>
              </a:rPr>
              <a:t>n</a:t>
            </a:r>
            <a:r>
              <a:rPr kumimoji="0" lang="zh-CN" altLang="en-US" sz="2400">
                <a:solidFill>
                  <a:srgbClr val="000099"/>
                </a:solidFill>
                <a:latin typeface="+mn-lt"/>
                <a:ea typeface="仿宋" panose="02010609060101010101" pitchFamily="49" charset="-122"/>
              </a:rPr>
              <a:t>倍频电压输出。</a:t>
            </a:r>
            <a:endParaRPr kumimoji="0" lang="zh-CN" altLang="en-US" sz="2400" b="0">
              <a:solidFill>
                <a:srgbClr val="000099"/>
              </a:solidFill>
              <a:latin typeface="+mn-lt"/>
              <a:ea typeface="仿宋" panose="02010609060101010101" pitchFamily="49" charset="-122"/>
            </a:endParaRPr>
          </a:p>
        </p:txBody>
      </p:sp>
      <p:sp>
        <p:nvSpPr>
          <p:cNvPr id="74757" name="Text Box 8">
            <a:extLst>
              <a:ext uri="{FF2B5EF4-FFF2-40B4-BE49-F238E27FC236}">
                <a16:creationId xmlns:a16="http://schemas.microsoft.com/office/drawing/2014/main" id="{FC3F6EDB-056D-405E-B8E9-94ADC4AE35ED}"/>
              </a:ext>
            </a:extLst>
          </p:cNvPr>
          <p:cNvSpPr txBox="1">
            <a:spLocks noChangeArrowheads="1"/>
          </p:cNvSpPr>
          <p:nvPr/>
        </p:nvSpPr>
        <p:spPr bwMode="auto">
          <a:xfrm>
            <a:off x="4643438" y="5929313"/>
            <a:ext cx="30241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kumimoji="0" lang="en-US" altLang="zh-CN" sz="2400">
                <a:solidFill>
                  <a:schemeClr val="bg1"/>
                </a:solidFill>
                <a:latin typeface="+mn-lt"/>
                <a:ea typeface="仿宋" panose="02010609060101010101" pitchFamily="49" charset="-122"/>
                <a:hlinkClick r:id="rId2" action="ppaction://hlinkpres?slideindex=1&amp;slidetitle="/>
              </a:rPr>
              <a:t>End of Chapter3</a:t>
            </a:r>
            <a:endParaRPr kumimoji="0" lang="zh-CN" altLang="en-US" sz="2400" b="0" dirty="0">
              <a:solidFill>
                <a:schemeClr val="bg1"/>
              </a:solidFill>
              <a:latin typeface="+mn-lt"/>
              <a:ea typeface="仿宋" panose="02010609060101010101" pitchFamily="49" charset="-122"/>
            </a:endParaRPr>
          </a:p>
        </p:txBody>
      </p:sp>
      <p:pic>
        <p:nvPicPr>
          <p:cNvPr id="74758" name="图片 6" descr="Image1.jpg">
            <a:extLst>
              <a:ext uri="{FF2B5EF4-FFF2-40B4-BE49-F238E27FC236}">
                <a16:creationId xmlns:a16="http://schemas.microsoft.com/office/drawing/2014/main" id="{74E1C62D-F89B-47C4-A4B0-1B70FF31C7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14438" y="1143000"/>
            <a:ext cx="6510337" cy="321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9" name="Rectangle 2">
            <a:extLst>
              <a:ext uri="{FF2B5EF4-FFF2-40B4-BE49-F238E27FC236}">
                <a16:creationId xmlns:a16="http://schemas.microsoft.com/office/drawing/2014/main" id="{A5AE9E46-B120-4133-A9E9-56ADCF333672}"/>
              </a:ext>
            </a:extLst>
          </p:cNvPr>
          <p:cNvSpPr>
            <a:spLocks noChangeArrowheads="1"/>
          </p:cNvSpPr>
          <p:nvPr/>
        </p:nvSpPr>
        <p:spPr bwMode="auto">
          <a:xfrm>
            <a:off x="5286374" y="3714750"/>
            <a:ext cx="2309962"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lvl="1" eaLnBrk="1" hangingPunct="1">
              <a:spcBef>
                <a:spcPct val="0"/>
              </a:spcBef>
              <a:buFontTx/>
              <a:buNone/>
            </a:pPr>
            <a:r>
              <a:rPr lang="zh-CN" altLang="en-US" sz="2400" dirty="0">
                <a:solidFill>
                  <a:srgbClr val="FF0000"/>
                </a:solidFill>
                <a:latin typeface="+mn-lt"/>
                <a:ea typeface="仿宋" panose="02010609060101010101" pitchFamily="49" charset="-122"/>
              </a:rPr>
              <a:t>旧教材</a:t>
            </a:r>
            <a:r>
              <a:rPr lang="en-US" altLang="zh-CN" sz="2400" dirty="0">
                <a:solidFill>
                  <a:srgbClr val="FF0000"/>
                </a:solidFill>
                <a:latin typeface="+mn-lt"/>
                <a:ea typeface="仿宋" panose="02010609060101010101" pitchFamily="49" charset="-122"/>
              </a:rPr>
              <a:t>P134</a:t>
            </a:r>
            <a:endParaRPr lang="zh-CN" altLang="en-US" sz="2400" dirty="0">
              <a:solidFill>
                <a:srgbClr val="FF0000"/>
              </a:solidFill>
              <a:latin typeface="+mn-lt"/>
              <a:ea typeface="仿宋" panose="02010609060101010101" pitchFamily="49"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6D70DA45-0D90-45F2-8D6A-A624BAB86535}"/>
              </a:ext>
            </a:extLst>
          </p:cNvPr>
          <p:cNvSpPr>
            <a:spLocks noGrp="1" noChangeArrowheads="1"/>
          </p:cNvSpPr>
          <p:nvPr>
            <p:ph type="title" idx="4294967295"/>
          </p:nvPr>
        </p:nvSpPr>
        <p:spPr>
          <a:xfrm>
            <a:off x="228600" y="228600"/>
            <a:ext cx="7223125" cy="381000"/>
          </a:xfrm>
        </p:spPr>
        <p:txBody>
          <a:bodyPr/>
          <a:lstStyle/>
          <a:p>
            <a:pPr algn="l" eaLnBrk="1" hangingPunct="1"/>
            <a:r>
              <a:rPr lang="zh-CN" altLang="en-US" sz="2800" b="1" dirty="0">
                <a:solidFill>
                  <a:srgbClr val="0000FF"/>
                </a:solidFill>
                <a:latin typeface="+mn-lt"/>
                <a:ea typeface="仿宋" panose="02010609060101010101" pitchFamily="49" charset="-122"/>
              </a:rPr>
              <a:t>功率放大器的几种典型的工作状态</a:t>
            </a:r>
          </a:p>
        </p:txBody>
      </p:sp>
      <p:pic>
        <p:nvPicPr>
          <p:cNvPr id="75779" name="Picture 3">
            <a:hlinkClick r:id="rId2" action="ppaction://hlinksldjump"/>
            <a:extLst>
              <a:ext uri="{FF2B5EF4-FFF2-40B4-BE49-F238E27FC236}">
                <a16:creationId xmlns:a16="http://schemas.microsoft.com/office/drawing/2014/main" id="{EE2D21D4-62F8-4B9A-941E-C3070E4A61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638" y="692150"/>
            <a:ext cx="4221162" cy="314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hlinkClick r:id="rId2" action="ppaction://hlinksldjump"/>
            <a:extLst>
              <a:ext uri="{FF2B5EF4-FFF2-40B4-BE49-F238E27FC236}">
                <a16:creationId xmlns:a16="http://schemas.microsoft.com/office/drawing/2014/main" id="{F7B6137C-AB99-4B26-A31F-F9A7C30C23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85" y="3951671"/>
            <a:ext cx="9008010" cy="2216815"/>
          </a:xfrm>
          <a:prstGeom prst="rect">
            <a:avLst/>
          </a:prstGeom>
        </p:spPr>
      </p:pic>
      <p:sp>
        <p:nvSpPr>
          <p:cNvPr id="7" name="Rectangle 2">
            <a:extLst>
              <a:ext uri="{FF2B5EF4-FFF2-40B4-BE49-F238E27FC236}">
                <a16:creationId xmlns:a16="http://schemas.microsoft.com/office/drawing/2014/main" id="{68C9F31A-2DED-40E4-9E00-5F87BDBB3009}"/>
              </a:ext>
            </a:extLst>
          </p:cNvPr>
          <p:cNvSpPr txBox="1">
            <a:spLocks noChangeArrowheads="1"/>
          </p:cNvSpPr>
          <p:nvPr/>
        </p:nvSpPr>
        <p:spPr bwMode="auto">
          <a:xfrm>
            <a:off x="6156176" y="3966552"/>
            <a:ext cx="2758331"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r>
              <a:rPr lang="en-US" altLang="zh-CN" sz="2800" b="1" dirty="0">
                <a:solidFill>
                  <a:srgbClr val="00B050"/>
                </a:solidFill>
                <a:latin typeface="+mn-lt"/>
                <a:ea typeface="仿宋" panose="02010609060101010101" pitchFamily="49" charset="-122"/>
              </a:rPr>
              <a:t>P81   </a:t>
            </a:r>
            <a:r>
              <a:rPr lang="en-US" altLang="zh-CN" sz="2800" b="1" kern="0" dirty="0">
                <a:solidFill>
                  <a:srgbClr val="FF0000"/>
                </a:solidFill>
                <a:latin typeface="+mn-lt"/>
                <a:ea typeface="仿宋" panose="02010609060101010101" pitchFamily="49" charset="-122"/>
              </a:rPr>
              <a:t>P83      </a:t>
            </a:r>
            <a:r>
              <a:rPr lang="en-US" altLang="zh-CN" sz="2800" b="1" kern="0" dirty="0">
                <a:solidFill>
                  <a:schemeClr val="accent2"/>
                </a:solidFill>
                <a:latin typeface="+mn-lt"/>
                <a:ea typeface="仿宋" panose="02010609060101010101" pitchFamily="49" charset="-122"/>
              </a:rPr>
              <a:t>P89</a:t>
            </a:r>
            <a:endParaRPr lang="zh-CN" altLang="en-US" sz="2800" b="1" kern="0" dirty="0">
              <a:solidFill>
                <a:schemeClr val="accent2"/>
              </a:solidFill>
              <a:latin typeface="+mn-lt"/>
              <a:ea typeface="仿宋" panose="02010609060101010101" pitchFamily="49"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583AB356-070F-4789-88A2-62FA3200B495}"/>
              </a:ext>
            </a:extLst>
          </p:cNvPr>
          <p:cNvSpPr>
            <a:spLocks noChangeArrowheads="1"/>
          </p:cNvSpPr>
          <p:nvPr/>
        </p:nvSpPr>
        <p:spPr bwMode="auto">
          <a:xfrm>
            <a:off x="228600" y="228600"/>
            <a:ext cx="87360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800" dirty="0">
                <a:solidFill>
                  <a:srgbClr val="0000FF"/>
                </a:solidFill>
                <a:ea typeface="仿宋_GB2312" panose="02010609030101010101" pitchFamily="49" charset="-122"/>
              </a:rPr>
              <a:t>3.1.4</a:t>
            </a:r>
            <a:r>
              <a:rPr lang="zh-CN" altLang="en-US" sz="2800" dirty="0">
                <a:solidFill>
                  <a:srgbClr val="0000FF"/>
                </a:solidFill>
                <a:ea typeface="仿宋_GB2312" panose="02010609030101010101" pitchFamily="49" charset="-122"/>
              </a:rPr>
              <a:t>  集电极余弦脉冲电流付氏级数表达式（</a:t>
            </a:r>
            <a:r>
              <a:rPr lang="en-US" altLang="zh-CN" sz="2800" dirty="0">
                <a:solidFill>
                  <a:srgbClr val="FF0000"/>
                </a:solidFill>
                <a:ea typeface="仿宋_GB2312" pitchFamily="49" charset="-122"/>
              </a:rPr>
              <a:t>P85</a:t>
            </a:r>
            <a:r>
              <a:rPr lang="zh-CN" altLang="en-US" sz="2800" dirty="0">
                <a:solidFill>
                  <a:srgbClr val="0000FF"/>
                </a:solidFill>
                <a:ea typeface="仿宋_GB2312" pitchFamily="49" charset="-122"/>
              </a:rPr>
              <a:t>）</a:t>
            </a:r>
          </a:p>
        </p:txBody>
      </p:sp>
      <p:sp>
        <p:nvSpPr>
          <p:cNvPr id="5131" name="Rectangle 2">
            <a:extLst>
              <a:ext uri="{FF2B5EF4-FFF2-40B4-BE49-F238E27FC236}">
                <a16:creationId xmlns:a16="http://schemas.microsoft.com/office/drawing/2014/main" id="{2B08F1DA-3D23-42B4-B836-6075B5B2D1F0}"/>
              </a:ext>
            </a:extLst>
          </p:cNvPr>
          <p:cNvSpPr>
            <a:spLocks noChangeArrowheads="1"/>
          </p:cNvSpPr>
          <p:nvPr/>
        </p:nvSpPr>
        <p:spPr bwMode="auto">
          <a:xfrm>
            <a:off x="113777" y="701674"/>
            <a:ext cx="7178675" cy="346075"/>
          </a:xfrm>
          <a:prstGeom prst="rect">
            <a:avLst/>
          </a:prstGeom>
          <a:noFill/>
          <a:ln w="9525">
            <a:noFill/>
            <a:miter lim="800000"/>
            <a:headEnd/>
            <a:tailEnd/>
          </a:ln>
        </p:spPr>
        <p:txBody>
          <a:bodyPr anchor="ctr"/>
          <a:lstStyle/>
          <a:p>
            <a:pPr eaLnBrk="1" hangingPunct="1">
              <a:defRPr/>
            </a:pPr>
            <a:r>
              <a:rPr lang="en-US" altLang="zh-CN" sz="2400" i="1" dirty="0">
                <a:solidFill>
                  <a:srgbClr val="0000FF"/>
                </a:solidFill>
                <a:latin typeface="+mn-lt"/>
                <a:ea typeface="仿宋_GB2312" pitchFamily="49" charset="-122"/>
              </a:rPr>
              <a:t>LC</a:t>
            </a:r>
            <a:r>
              <a:rPr lang="zh-CN" altLang="en-US" sz="2400" dirty="0">
                <a:solidFill>
                  <a:srgbClr val="0000FF"/>
                </a:solidFill>
                <a:latin typeface="+mn-lt"/>
                <a:ea typeface="仿宋_GB2312" pitchFamily="49" charset="-122"/>
              </a:rPr>
              <a:t>谐振回路对谐波的抑制作用分析</a:t>
            </a:r>
          </a:p>
        </p:txBody>
      </p:sp>
      <mc:AlternateContent xmlns:mc="http://schemas.openxmlformats.org/markup-compatibility/2006" xmlns:a14="http://schemas.microsoft.com/office/drawing/2010/main">
        <mc:Choice Requires="a14">
          <p:sp>
            <p:nvSpPr>
              <p:cNvPr id="5132" name="Rectangle 3">
                <a:extLst>
                  <a:ext uri="{FF2B5EF4-FFF2-40B4-BE49-F238E27FC236}">
                    <a16:creationId xmlns:a16="http://schemas.microsoft.com/office/drawing/2014/main" id="{CB9F77A7-65A0-4D05-80B8-2B8F28C7510A}"/>
                  </a:ext>
                </a:extLst>
              </p:cNvPr>
              <p:cNvSpPr>
                <a:spLocks noChangeArrowheads="1"/>
              </p:cNvSpPr>
              <p:nvPr/>
            </p:nvSpPr>
            <p:spPr bwMode="auto">
              <a:xfrm>
                <a:off x="107950" y="1652787"/>
                <a:ext cx="5321300" cy="943092"/>
              </a:xfrm>
              <a:prstGeom prst="rect">
                <a:avLst/>
              </a:prstGeom>
              <a:noFill/>
              <a:ln w="9525">
                <a:noFill/>
                <a:miter lim="800000"/>
                <a:headEnd/>
                <a:tailEnd/>
              </a:ln>
            </p:spPr>
            <p:txBody>
              <a:bodyPr/>
              <a:lstStyle/>
              <a:p>
                <a:pPr marL="342900" indent="-342900" eaLnBrk="1" hangingPunct="1">
                  <a:spcBef>
                    <a:spcPct val="20000"/>
                  </a:spcBef>
                  <a:defRPr/>
                </a:pPr>
                <a:r>
                  <a:rPr lang="zh-CN" altLang="en-US" sz="2000" dirty="0">
                    <a:solidFill>
                      <a:srgbClr val="660066"/>
                    </a:solidFill>
                    <a:latin typeface="+mn-lt"/>
                    <a:ea typeface="仿宋_GB2312" pitchFamily="49" charset="-122"/>
                  </a:rPr>
                  <a:t>回路对</a:t>
                </a:r>
                <a:r>
                  <a:rPr lang="en-US" altLang="zh-CN" sz="2000" i="1" dirty="0">
                    <a:solidFill>
                      <a:srgbClr val="660066"/>
                    </a:solidFill>
                    <a:latin typeface="+mn-lt"/>
                    <a:ea typeface="仿宋_GB2312" pitchFamily="49" charset="-122"/>
                  </a:rPr>
                  <a:t>n</a:t>
                </a:r>
                <a:r>
                  <a:rPr lang="zh-CN" altLang="en-US" sz="2000" dirty="0">
                    <a:solidFill>
                      <a:srgbClr val="660066"/>
                    </a:solidFill>
                    <a:latin typeface="+mn-lt"/>
                    <a:ea typeface="仿宋_GB2312" pitchFamily="49" charset="-122"/>
                  </a:rPr>
                  <a:t>次谐波的阻抗（并联）</a:t>
                </a:r>
                <a:r>
                  <a:rPr lang="en-US" altLang="zh-CN" sz="2000" dirty="0">
                    <a:solidFill>
                      <a:srgbClr val="660066"/>
                    </a:solidFill>
                    <a:latin typeface="+mn-lt"/>
                    <a:ea typeface="仿宋_GB2312" pitchFamily="49" charset="-122"/>
                  </a:rPr>
                  <a:t>(</a:t>
                </a:r>
                <a:r>
                  <a:rPr lang="zh-CN" altLang="en-US" sz="2000" dirty="0">
                    <a:solidFill>
                      <a:srgbClr val="660066"/>
                    </a:solidFill>
                    <a:latin typeface="+mn-lt"/>
                    <a:ea typeface="仿宋_GB2312" pitchFamily="49" charset="-122"/>
                  </a:rPr>
                  <a:t>根据下图</a:t>
                </a:r>
                <a:r>
                  <a:rPr lang="en-US" altLang="zh-CN" sz="2000" dirty="0">
                    <a:solidFill>
                      <a:srgbClr val="660066"/>
                    </a:solidFill>
                    <a:latin typeface="+mn-lt"/>
                    <a:ea typeface="仿宋_GB2312" pitchFamily="49" charset="-122"/>
                  </a:rPr>
                  <a:t>)</a:t>
                </a:r>
                <a:r>
                  <a:rPr lang="zh-CN" altLang="en-US" sz="2000" dirty="0">
                    <a:solidFill>
                      <a:srgbClr val="660066"/>
                    </a:solidFill>
                    <a:latin typeface="+mn-lt"/>
                    <a:ea typeface="仿宋_GB2312" pitchFamily="49" charset="-122"/>
                  </a:rPr>
                  <a:t>为：</a:t>
                </a:r>
                <a:endParaRPr lang="en-US" altLang="zh-CN" sz="2000" dirty="0">
                  <a:solidFill>
                    <a:srgbClr val="660066"/>
                  </a:solidFill>
                  <a:latin typeface="+mn-lt"/>
                  <a:ea typeface="仿宋_GB2312" pitchFamily="49" charset="-122"/>
                </a:endParaRPr>
              </a:p>
              <a:p>
                <a:pPr marL="342900" indent="-342900" eaLnBrk="1" hangingPunct="1">
                  <a:spcBef>
                    <a:spcPct val="20000"/>
                  </a:spcBef>
                  <a:defRPr/>
                </a:pPr>
                <a:r>
                  <a:rPr lang="zh-CN" altLang="en-US" sz="2400" dirty="0">
                    <a:solidFill>
                      <a:srgbClr val="0000FF"/>
                    </a:solidFill>
                    <a:latin typeface="+mn-lt"/>
                    <a:ea typeface="仿宋_GB2312" pitchFamily="49" charset="-122"/>
                  </a:rPr>
                  <a:t>                             谐振于基波</a:t>
                </a:r>
                <a14:m>
                  <m:oMath xmlns:m="http://schemas.openxmlformats.org/officeDocument/2006/math">
                    <m:r>
                      <m:rPr>
                        <m:nor/>
                      </m:rPr>
                      <a:rPr lang="en-US" altLang="zh-CN" sz="2400" i="1" dirty="0">
                        <a:solidFill>
                          <a:srgbClr val="0000FF"/>
                        </a:solidFill>
                        <a:ea typeface="仿宋_GB2312" panose="02010609030101010101" pitchFamily="49" charset="-122"/>
                        <a:sym typeface="Symbol" panose="05050102010706020507" pitchFamily="18" charset="2"/>
                      </a:rPr>
                      <m:t></m:t>
                    </m:r>
                    <m:r>
                      <m:rPr>
                        <m:nor/>
                      </m:rPr>
                      <a:rPr lang="en-US" altLang="zh-CN" sz="2400" baseline="-25000" dirty="0">
                        <a:solidFill>
                          <a:srgbClr val="0000FF"/>
                        </a:solidFill>
                        <a:ea typeface="仿宋_GB2312" panose="02010609030101010101" pitchFamily="49" charset="-122"/>
                        <a:sym typeface="Symbol" panose="05050102010706020507" pitchFamily="18" charset="2"/>
                      </a:rPr>
                      <m:t>0</m:t>
                    </m:r>
                  </m:oMath>
                </a14:m>
                <a:endParaRPr lang="zh-CN" altLang="en-US" sz="2400" dirty="0">
                  <a:solidFill>
                    <a:srgbClr val="0000FF"/>
                  </a:solidFill>
                  <a:latin typeface="+mn-lt"/>
                  <a:ea typeface="仿宋_GB2312" pitchFamily="49" charset="-122"/>
                </a:endParaRPr>
              </a:p>
            </p:txBody>
          </p:sp>
        </mc:Choice>
        <mc:Fallback xmlns="">
          <p:sp>
            <p:nvSpPr>
              <p:cNvPr id="5132" name="Rectangle 3">
                <a:extLst>
                  <a:ext uri="{FF2B5EF4-FFF2-40B4-BE49-F238E27FC236}">
                    <a16:creationId xmlns:a16="http://schemas.microsoft.com/office/drawing/2014/main" id="{CB9F77A7-65A0-4D05-80B8-2B8F28C7510A}"/>
                  </a:ext>
                </a:extLst>
              </p:cNvPr>
              <p:cNvSpPr>
                <a:spLocks noRot="1" noChangeAspect="1" noMove="1" noResize="1" noEditPoints="1" noAdjustHandles="1" noChangeArrowheads="1" noChangeShapeType="1" noTextEdit="1"/>
              </p:cNvSpPr>
              <p:nvPr/>
            </p:nvSpPr>
            <p:spPr bwMode="auto">
              <a:xfrm>
                <a:off x="107950" y="1652787"/>
                <a:ext cx="5321300" cy="943092"/>
              </a:xfrm>
              <a:prstGeom prst="rect">
                <a:avLst/>
              </a:prstGeom>
              <a:blipFill>
                <a:blip r:embed="rId3"/>
                <a:stretch>
                  <a:fillRect l="-1260" t="-4516" r="-1604" b="-1290"/>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41" name="Rectangle 3">
                <a:extLst>
                  <a:ext uri="{FF2B5EF4-FFF2-40B4-BE49-F238E27FC236}">
                    <a16:creationId xmlns:a16="http://schemas.microsoft.com/office/drawing/2014/main" id="{B604919D-8333-438C-820B-2F29B01F94A6}"/>
                  </a:ext>
                </a:extLst>
              </p:cNvPr>
              <p:cNvSpPr>
                <a:spLocks noChangeArrowheads="1"/>
              </p:cNvSpPr>
              <p:nvPr/>
            </p:nvSpPr>
            <p:spPr bwMode="auto">
              <a:xfrm>
                <a:off x="8078" y="1066188"/>
                <a:ext cx="6301903" cy="39756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None/>
                </a:pPr>
                <a:r>
                  <a:rPr lang="zh-CN" altLang="en-US" sz="2000" dirty="0">
                    <a:solidFill>
                      <a:srgbClr val="CC3300"/>
                    </a:solidFill>
                    <a:latin typeface="仿宋_GB2312" panose="02010609030101010101" pitchFamily="49" charset="-122"/>
                    <a:ea typeface="仿宋_GB2312" panose="02010609030101010101" pitchFamily="49" charset="-122"/>
                  </a:rPr>
                  <a:t>分析：基波谐振时，基波谐振电阻</a:t>
                </a:r>
                <a:r>
                  <a:rPr lang="en-US" altLang="zh-CN" sz="2000" dirty="0">
                    <a:solidFill>
                      <a:srgbClr val="CC3300"/>
                    </a:solidFill>
                    <a:latin typeface="仿宋_GB2312" panose="02010609030101010101" pitchFamily="49" charset="-122"/>
                    <a:ea typeface="仿宋_GB2312" panose="02010609030101010101" pitchFamily="49" charset="-122"/>
                  </a:rPr>
                  <a:t>:</a:t>
                </a:r>
                <a14:m>
                  <m:oMath xmlns:m="http://schemas.openxmlformats.org/officeDocument/2006/math">
                    <m:r>
                      <m:rPr>
                        <m:nor/>
                      </m:rPr>
                      <a:rPr lang="en-US" altLang="zh-CN" sz="2000" i="1" dirty="0" smtClean="0">
                        <a:solidFill>
                          <a:srgbClr val="660033"/>
                        </a:solidFill>
                        <a:ea typeface="仿宋_GB2312" panose="02010609030101010101" pitchFamily="49" charset="-122"/>
                        <a:sym typeface="Symbol" panose="05050102010706020507" pitchFamily="18" charset="2"/>
                      </a:rPr>
                      <m:t>R</m:t>
                    </m:r>
                    <m:r>
                      <m:rPr>
                        <m:nor/>
                      </m:rPr>
                      <a:rPr lang="en-US" altLang="zh-CN" sz="2000" baseline="-25000" dirty="0" smtClean="0">
                        <a:solidFill>
                          <a:srgbClr val="660033"/>
                        </a:solidFill>
                        <a:ea typeface="仿宋_GB2312" panose="02010609030101010101" pitchFamily="49" charset="-122"/>
                        <a:sym typeface="Symbol" panose="05050102010706020507" pitchFamily="18" charset="2"/>
                      </a:rPr>
                      <m:t>p</m:t>
                    </m:r>
                    <m:r>
                      <a:rPr lang="en-US" altLang="zh-CN" sz="2000" b="0" i="1">
                        <a:solidFill>
                          <a:srgbClr val="660033"/>
                        </a:solidFill>
                        <a:latin typeface="Cambria Math" panose="02040503050406030204" pitchFamily="18" charset="0"/>
                      </a:rPr>
                      <m:t>=</m:t>
                    </m:r>
                    <m:f>
                      <m:fPr>
                        <m:ctrlPr>
                          <a:rPr lang="en-US" altLang="zh-CN" sz="2000" b="0" i="1">
                            <a:solidFill>
                              <a:srgbClr val="660033"/>
                            </a:solidFill>
                            <a:latin typeface="Cambria Math" panose="02040503050406030204" pitchFamily="18" charset="0"/>
                          </a:rPr>
                        </m:ctrlPr>
                      </m:fPr>
                      <m:num>
                        <m:r>
                          <m:rPr>
                            <m:nor/>
                          </m:rPr>
                          <a:rPr lang="en-US" altLang="zh-CN" sz="2000" i="1" dirty="0">
                            <a:solidFill>
                              <a:srgbClr val="660033"/>
                            </a:solidFill>
                            <a:ea typeface="仿宋_GB2312" pitchFamily="49" charset="-122"/>
                            <a:sym typeface="Symbol" panose="05050102010706020507" pitchFamily="18" charset="2"/>
                          </a:rPr>
                          <m:t></m:t>
                        </m:r>
                        <m:r>
                          <m:rPr>
                            <m:nor/>
                          </m:rPr>
                          <a:rPr lang="en-US" altLang="zh-CN" sz="2000" baseline="30000" dirty="0">
                            <a:solidFill>
                              <a:srgbClr val="660033"/>
                            </a:solidFill>
                            <a:ea typeface="仿宋_GB2312" pitchFamily="49" charset="-122"/>
                            <a:sym typeface="Symbol" panose="05050102010706020507" pitchFamily="18" charset="2"/>
                          </a:rPr>
                          <m:t>2</m:t>
                        </m:r>
                      </m:num>
                      <m:den>
                        <m:r>
                          <m:rPr>
                            <m:nor/>
                          </m:rPr>
                          <a:rPr lang="en-US" altLang="zh-CN" sz="2000" i="1" dirty="0">
                            <a:solidFill>
                              <a:srgbClr val="660033"/>
                            </a:solidFill>
                            <a:ea typeface="仿宋_GB2312" panose="02010609030101010101" pitchFamily="49" charset="-122"/>
                            <a:sym typeface="Symbol" panose="05050102010706020507" pitchFamily="18" charset="2"/>
                          </a:rPr>
                          <m:t>r</m:t>
                        </m:r>
                      </m:den>
                    </m:f>
                    <m:r>
                      <a:rPr lang="en-US" altLang="zh-CN" sz="2000" b="0" i="1">
                        <a:solidFill>
                          <a:srgbClr val="660033"/>
                        </a:solidFill>
                        <a:latin typeface="Cambria Math" panose="02040503050406030204" pitchFamily="18" charset="0"/>
                      </a:rPr>
                      <m:t>=</m:t>
                    </m:r>
                    <m:r>
                      <m:rPr>
                        <m:nor/>
                      </m:rPr>
                      <a:rPr lang="en-US" altLang="zh-CN" sz="2000" i="1" dirty="0">
                        <a:solidFill>
                          <a:srgbClr val="660033"/>
                        </a:solidFill>
                        <a:ea typeface="仿宋_GB2312" panose="02010609030101010101" pitchFamily="49" charset="-122"/>
                        <a:sym typeface="Symbol" panose="05050102010706020507" pitchFamily="18" charset="2"/>
                      </a:rPr>
                      <m:t>Q</m:t>
                    </m:r>
                    <m:r>
                      <m:rPr>
                        <m:nor/>
                      </m:rPr>
                      <a:rPr lang="en-US" altLang="zh-CN" sz="2000" baseline="-25000" dirty="0">
                        <a:solidFill>
                          <a:srgbClr val="660033"/>
                        </a:solidFill>
                        <a:ea typeface="仿宋_GB2312" panose="02010609030101010101" pitchFamily="49" charset="-122"/>
                        <a:sym typeface="Symbol" panose="05050102010706020507" pitchFamily="18" charset="2"/>
                      </a:rPr>
                      <m:t>p</m:t>
                    </m:r>
                    <m:r>
                      <a:rPr lang="en-US" altLang="zh-CN" sz="2000" b="0" i="1">
                        <a:solidFill>
                          <a:srgbClr val="660033"/>
                        </a:solidFill>
                        <a:latin typeface="Cambria Math" panose="02040503050406030204" pitchFamily="18" charset="0"/>
                        <a:sym typeface="Symbol" panose="05050102010706020507" pitchFamily="18" charset="2"/>
                      </a:rPr>
                      <m:t></m:t>
                    </m:r>
                    <m:r>
                      <m:rPr>
                        <m:nor/>
                      </m:rPr>
                      <a:rPr lang="en-US" altLang="zh-CN" sz="2000" i="1" dirty="0">
                        <a:solidFill>
                          <a:srgbClr val="660033"/>
                        </a:solidFill>
                        <a:ea typeface="仿宋_GB2312" panose="02010609030101010101" pitchFamily="49" charset="-122"/>
                        <a:sym typeface="Symbol" panose="05050102010706020507" pitchFamily="18" charset="2"/>
                      </a:rPr>
                      <m:t></m:t>
                    </m:r>
                    <m:r>
                      <m:rPr>
                        <m:nor/>
                      </m:rPr>
                      <a:rPr lang="en-US" altLang="zh-CN" sz="2000" baseline="-25000" dirty="0">
                        <a:solidFill>
                          <a:srgbClr val="660033"/>
                        </a:solidFill>
                        <a:ea typeface="仿宋_GB2312" panose="02010609030101010101" pitchFamily="49" charset="-122"/>
                        <a:sym typeface="Symbol" panose="05050102010706020507" pitchFamily="18" charset="2"/>
                      </a:rPr>
                      <m:t>0</m:t>
                    </m:r>
                    <m:r>
                      <a:rPr lang="en-US" altLang="zh-CN" sz="2000" b="0" i="1">
                        <a:solidFill>
                          <a:srgbClr val="660033"/>
                        </a:solidFill>
                        <a:latin typeface="Cambria Math" panose="02040503050406030204" pitchFamily="18" charset="0"/>
                        <a:sym typeface="Symbol" panose="05050102010706020507" pitchFamily="18" charset="2"/>
                      </a:rPr>
                      <m:t></m:t>
                    </m:r>
                    <m:r>
                      <m:rPr>
                        <m:nor/>
                      </m:rPr>
                      <a:rPr lang="en-US" altLang="zh-CN" sz="2000" i="1" dirty="0">
                        <a:solidFill>
                          <a:srgbClr val="660033"/>
                        </a:solidFill>
                        <a:ea typeface="仿宋_GB2312" panose="02010609030101010101" pitchFamily="49" charset="-122"/>
                        <a:sym typeface="Symbol" panose="05050102010706020507" pitchFamily="18" charset="2"/>
                      </a:rPr>
                      <m:t>L</m:t>
                    </m:r>
                  </m:oMath>
                </a14:m>
                <a:endParaRPr lang="zh-CN" altLang="en-US" sz="2000" dirty="0">
                  <a:solidFill>
                    <a:schemeClr val="bg1"/>
                  </a:solidFill>
                  <a:latin typeface="仿宋_GB2312" panose="02010609030101010101" pitchFamily="49" charset="-122"/>
                  <a:ea typeface="仿宋_GB2312" panose="02010609030101010101" pitchFamily="49" charset="-122"/>
                </a:endParaRPr>
              </a:p>
            </p:txBody>
          </p:sp>
        </mc:Choice>
        <mc:Fallback xmlns="">
          <p:sp>
            <p:nvSpPr>
              <p:cNvPr id="9241" name="Rectangle 3">
                <a:extLst>
                  <a:ext uri="{FF2B5EF4-FFF2-40B4-BE49-F238E27FC236}">
                    <a16:creationId xmlns:a16="http://schemas.microsoft.com/office/drawing/2014/main" id="{B604919D-8333-438C-820B-2F29B01F94A6}"/>
                  </a:ext>
                </a:extLst>
              </p:cNvPr>
              <p:cNvSpPr>
                <a:spLocks noRot="1" noChangeAspect="1" noMove="1" noResize="1" noEditPoints="1" noAdjustHandles="1" noChangeArrowheads="1" noChangeShapeType="1" noTextEdit="1"/>
              </p:cNvSpPr>
              <p:nvPr/>
            </p:nvSpPr>
            <p:spPr bwMode="auto">
              <a:xfrm>
                <a:off x="8078" y="1066188"/>
                <a:ext cx="6301903" cy="397560"/>
              </a:xfrm>
              <a:prstGeom prst="rect">
                <a:avLst/>
              </a:prstGeom>
              <a:blipFill>
                <a:blip r:embed="rId4"/>
                <a:stretch>
                  <a:fillRect l="-967" b="-40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39" name="Rectangle 3">
                <a:extLst>
                  <a:ext uri="{FF2B5EF4-FFF2-40B4-BE49-F238E27FC236}">
                    <a16:creationId xmlns:a16="http://schemas.microsoft.com/office/drawing/2014/main" id="{A952FF52-02CE-4990-A7A3-36923E42D00D}"/>
                  </a:ext>
                </a:extLst>
              </p:cNvPr>
              <p:cNvSpPr>
                <a:spLocks noChangeArrowheads="1"/>
              </p:cNvSpPr>
              <p:nvPr/>
            </p:nvSpPr>
            <p:spPr bwMode="auto">
              <a:xfrm>
                <a:off x="81921" y="2802802"/>
                <a:ext cx="5991058" cy="63775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None/>
                </a:pPr>
                <a:r>
                  <a:rPr lang="zh-CN" altLang="en-US" sz="2000" dirty="0">
                    <a:solidFill>
                      <a:srgbClr val="660066"/>
                    </a:solidFill>
                    <a:latin typeface="仿宋_GB2312" panose="02010609030101010101" pitchFamily="49" charset="-122"/>
                    <a:ea typeface="仿宋_GB2312" panose="02010609030101010101" pitchFamily="49" charset="-122"/>
                  </a:rPr>
                  <a:t>为了简化分析，设</a:t>
                </a:r>
                <a:r>
                  <a:rPr lang="en-US" altLang="zh-CN" sz="2000" i="1" dirty="0">
                    <a:solidFill>
                      <a:srgbClr val="660066"/>
                    </a:solidFill>
                    <a:ea typeface="仿宋_GB2312" panose="02010609030101010101" pitchFamily="49" charset="-122"/>
                    <a:sym typeface="Symbol" panose="05050102010706020507" pitchFamily="18" charset="2"/>
                  </a:rPr>
                  <a:t></a:t>
                </a:r>
                <a:r>
                  <a:rPr lang="en-US" altLang="zh-CN" sz="2000" baseline="-25000" dirty="0">
                    <a:solidFill>
                      <a:srgbClr val="660066"/>
                    </a:solidFill>
                    <a:ea typeface="仿宋_GB2312" panose="02010609030101010101" pitchFamily="49" charset="-122"/>
                    <a:sym typeface="Symbol" panose="05050102010706020507" pitchFamily="18" charset="2"/>
                  </a:rPr>
                  <a:t>0</a:t>
                </a:r>
                <a:r>
                  <a:rPr lang="en-US" altLang="zh-CN" sz="2000" i="1" dirty="0">
                    <a:solidFill>
                      <a:srgbClr val="660066"/>
                    </a:solidFill>
                    <a:ea typeface="仿宋_GB2312" panose="02010609030101010101" pitchFamily="49" charset="-122"/>
                    <a:sym typeface="Symbol" panose="05050102010706020507" pitchFamily="18" charset="2"/>
                  </a:rPr>
                  <a:t>L</a:t>
                </a:r>
                <a:r>
                  <a:rPr lang="en-US" altLang="zh-CN" sz="2000" dirty="0">
                    <a:solidFill>
                      <a:srgbClr val="660066"/>
                    </a:solidFill>
                    <a:ea typeface="仿宋_GB2312" panose="02010609030101010101" pitchFamily="49" charset="-122"/>
                    <a:sym typeface="Symbol" panose="05050102010706020507" pitchFamily="18" charset="2"/>
                  </a:rPr>
                  <a:t>&gt;&gt;</a:t>
                </a:r>
                <a:r>
                  <a:rPr lang="en-US" altLang="zh-CN" sz="2000" i="1" dirty="0">
                    <a:solidFill>
                      <a:srgbClr val="660066"/>
                    </a:solidFill>
                    <a:ea typeface="仿宋_GB2312" panose="02010609030101010101" pitchFamily="49" charset="-122"/>
                    <a:sym typeface="Symbol" panose="05050102010706020507" pitchFamily="18" charset="2"/>
                  </a:rPr>
                  <a:t>r,  </a:t>
                </a:r>
                <a:r>
                  <a:rPr lang="zh-CN" altLang="en-US" sz="2000" dirty="0">
                    <a:solidFill>
                      <a:srgbClr val="660066"/>
                    </a:solidFill>
                    <a:latin typeface="仿宋_GB2312" panose="02010609030101010101" pitchFamily="49" charset="-122"/>
                    <a:ea typeface="仿宋_GB2312" panose="02010609030101010101" pitchFamily="49" charset="-122"/>
                  </a:rPr>
                  <a:t>则：</a:t>
                </a:r>
                <a14:m>
                  <m:oMath xmlns:m="http://schemas.openxmlformats.org/officeDocument/2006/math">
                    <m:r>
                      <m:rPr>
                        <m:nor/>
                      </m:rPr>
                      <a:rPr lang="en-US" altLang="zh-CN" sz="2000" i="1" dirty="0" smtClean="0">
                        <a:solidFill>
                          <a:srgbClr val="CC3300"/>
                        </a:solidFill>
                        <a:ea typeface="仿宋_GB2312" pitchFamily="49" charset="-122"/>
                        <a:sym typeface="Symbol" panose="05050102010706020507" pitchFamily="18" charset="2"/>
                      </a:rPr>
                      <m:t>n</m:t>
                    </m:r>
                    <m:r>
                      <m:rPr>
                        <m:nor/>
                      </m:rPr>
                      <a:rPr lang="en-US" altLang="zh-CN" sz="2000" i="1" dirty="0" smtClean="0">
                        <a:solidFill>
                          <a:srgbClr val="CC3300"/>
                        </a:solidFill>
                        <a:ea typeface="仿宋_GB2312" pitchFamily="49" charset="-122"/>
                        <a:sym typeface="Symbol" panose="05050102010706020507" pitchFamily="18" charset="2"/>
                      </a:rPr>
                      <m:t></m:t>
                    </m:r>
                    <m:r>
                      <m:rPr>
                        <m:nor/>
                      </m:rPr>
                      <a:rPr lang="en-US" altLang="zh-CN" sz="2000" baseline="-25000" dirty="0" smtClean="0">
                        <a:solidFill>
                          <a:srgbClr val="CC3300"/>
                        </a:solidFill>
                        <a:ea typeface="仿宋_GB2312" panose="02010609030101010101" pitchFamily="49" charset="-122"/>
                        <a:sym typeface="Symbol" panose="05050102010706020507" pitchFamily="18" charset="2"/>
                      </a:rPr>
                      <m:t>0</m:t>
                    </m:r>
                    <m:r>
                      <m:rPr>
                        <m:nor/>
                      </m:rPr>
                      <a:rPr lang="en-US" altLang="zh-CN" sz="2000" i="1" dirty="0" smtClean="0">
                        <a:solidFill>
                          <a:srgbClr val="CC3300"/>
                        </a:solidFill>
                        <a:ea typeface="仿宋_GB2312" panose="02010609030101010101" pitchFamily="49" charset="-122"/>
                        <a:sym typeface="Symbol" panose="05050102010706020507" pitchFamily="18" charset="2"/>
                      </a:rPr>
                      <m:t>L</m:t>
                    </m:r>
                  </m:oMath>
                </a14:m>
                <a:r>
                  <a:rPr lang="en-US" altLang="zh-CN" sz="2000" dirty="0">
                    <a:solidFill>
                      <a:srgbClr val="CC3300"/>
                    </a:solidFill>
                    <a:latin typeface="仿宋_GB2312" panose="02010609030101010101" pitchFamily="49" charset="-122"/>
                    <a:ea typeface="仿宋_GB2312" panose="02010609030101010101" pitchFamily="49" charset="-122"/>
                  </a:rPr>
                  <a:t>&gt;&gt;</a:t>
                </a:r>
                <a:r>
                  <a:rPr lang="en-US" altLang="zh-CN" sz="2000" i="1" dirty="0">
                    <a:solidFill>
                      <a:srgbClr val="CC3300"/>
                    </a:solidFill>
                    <a:ea typeface="仿宋_GB2312" panose="02010609030101010101" pitchFamily="49" charset="-122"/>
                    <a:sym typeface="Symbol" panose="05050102010706020507" pitchFamily="18" charset="2"/>
                  </a:rPr>
                  <a:t> r</a:t>
                </a:r>
                <a:r>
                  <a:rPr lang="en-US" altLang="zh-CN" sz="2000" dirty="0">
                    <a:solidFill>
                      <a:srgbClr val="CC3300"/>
                    </a:solidFill>
                    <a:ea typeface="仿宋_GB2312" panose="02010609030101010101" pitchFamily="49" charset="-122"/>
                    <a:sym typeface="Symbol" panose="05050102010706020507" pitchFamily="18" charset="2"/>
                  </a:rPr>
                  <a:t>,</a:t>
                </a:r>
                <a:r>
                  <a:rPr lang="en-US" altLang="zh-CN" sz="2000" i="1" dirty="0">
                    <a:solidFill>
                      <a:srgbClr val="CC3300"/>
                    </a:solidFill>
                    <a:ea typeface="仿宋_GB2312" panose="02010609030101010101" pitchFamily="49" charset="-122"/>
                    <a:sym typeface="Symbol" panose="05050102010706020507" pitchFamily="18" charset="2"/>
                  </a:rPr>
                  <a:t> </a:t>
                </a:r>
                <a14:m>
                  <m:oMath xmlns:m="http://schemas.openxmlformats.org/officeDocument/2006/math">
                    <m:r>
                      <a:rPr lang="en-US" altLang="zh-CN" sz="2000" b="1" i="1" dirty="0" smtClean="0">
                        <a:solidFill>
                          <a:srgbClr val="CC3300"/>
                        </a:solidFill>
                        <a:latin typeface="Cambria Math" panose="02040503050406030204" pitchFamily="18" charset="0"/>
                        <a:ea typeface="仿宋_GB2312" pitchFamily="49" charset="-122"/>
                        <a:sym typeface="Symbol" panose="05050102010706020507" pitchFamily="18" charset="2"/>
                      </a:rPr>
                      <m:t>  </m:t>
                    </m:r>
                    <m:r>
                      <m:rPr>
                        <m:nor/>
                      </m:rPr>
                      <a:rPr lang="en-US" altLang="zh-CN" sz="2000" i="1" dirty="0">
                        <a:solidFill>
                          <a:srgbClr val="CC3300"/>
                        </a:solidFill>
                        <a:ea typeface="仿宋_GB2312" pitchFamily="49" charset="-122"/>
                        <a:sym typeface="Symbol" panose="05050102010706020507" pitchFamily="18" charset="2"/>
                      </a:rPr>
                      <m:t></m:t>
                    </m:r>
                    <m:r>
                      <m:rPr>
                        <m:nor/>
                      </m:rPr>
                      <a:rPr lang="en-US" altLang="zh-CN" sz="2000" baseline="-25000" dirty="0">
                        <a:solidFill>
                          <a:srgbClr val="CC3300"/>
                        </a:solidFill>
                        <a:ea typeface="仿宋_GB2312" panose="02010609030101010101" pitchFamily="49" charset="-122"/>
                        <a:sym typeface="Symbol" panose="05050102010706020507" pitchFamily="18" charset="2"/>
                      </a:rPr>
                      <m:t>0</m:t>
                    </m:r>
                  </m:oMath>
                </a14:m>
                <a:r>
                  <a:rPr lang="en-US" altLang="zh-CN" sz="2000" i="1" dirty="0">
                    <a:solidFill>
                      <a:srgbClr val="CC3300"/>
                    </a:solidFill>
                    <a:ea typeface="仿宋_GB2312" panose="02010609030101010101" pitchFamily="49" charset="-122"/>
                    <a:sym typeface="Symbol" panose="05050102010706020507" pitchFamily="18" charset="2"/>
                  </a:rPr>
                  <a:t>=</a:t>
                </a:r>
                <a14:m>
                  <m:oMath xmlns:m="http://schemas.openxmlformats.org/officeDocument/2006/math">
                    <m:f>
                      <m:fPr>
                        <m:ctrlPr>
                          <a:rPr lang="en-US" altLang="zh-CN" sz="2000" i="1" dirty="0" smtClean="0">
                            <a:solidFill>
                              <a:srgbClr val="CC3300"/>
                            </a:solidFill>
                            <a:latin typeface="Cambria Math" panose="02040503050406030204" pitchFamily="18" charset="0"/>
                            <a:ea typeface="仿宋_GB2312" panose="02010609030101010101" pitchFamily="49" charset="-122"/>
                            <a:sym typeface="Symbol" panose="05050102010706020507" pitchFamily="18" charset="2"/>
                          </a:rPr>
                        </m:ctrlPr>
                      </m:fPr>
                      <m:num>
                        <m:r>
                          <m:rPr>
                            <m:nor/>
                          </m:rPr>
                          <a:rPr lang="en-US" altLang="zh-CN" sz="2000" dirty="0">
                            <a:solidFill>
                              <a:srgbClr val="CC3300"/>
                            </a:solidFill>
                            <a:ea typeface="仿宋_GB2312" panose="02010609030101010101" pitchFamily="49" charset="-122"/>
                            <a:sym typeface="Symbol" panose="05050102010706020507" pitchFamily="18" charset="2"/>
                          </a:rPr>
                          <m:t>1</m:t>
                        </m:r>
                      </m:num>
                      <m:den>
                        <m:rad>
                          <m:radPr>
                            <m:degHide m:val="on"/>
                            <m:ctrlPr>
                              <a:rPr lang="en-US" altLang="zh-CN" sz="2000" i="1" dirty="0" smtClean="0">
                                <a:solidFill>
                                  <a:srgbClr val="CC3300"/>
                                </a:solidFill>
                                <a:latin typeface="Cambria Math" panose="02040503050406030204" pitchFamily="18" charset="0"/>
                                <a:ea typeface="仿宋_GB2312" panose="02010609030101010101" pitchFamily="49" charset="-122"/>
                                <a:sym typeface="Symbol" panose="05050102010706020507" pitchFamily="18" charset="2"/>
                              </a:rPr>
                            </m:ctrlPr>
                          </m:radPr>
                          <m:deg/>
                          <m:e>
                            <m:r>
                              <m:rPr>
                                <m:nor/>
                              </m:rPr>
                              <a:rPr lang="en-US" altLang="zh-CN" sz="2000" i="1" dirty="0">
                                <a:solidFill>
                                  <a:srgbClr val="CC3300"/>
                                </a:solidFill>
                                <a:ea typeface="仿宋_GB2312" panose="02010609030101010101" pitchFamily="49" charset="-122"/>
                                <a:sym typeface="Symbol" panose="05050102010706020507" pitchFamily="18" charset="2"/>
                              </a:rPr>
                              <m:t>LC</m:t>
                            </m:r>
                          </m:e>
                        </m:rad>
                      </m:den>
                    </m:f>
                  </m:oMath>
                </a14:m>
                <a:endParaRPr lang="zh-CN" altLang="en-US" sz="2000" dirty="0">
                  <a:solidFill>
                    <a:srgbClr val="660066"/>
                  </a:solidFill>
                  <a:latin typeface="仿宋_GB2312" panose="02010609030101010101" pitchFamily="49" charset="-122"/>
                  <a:ea typeface="仿宋_GB2312" panose="02010609030101010101" pitchFamily="49" charset="-122"/>
                </a:endParaRPr>
              </a:p>
              <a:p>
                <a:pPr eaLnBrk="1" hangingPunct="1">
                  <a:buNone/>
                </a:pPr>
                <a:endParaRPr lang="zh-CN" altLang="en-US" sz="2000" dirty="0">
                  <a:solidFill>
                    <a:srgbClr val="660066"/>
                  </a:solidFill>
                </a:endParaRPr>
              </a:p>
              <a:p>
                <a:pPr eaLnBrk="1" hangingPunct="1">
                  <a:buFontTx/>
                  <a:buNone/>
                </a:pPr>
                <a:endParaRPr lang="zh-CN" altLang="en-US" sz="2000" dirty="0">
                  <a:solidFill>
                    <a:srgbClr val="660066"/>
                  </a:solidFill>
                  <a:latin typeface="仿宋_GB2312" panose="02010609030101010101" pitchFamily="49" charset="-122"/>
                  <a:ea typeface="仿宋_GB2312" panose="02010609030101010101" pitchFamily="49" charset="-122"/>
                </a:endParaRPr>
              </a:p>
            </p:txBody>
          </p:sp>
        </mc:Choice>
        <mc:Fallback xmlns="">
          <p:sp>
            <p:nvSpPr>
              <p:cNvPr id="9239" name="Rectangle 3">
                <a:extLst>
                  <a:ext uri="{FF2B5EF4-FFF2-40B4-BE49-F238E27FC236}">
                    <a16:creationId xmlns:a16="http://schemas.microsoft.com/office/drawing/2014/main" id="{A952FF52-02CE-4990-A7A3-36923E42D00D}"/>
                  </a:ext>
                </a:extLst>
              </p:cNvPr>
              <p:cNvSpPr>
                <a:spLocks noRot="1" noChangeAspect="1" noMove="1" noResize="1" noEditPoints="1" noAdjustHandles="1" noChangeArrowheads="1" noChangeShapeType="1" noTextEdit="1"/>
              </p:cNvSpPr>
              <p:nvPr/>
            </p:nvSpPr>
            <p:spPr bwMode="auto">
              <a:xfrm>
                <a:off x="81921" y="2802802"/>
                <a:ext cx="5991058" cy="637756"/>
              </a:xfrm>
              <a:prstGeom prst="rect">
                <a:avLst/>
              </a:prstGeom>
              <a:blipFill>
                <a:blip r:embed="rId5"/>
                <a:stretch>
                  <a:fillRect l="-101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25" name="Rectangle 3">
                <a:extLst>
                  <a:ext uri="{FF2B5EF4-FFF2-40B4-BE49-F238E27FC236}">
                    <a16:creationId xmlns:a16="http://schemas.microsoft.com/office/drawing/2014/main" id="{EE8549E5-9CCE-4C73-8D11-DB139C46E264}"/>
                  </a:ext>
                </a:extLst>
              </p:cNvPr>
              <p:cNvSpPr>
                <a:spLocks noChangeArrowheads="1"/>
              </p:cNvSpPr>
              <p:nvPr/>
            </p:nvSpPr>
            <p:spPr bwMode="auto">
              <a:xfrm>
                <a:off x="92039" y="5224068"/>
                <a:ext cx="6048226" cy="100806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buFontTx/>
                  <a:buNone/>
                </a:pPr>
                <a:r>
                  <a:rPr lang="zh-CN" altLang="en-US" sz="2000" dirty="0">
                    <a:solidFill>
                      <a:srgbClr val="000099"/>
                    </a:solidFill>
                    <a:ea typeface="仿宋_GB2312" panose="02010609030101010101" pitchFamily="49" charset="-122"/>
                  </a:rPr>
                  <a:t>例如：设</a:t>
                </a:r>
                <a:r>
                  <a:rPr lang="en-US" altLang="zh-CN" sz="2000" i="1" dirty="0">
                    <a:solidFill>
                      <a:srgbClr val="000099"/>
                    </a:solidFill>
                    <a:ea typeface="仿宋_GB2312" panose="02010609030101010101" pitchFamily="49" charset="-122"/>
                  </a:rPr>
                  <a:t>Q</a:t>
                </a:r>
                <a:r>
                  <a:rPr lang="en-US" altLang="zh-CN" sz="2000" dirty="0">
                    <a:solidFill>
                      <a:srgbClr val="000099"/>
                    </a:solidFill>
                    <a:ea typeface="仿宋_GB2312" panose="02010609030101010101" pitchFamily="49" charset="-122"/>
                  </a:rPr>
                  <a:t>=120</a:t>
                </a:r>
                <a:r>
                  <a:rPr lang="zh-CN" altLang="en-US" sz="2000" dirty="0">
                    <a:solidFill>
                      <a:srgbClr val="000099"/>
                    </a:solidFill>
                    <a:ea typeface="仿宋_GB2312" panose="02010609030101010101" pitchFamily="49" charset="-122"/>
                  </a:rPr>
                  <a:t>，二次谐波，</a:t>
                </a:r>
                <a:r>
                  <a:rPr lang="en-US" altLang="zh-CN" sz="2000" i="1" dirty="0">
                    <a:solidFill>
                      <a:srgbClr val="000099"/>
                    </a:solidFill>
                    <a:ea typeface="仿宋_GB2312" panose="02010609030101010101" pitchFamily="49" charset="-122"/>
                  </a:rPr>
                  <a:t>n</a:t>
                </a:r>
                <a:r>
                  <a:rPr lang="zh-CN" altLang="en-US" sz="2000" dirty="0">
                    <a:solidFill>
                      <a:srgbClr val="000099"/>
                    </a:solidFill>
                    <a:ea typeface="仿宋_GB2312" panose="02010609030101010101" pitchFamily="49" charset="-122"/>
                  </a:rPr>
                  <a:t>＝</a:t>
                </a:r>
                <a:r>
                  <a:rPr lang="en-US" altLang="zh-CN" sz="2000" dirty="0">
                    <a:solidFill>
                      <a:srgbClr val="000099"/>
                    </a:solidFill>
                    <a:ea typeface="仿宋_GB2312" panose="02010609030101010101" pitchFamily="49" charset="-122"/>
                  </a:rPr>
                  <a:t>2</a:t>
                </a:r>
                <a:r>
                  <a:rPr lang="zh-CN" altLang="en-US" sz="2000" dirty="0">
                    <a:solidFill>
                      <a:srgbClr val="000099"/>
                    </a:solidFill>
                    <a:ea typeface="仿宋_GB2312" panose="02010609030101010101" pitchFamily="49" charset="-122"/>
                  </a:rPr>
                  <a:t>，</a:t>
                </a:r>
                <a:r>
                  <a:rPr lang="zh-CN" altLang="en-US" sz="2000" dirty="0">
                    <a:solidFill>
                      <a:srgbClr val="000000"/>
                    </a:solidFill>
                    <a:latin typeface="+mn-lt"/>
                  </a:rPr>
                  <a:t> </a:t>
                </a:r>
                <a14:m>
                  <m:oMath xmlns:m="http://schemas.openxmlformats.org/officeDocument/2006/math">
                    <m:f>
                      <m:fPr>
                        <m:type m:val="lin"/>
                        <m:ctrlPr>
                          <a:rPr lang="zh-CN" altLang="en-US" sz="2000" i="1">
                            <a:solidFill>
                              <a:srgbClr val="000000"/>
                            </a:solidFill>
                            <a:latin typeface="Cambria Math" panose="02040503050406030204" pitchFamily="18" charset="0"/>
                          </a:rPr>
                        </m:ctrlPr>
                      </m:fPr>
                      <m:num>
                        <m:sSub>
                          <m:sSubPr>
                            <m:ctrlPr>
                              <a:rPr lang="zh-CN" altLang="en-US" sz="2000" i="1">
                                <a:solidFill>
                                  <a:srgbClr val="000000"/>
                                </a:solidFill>
                                <a:latin typeface="Cambria Math" panose="02040503050406030204" pitchFamily="18" charset="0"/>
                              </a:rPr>
                            </m:ctrlPr>
                          </m:sSubPr>
                          <m:e>
                            <m:acc>
                              <m:accPr>
                                <m:chr m:val="̇"/>
                                <m:ctrlPr>
                                  <a:rPr lang="zh-CN" altLang="en-US" sz="2000" i="1">
                                    <a:solidFill>
                                      <a:srgbClr val="000000"/>
                                    </a:solidFill>
                                    <a:latin typeface="Cambria Math" panose="02040503050406030204" pitchFamily="18" charset="0"/>
                                  </a:rPr>
                                </m:ctrlPr>
                              </m:accPr>
                              <m:e>
                                <m:r>
                                  <a:rPr lang="zh-CN" altLang="en-US" sz="2000" i="1">
                                    <a:solidFill>
                                      <a:srgbClr val="000000"/>
                                    </a:solidFill>
                                    <a:latin typeface="Cambria Math" panose="02040503050406030204" pitchFamily="18" charset="0"/>
                                  </a:rPr>
                                  <m:t>𝑍</m:t>
                                </m:r>
                              </m:e>
                            </m:acc>
                          </m:e>
                          <m:sub>
                            <m:r>
                              <m:rPr>
                                <m:sty m:val="p"/>
                              </m:rPr>
                              <a:rPr lang="zh-CN" altLang="en-US" sz="2000">
                                <a:solidFill>
                                  <a:srgbClr val="000000"/>
                                </a:solidFill>
                                <a:latin typeface="Cambria Math" panose="02040503050406030204" pitchFamily="18" charset="0"/>
                              </a:rPr>
                              <m:t>p</m:t>
                            </m:r>
                          </m:sub>
                        </m:sSub>
                      </m:num>
                      <m:den>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𝑅</m:t>
                            </m:r>
                          </m:e>
                          <m:sub>
                            <m:r>
                              <m:rPr>
                                <m:sty m:val="p"/>
                              </m:rPr>
                              <a:rPr lang="zh-CN" altLang="en-US" sz="2000">
                                <a:solidFill>
                                  <a:srgbClr val="000000"/>
                                </a:solidFill>
                                <a:latin typeface="Cambria Math" panose="02040503050406030204" pitchFamily="18" charset="0"/>
                              </a:rPr>
                              <m:t>p</m:t>
                            </m:r>
                          </m:sub>
                        </m:sSub>
                      </m:den>
                    </m:f>
                    <m:r>
                      <a:rPr lang="zh-CN" altLang="en-US" sz="2000" i="1">
                        <a:solidFill>
                          <a:srgbClr val="000000"/>
                        </a:solidFill>
                        <a:latin typeface="Cambria Math" panose="02040503050406030204" pitchFamily="18" charset="0"/>
                      </a:rPr>
                      <m:t>=</m:t>
                    </m:r>
                    <m:f>
                      <m:fPr>
                        <m:type m:val="skw"/>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180</m:t>
                        </m:r>
                      </m:den>
                    </m:f>
                  </m:oMath>
                </a14:m>
                <a:endParaRPr lang="zh-CN" altLang="en-US" sz="2000" dirty="0">
                  <a:solidFill>
                    <a:srgbClr val="000099"/>
                  </a:solidFill>
                  <a:latin typeface="+mn-lt"/>
                  <a:ea typeface="仿宋_GB2312" panose="02010609030101010101" pitchFamily="49" charset="-122"/>
                </a:endParaRPr>
              </a:p>
              <a:p>
                <a:pPr eaLnBrk="1" hangingPunct="1">
                  <a:lnSpc>
                    <a:spcPct val="90000"/>
                  </a:lnSpc>
                  <a:buFontTx/>
                  <a:buNone/>
                </a:pPr>
                <a:endParaRPr lang="zh-CN" altLang="en-US" sz="1400" dirty="0">
                  <a:solidFill>
                    <a:srgbClr val="000099"/>
                  </a:solidFill>
                  <a:ea typeface="仿宋_GB2312" panose="02010609030101010101" pitchFamily="49" charset="-122"/>
                </a:endParaRPr>
              </a:p>
              <a:p>
                <a:pPr eaLnBrk="1" hangingPunct="1">
                  <a:lnSpc>
                    <a:spcPct val="90000"/>
                  </a:lnSpc>
                  <a:buFontTx/>
                  <a:buNone/>
                </a:pPr>
                <a:r>
                  <a:rPr lang="zh-CN" altLang="en-US" sz="2000" dirty="0">
                    <a:solidFill>
                      <a:srgbClr val="000099"/>
                    </a:solidFill>
                    <a:ea typeface="仿宋_GB2312" panose="02010609030101010101" pitchFamily="49" charset="-122"/>
                  </a:rPr>
                  <a:t>                               三次谐波，</a:t>
                </a:r>
                <a:r>
                  <a:rPr lang="en-US" altLang="zh-CN" sz="2000" i="1" dirty="0">
                    <a:solidFill>
                      <a:srgbClr val="000099"/>
                    </a:solidFill>
                    <a:ea typeface="仿宋_GB2312" panose="02010609030101010101" pitchFamily="49" charset="-122"/>
                  </a:rPr>
                  <a:t>n</a:t>
                </a:r>
                <a:r>
                  <a:rPr lang="zh-CN" altLang="en-US" sz="2000" dirty="0">
                    <a:solidFill>
                      <a:srgbClr val="000099"/>
                    </a:solidFill>
                    <a:ea typeface="仿宋_GB2312" panose="02010609030101010101" pitchFamily="49" charset="-122"/>
                  </a:rPr>
                  <a:t>＝</a:t>
                </a:r>
                <a:r>
                  <a:rPr lang="en-US" altLang="zh-CN" sz="2000" dirty="0">
                    <a:solidFill>
                      <a:srgbClr val="000099"/>
                    </a:solidFill>
                    <a:ea typeface="仿宋_GB2312" panose="02010609030101010101" pitchFamily="49" charset="-122"/>
                  </a:rPr>
                  <a:t>3</a:t>
                </a:r>
                <a:r>
                  <a:rPr lang="zh-CN" altLang="en-US" sz="2000" dirty="0">
                    <a:solidFill>
                      <a:srgbClr val="000099"/>
                    </a:solidFill>
                    <a:ea typeface="仿宋_GB2312" panose="02010609030101010101" pitchFamily="49" charset="-122"/>
                  </a:rPr>
                  <a:t>，</a:t>
                </a:r>
                <a:r>
                  <a:rPr lang="zh-CN" altLang="en-US" sz="2000" dirty="0">
                    <a:solidFill>
                      <a:srgbClr val="000000"/>
                    </a:solidFill>
                  </a:rPr>
                  <a:t> </a:t>
                </a:r>
                <a14:m>
                  <m:oMath xmlns:m="http://schemas.openxmlformats.org/officeDocument/2006/math">
                    <m:f>
                      <m:fPr>
                        <m:type m:val="lin"/>
                        <m:ctrlPr>
                          <a:rPr lang="zh-CN" altLang="en-US" sz="2000" i="1">
                            <a:solidFill>
                              <a:srgbClr val="000000"/>
                            </a:solidFill>
                            <a:latin typeface="Cambria Math" panose="02040503050406030204" pitchFamily="18" charset="0"/>
                          </a:rPr>
                        </m:ctrlPr>
                      </m:fPr>
                      <m:num>
                        <m:sSub>
                          <m:sSubPr>
                            <m:ctrlPr>
                              <a:rPr lang="zh-CN" altLang="en-US" sz="2000" i="1">
                                <a:solidFill>
                                  <a:srgbClr val="000000"/>
                                </a:solidFill>
                                <a:latin typeface="Cambria Math" panose="02040503050406030204" pitchFamily="18" charset="0"/>
                              </a:rPr>
                            </m:ctrlPr>
                          </m:sSubPr>
                          <m:e>
                            <m:acc>
                              <m:accPr>
                                <m:chr m:val="̇"/>
                                <m:ctrlPr>
                                  <a:rPr lang="zh-CN" altLang="en-US" sz="2000" i="1">
                                    <a:solidFill>
                                      <a:srgbClr val="000000"/>
                                    </a:solidFill>
                                    <a:latin typeface="Cambria Math" panose="02040503050406030204" pitchFamily="18" charset="0"/>
                                  </a:rPr>
                                </m:ctrlPr>
                              </m:accPr>
                              <m:e>
                                <m:r>
                                  <a:rPr lang="zh-CN" altLang="en-US" sz="2000" i="1">
                                    <a:solidFill>
                                      <a:srgbClr val="000000"/>
                                    </a:solidFill>
                                    <a:latin typeface="Cambria Math" panose="02040503050406030204" pitchFamily="18" charset="0"/>
                                  </a:rPr>
                                  <m:t>𝑍</m:t>
                                </m:r>
                              </m:e>
                            </m:acc>
                          </m:e>
                          <m:sub>
                            <m:r>
                              <m:rPr>
                                <m:sty m:val="p"/>
                              </m:rPr>
                              <a:rPr lang="zh-CN" altLang="en-US" sz="2000">
                                <a:solidFill>
                                  <a:srgbClr val="000000"/>
                                </a:solidFill>
                                <a:latin typeface="Cambria Math" panose="02040503050406030204" pitchFamily="18" charset="0"/>
                              </a:rPr>
                              <m:t>p</m:t>
                            </m:r>
                          </m:sub>
                        </m:sSub>
                      </m:num>
                      <m:den>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𝑅</m:t>
                            </m:r>
                          </m:e>
                          <m:sub>
                            <m:r>
                              <m:rPr>
                                <m:sty m:val="p"/>
                              </m:rPr>
                              <a:rPr lang="zh-CN" altLang="en-US" sz="2000">
                                <a:solidFill>
                                  <a:srgbClr val="000000"/>
                                </a:solidFill>
                                <a:latin typeface="Cambria Math" panose="02040503050406030204" pitchFamily="18" charset="0"/>
                              </a:rPr>
                              <m:t>p</m:t>
                            </m:r>
                          </m:sub>
                        </m:sSub>
                      </m:den>
                    </m:f>
                    <m:r>
                      <a:rPr lang="zh-CN" altLang="en-US" sz="2000" i="1">
                        <a:solidFill>
                          <a:srgbClr val="000000"/>
                        </a:solidFill>
                        <a:latin typeface="Cambria Math" panose="02040503050406030204" pitchFamily="18" charset="0"/>
                      </a:rPr>
                      <m:t>=</m:t>
                    </m:r>
                    <m:f>
                      <m:fPr>
                        <m:type m:val="skw"/>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1</m:t>
                        </m:r>
                      </m:num>
                      <m:den>
                        <m:r>
                          <a:rPr lang="zh-CN" altLang="en-US" sz="2000" i="1">
                            <a:solidFill>
                              <a:srgbClr val="000000"/>
                            </a:solidFill>
                            <a:latin typeface="Cambria Math" panose="02040503050406030204" pitchFamily="18" charset="0"/>
                          </a:rPr>
                          <m:t>320</m:t>
                        </m:r>
                      </m:den>
                    </m:f>
                  </m:oMath>
                </a14:m>
                <a:endParaRPr lang="zh-CN" altLang="en-US" sz="2000" dirty="0">
                  <a:solidFill>
                    <a:srgbClr val="000099"/>
                  </a:solidFill>
                  <a:latin typeface="+mn-lt"/>
                  <a:ea typeface="仿宋_GB2312" panose="02010609030101010101" pitchFamily="49" charset="-122"/>
                </a:endParaRPr>
              </a:p>
            </p:txBody>
          </p:sp>
        </mc:Choice>
        <mc:Fallback xmlns="">
          <p:sp>
            <p:nvSpPr>
              <p:cNvPr id="9225" name="Rectangle 3">
                <a:extLst>
                  <a:ext uri="{FF2B5EF4-FFF2-40B4-BE49-F238E27FC236}">
                    <a16:creationId xmlns:a16="http://schemas.microsoft.com/office/drawing/2014/main" id="{EE8549E5-9CCE-4C73-8D11-DB139C46E264}"/>
                  </a:ext>
                </a:extLst>
              </p:cNvPr>
              <p:cNvSpPr>
                <a:spLocks noRot="1" noChangeAspect="1" noMove="1" noResize="1" noEditPoints="1" noAdjustHandles="1" noChangeArrowheads="1" noChangeShapeType="1" noTextEdit="1"/>
              </p:cNvSpPr>
              <p:nvPr/>
            </p:nvSpPr>
            <p:spPr bwMode="auto">
              <a:xfrm>
                <a:off x="92039" y="5224068"/>
                <a:ext cx="6048226" cy="1008063"/>
              </a:xfrm>
              <a:prstGeom prst="rect">
                <a:avLst/>
              </a:prstGeom>
              <a:blipFill>
                <a:blip r:embed="rId6"/>
                <a:stretch>
                  <a:fillRect l="-1008" t="-67879" r="-3024" b="-9818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9227" name="Group 27">
            <a:extLst>
              <a:ext uri="{FF2B5EF4-FFF2-40B4-BE49-F238E27FC236}">
                <a16:creationId xmlns:a16="http://schemas.microsoft.com/office/drawing/2014/main" id="{89DD5A10-D43E-428D-A116-1122B84383B5}"/>
              </a:ext>
            </a:extLst>
          </p:cNvPr>
          <p:cNvGrpSpPr>
            <a:grpSpLocks/>
          </p:cNvGrpSpPr>
          <p:nvPr/>
        </p:nvGrpSpPr>
        <p:grpSpPr bwMode="auto">
          <a:xfrm>
            <a:off x="81921" y="3530714"/>
            <a:ext cx="5913438" cy="1331913"/>
            <a:chOff x="113" y="1842"/>
            <a:chExt cx="3725" cy="839"/>
          </a:xfrm>
        </p:grpSpPr>
        <p:sp>
          <p:nvSpPr>
            <p:cNvPr id="9233" name="Rectangle 3">
              <a:extLst>
                <a:ext uri="{FF2B5EF4-FFF2-40B4-BE49-F238E27FC236}">
                  <a16:creationId xmlns:a16="http://schemas.microsoft.com/office/drawing/2014/main" id="{40B65A80-65BA-4401-9182-D627A8578EFB}"/>
                </a:ext>
              </a:extLst>
            </p:cNvPr>
            <p:cNvSpPr>
              <a:spLocks noChangeArrowheads="1"/>
            </p:cNvSpPr>
            <p:nvPr/>
          </p:nvSpPr>
          <p:spPr bwMode="auto">
            <a:xfrm>
              <a:off x="113" y="1842"/>
              <a:ext cx="726"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000" dirty="0">
                  <a:solidFill>
                    <a:srgbClr val="660066"/>
                  </a:solidFill>
                  <a:latin typeface="仿宋_GB2312" panose="02010609030101010101" pitchFamily="49" charset="-122"/>
                  <a:ea typeface="仿宋_GB2312" panose="02010609030101010101" pitchFamily="49" charset="-122"/>
                </a:rPr>
                <a:t>所以：</a:t>
              </a:r>
            </a:p>
          </p:txBody>
        </p:sp>
        <p:graphicFrame>
          <p:nvGraphicFramePr>
            <p:cNvPr id="9234" name="Object 23">
              <a:extLst>
                <a:ext uri="{FF2B5EF4-FFF2-40B4-BE49-F238E27FC236}">
                  <a16:creationId xmlns:a16="http://schemas.microsoft.com/office/drawing/2014/main" id="{05C5E0B2-A4DD-47DE-B52A-5E1FDC0A8357}"/>
                </a:ext>
              </a:extLst>
            </p:cNvPr>
            <p:cNvGraphicFramePr>
              <a:graphicFrameLocks noChangeAspect="1"/>
            </p:cNvGraphicFramePr>
            <p:nvPr/>
          </p:nvGraphicFramePr>
          <p:xfrm>
            <a:off x="570" y="1842"/>
            <a:ext cx="3268" cy="839"/>
          </p:xfrm>
          <a:graphic>
            <a:graphicData uri="http://schemas.openxmlformats.org/presentationml/2006/ole">
              <mc:AlternateContent xmlns:mc="http://schemas.openxmlformats.org/markup-compatibility/2006">
                <mc:Choice xmlns:v="urn:schemas-microsoft-com:vml" Requires="v">
                  <p:oleObj spid="_x0000_s87548" name="公式" r:id="rId7" imgW="3238574" imgH="815393" progId="Equation.3">
                    <p:embed/>
                  </p:oleObj>
                </mc:Choice>
                <mc:Fallback>
                  <p:oleObj name="公式" r:id="rId7" imgW="3238574" imgH="815393" progId="Equation.3">
                    <p:embed/>
                    <p:pic>
                      <p:nvPicPr>
                        <p:cNvPr id="0" name="Object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0" y="1842"/>
                          <a:ext cx="3268" cy="8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9228" name="Group 28">
            <a:extLst>
              <a:ext uri="{FF2B5EF4-FFF2-40B4-BE49-F238E27FC236}">
                <a16:creationId xmlns:a16="http://schemas.microsoft.com/office/drawing/2014/main" id="{62544F0B-7B96-42F9-B1DA-BE82F2FE6FE7}"/>
              </a:ext>
            </a:extLst>
          </p:cNvPr>
          <p:cNvGrpSpPr>
            <a:grpSpLocks/>
          </p:cNvGrpSpPr>
          <p:nvPr/>
        </p:nvGrpSpPr>
        <p:grpSpPr bwMode="auto">
          <a:xfrm>
            <a:off x="6072979" y="3826089"/>
            <a:ext cx="2971800" cy="765175"/>
            <a:chOff x="3833" y="2041"/>
            <a:chExt cx="1872" cy="482"/>
          </a:xfrm>
        </p:grpSpPr>
        <p:graphicFrame>
          <p:nvGraphicFramePr>
            <p:cNvPr id="9231" name="Object 16">
              <a:extLst>
                <a:ext uri="{FF2B5EF4-FFF2-40B4-BE49-F238E27FC236}">
                  <a16:creationId xmlns:a16="http://schemas.microsoft.com/office/drawing/2014/main" id="{4C21169F-3F57-4AB0-A45E-038A781AE2D9}"/>
                </a:ext>
              </a:extLst>
            </p:cNvPr>
            <p:cNvGraphicFramePr>
              <a:graphicFrameLocks noChangeAspect="1"/>
            </p:cNvGraphicFramePr>
            <p:nvPr/>
          </p:nvGraphicFramePr>
          <p:xfrm>
            <a:off x="4370" y="2041"/>
            <a:ext cx="1335" cy="482"/>
          </p:xfrm>
          <a:graphic>
            <a:graphicData uri="http://schemas.openxmlformats.org/presentationml/2006/ole">
              <mc:AlternateContent xmlns:mc="http://schemas.openxmlformats.org/markup-compatibility/2006">
                <mc:Choice xmlns:v="urn:schemas-microsoft-com:vml" Requires="v">
                  <p:oleObj spid="_x0000_s87549" name="公式" r:id="rId9" imgW="1310581" imgH="457358" progId="Equation.3">
                    <p:embed/>
                  </p:oleObj>
                </mc:Choice>
                <mc:Fallback>
                  <p:oleObj name="公式" r:id="rId9" imgW="1310581" imgH="457358" progId="Equation.3">
                    <p:embed/>
                    <p:pic>
                      <p:nvPicPr>
                        <p:cNvPr id="0"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70" y="2041"/>
                          <a:ext cx="1335" cy="48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32" name="AutoShape 25">
              <a:extLst>
                <a:ext uri="{FF2B5EF4-FFF2-40B4-BE49-F238E27FC236}">
                  <a16:creationId xmlns:a16="http://schemas.microsoft.com/office/drawing/2014/main" id="{6C9B12EB-C0DF-43AC-A85B-254B8D95DEAB}"/>
                </a:ext>
              </a:extLst>
            </p:cNvPr>
            <p:cNvSpPr>
              <a:spLocks noChangeArrowheads="1"/>
            </p:cNvSpPr>
            <p:nvPr/>
          </p:nvSpPr>
          <p:spPr bwMode="auto">
            <a:xfrm>
              <a:off x="3833" y="2160"/>
              <a:ext cx="454" cy="227"/>
            </a:xfrm>
            <a:prstGeom prst="rightArrow">
              <a:avLst>
                <a:gd name="adj1" fmla="val 50000"/>
                <a:gd name="adj2" fmla="val 50000"/>
              </a:avLst>
            </a:prstGeom>
            <a:solidFill>
              <a:srgbClr val="FFFF00"/>
            </a:solidFill>
            <a:ln w="9525">
              <a:solidFill>
                <a:srgbClr val="0000FF"/>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800" dirty="0">
                <a:solidFill>
                  <a:srgbClr val="336600"/>
                </a:solidFill>
              </a:endParaRPr>
            </a:p>
          </p:txBody>
        </p:sp>
      </p:grpSp>
      <p:sp>
        <p:nvSpPr>
          <p:cNvPr id="9229" name="Rectangle 3">
            <a:extLst>
              <a:ext uri="{FF2B5EF4-FFF2-40B4-BE49-F238E27FC236}">
                <a16:creationId xmlns:a16="http://schemas.microsoft.com/office/drawing/2014/main" id="{C2CDD435-8ED8-4D87-B5E9-319E638CCF9F}"/>
              </a:ext>
            </a:extLst>
          </p:cNvPr>
          <p:cNvSpPr>
            <a:spLocks noChangeArrowheads="1"/>
          </p:cNvSpPr>
          <p:nvPr/>
        </p:nvSpPr>
        <p:spPr bwMode="auto">
          <a:xfrm>
            <a:off x="8078" y="6274172"/>
            <a:ext cx="62865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buFontTx/>
              <a:buNone/>
            </a:pPr>
            <a:r>
              <a:rPr lang="zh-CN" altLang="en-US" sz="2400" dirty="0">
                <a:solidFill>
                  <a:srgbClr val="0000FF"/>
                </a:solidFill>
                <a:ea typeface="仿宋_GB2312" panose="02010609030101010101" pitchFamily="49" charset="-122"/>
              </a:rPr>
              <a:t>故：对于谐波，并联谐振电路相当于短路。   </a:t>
            </a:r>
          </a:p>
        </p:txBody>
      </p:sp>
      <p:sp>
        <p:nvSpPr>
          <p:cNvPr id="25" name="Rectangle 3">
            <a:extLst>
              <a:ext uri="{FF2B5EF4-FFF2-40B4-BE49-F238E27FC236}">
                <a16:creationId xmlns:a16="http://schemas.microsoft.com/office/drawing/2014/main" id="{05A1DF27-67E9-46D3-9567-6B81C10C98D8}"/>
              </a:ext>
            </a:extLst>
          </p:cNvPr>
          <p:cNvSpPr>
            <a:spLocks noChangeArrowheads="1"/>
          </p:cNvSpPr>
          <p:nvPr/>
        </p:nvSpPr>
        <p:spPr bwMode="auto">
          <a:xfrm>
            <a:off x="473369" y="4813487"/>
            <a:ext cx="3316287" cy="431800"/>
          </a:xfrm>
          <a:prstGeom prst="rect">
            <a:avLst/>
          </a:prstGeom>
          <a:noFill/>
          <a:ln w="9525">
            <a:noFill/>
            <a:miter lim="800000"/>
            <a:headEnd/>
            <a:tailEnd/>
          </a:ln>
        </p:spPr>
        <p:txBody>
          <a:bodyPr/>
          <a:lstStyle/>
          <a:p>
            <a:pPr marL="342900" indent="-342900" eaLnBrk="1" hangingPunct="1">
              <a:spcBef>
                <a:spcPct val="20000"/>
              </a:spcBef>
              <a:defRPr/>
            </a:pPr>
            <a:r>
              <a:rPr lang="zh-CN" altLang="en-US" sz="2000" dirty="0">
                <a:solidFill>
                  <a:srgbClr val="660066"/>
                </a:solidFill>
                <a:latin typeface="+mn-lt"/>
                <a:ea typeface="仿宋_GB2312" pitchFamily="49" charset="-122"/>
              </a:rPr>
              <a:t>上式中，</a:t>
            </a:r>
            <a:r>
              <a:rPr lang="en-US" altLang="zh-CN" sz="2000" i="1" dirty="0">
                <a:solidFill>
                  <a:srgbClr val="660066"/>
                </a:solidFill>
                <a:latin typeface="+mn-lt"/>
                <a:ea typeface="仿宋_GB2312" pitchFamily="49" charset="-122"/>
              </a:rPr>
              <a:t>n </a:t>
            </a:r>
            <a:r>
              <a:rPr lang="en-US" altLang="zh-CN" sz="2000" dirty="0">
                <a:solidFill>
                  <a:srgbClr val="660066"/>
                </a:solidFill>
                <a:latin typeface="+mn-lt"/>
                <a:ea typeface="仿宋_GB2312" pitchFamily="49" charset="-122"/>
              </a:rPr>
              <a:t>= 2</a:t>
            </a:r>
            <a:r>
              <a:rPr lang="zh-CN" altLang="en-US" sz="2000" dirty="0">
                <a:solidFill>
                  <a:srgbClr val="660066"/>
                </a:solidFill>
                <a:latin typeface="+mn-lt"/>
                <a:ea typeface="仿宋_GB2312" pitchFamily="49" charset="-122"/>
              </a:rPr>
              <a:t>，</a:t>
            </a:r>
            <a:r>
              <a:rPr lang="en-US" altLang="zh-CN" sz="2000" dirty="0">
                <a:solidFill>
                  <a:srgbClr val="660066"/>
                </a:solidFill>
                <a:latin typeface="+mn-lt"/>
                <a:ea typeface="仿宋_GB2312" pitchFamily="49" charset="-122"/>
              </a:rPr>
              <a:t>3</a:t>
            </a:r>
            <a:r>
              <a:rPr lang="zh-CN" altLang="en-US" sz="2000" dirty="0">
                <a:solidFill>
                  <a:srgbClr val="660066"/>
                </a:solidFill>
                <a:latin typeface="+mn-lt"/>
                <a:ea typeface="仿宋_GB2312" pitchFamily="49" charset="-122"/>
              </a:rPr>
              <a:t>，</a:t>
            </a:r>
            <a:r>
              <a:rPr lang="en-US" altLang="zh-CN" sz="2000" dirty="0">
                <a:solidFill>
                  <a:srgbClr val="660066"/>
                </a:solidFill>
                <a:latin typeface="+mn-lt"/>
                <a:ea typeface="仿宋_GB2312" pitchFamily="49" charset="-122"/>
              </a:rPr>
              <a:t>4</a:t>
            </a:r>
            <a:r>
              <a:rPr lang="zh-CN" altLang="en-US" sz="2000" dirty="0">
                <a:solidFill>
                  <a:srgbClr val="660066"/>
                </a:solidFill>
                <a:latin typeface="+mn-lt"/>
                <a:ea typeface="仿宋_GB2312" pitchFamily="49" charset="-122"/>
              </a:rPr>
              <a:t>，</a:t>
            </a:r>
            <a:r>
              <a:rPr lang="en-US" altLang="zh-CN" sz="2000" dirty="0">
                <a:solidFill>
                  <a:srgbClr val="660066"/>
                </a:solidFill>
                <a:latin typeface="+mn-lt"/>
                <a:ea typeface="仿宋_GB2312" pitchFamily="49" charset="-122"/>
              </a:rPr>
              <a:t>…</a:t>
            </a:r>
            <a:endParaRPr lang="zh-CN" altLang="en-US" sz="2000" dirty="0">
              <a:solidFill>
                <a:srgbClr val="660066"/>
              </a:solidFill>
              <a:latin typeface="+mn-lt"/>
              <a:ea typeface="仿宋_GB2312" pitchFamily="49" charset="-122"/>
            </a:endParaRPr>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8FEE48AD-1B15-407B-B4F3-1BDD6252DD93}"/>
                  </a:ext>
                </a:extLst>
              </p:cNvPr>
              <p:cNvSpPr txBox="1"/>
              <p:nvPr/>
            </p:nvSpPr>
            <p:spPr>
              <a:xfrm>
                <a:off x="5429250" y="1302314"/>
                <a:ext cx="3435491" cy="11327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000" i="1" dirty="0" smtClean="0">
                              <a:solidFill>
                                <a:srgbClr val="000099"/>
                              </a:solidFill>
                              <a:latin typeface="Cambria Math" panose="02040503050406030204" pitchFamily="18" charset="0"/>
                              <a:ea typeface="仿宋_GB2312" panose="02010609030101010101" pitchFamily="49" charset="-122"/>
                              <a:sym typeface="Symbol" panose="05050102010706020507" pitchFamily="18" charset="2"/>
                            </a:rPr>
                          </m:ctrlPr>
                        </m:dPr>
                        <m:e>
                          <m:acc>
                            <m:accPr>
                              <m:chr m:val="̇"/>
                              <m:ctrlPr>
                                <a:rPr lang="en-US" altLang="zh-CN" sz="2000" i="1" dirty="0">
                                  <a:solidFill>
                                    <a:srgbClr val="000099"/>
                                  </a:solidFill>
                                  <a:latin typeface="Cambria Math" panose="02040503050406030204" pitchFamily="18" charset="0"/>
                                  <a:ea typeface="仿宋_GB2312" panose="02010609030101010101" pitchFamily="49" charset="-122"/>
                                  <a:sym typeface="Symbol" panose="05050102010706020507" pitchFamily="18" charset="2"/>
                                </a:rPr>
                              </m:ctrlPr>
                            </m:accPr>
                            <m:e>
                              <m:r>
                                <a:rPr lang="en-US" altLang="zh-CN" sz="2000" i="1" dirty="0">
                                  <a:solidFill>
                                    <a:srgbClr val="000099"/>
                                  </a:solidFill>
                                  <a:latin typeface="Cambria Math" panose="02040503050406030204" pitchFamily="18" charset="0"/>
                                  <a:ea typeface="仿宋_GB2312" panose="02010609030101010101" pitchFamily="49" charset="-122"/>
                                  <a:sym typeface="Symbol" panose="05050102010706020507" pitchFamily="18" charset="2"/>
                                </a:rPr>
                                <m:t>𝒁</m:t>
                              </m:r>
                            </m:e>
                          </m:acc>
                          <m:r>
                            <m:rPr>
                              <m:nor/>
                            </m:rPr>
                            <a:rPr lang="en-US" altLang="zh-CN" sz="2000" baseline="-25000" dirty="0">
                              <a:solidFill>
                                <a:srgbClr val="000099"/>
                              </a:solidFill>
                              <a:ea typeface="仿宋_GB2312" panose="02010609030101010101" pitchFamily="49" charset="-122"/>
                              <a:sym typeface="Symbol" panose="05050102010706020507" pitchFamily="18" charset="2"/>
                            </a:rPr>
                            <m:t>p</m:t>
                          </m:r>
                        </m:e>
                      </m:d>
                      <m:r>
                        <m:rPr>
                          <m:nor/>
                        </m:rPr>
                        <a:rPr lang="en-US" altLang="zh-CN" sz="2000" i="1" baseline="-25000" dirty="0">
                          <a:solidFill>
                            <a:srgbClr val="000099"/>
                          </a:solidFill>
                          <a:ea typeface="仿宋_GB2312" panose="02010609030101010101" pitchFamily="49" charset="-122"/>
                          <a:sym typeface="Symbol" panose="05050102010706020507" pitchFamily="18" charset="2"/>
                        </a:rPr>
                        <m:t>n</m:t>
                      </m:r>
                      <m:r>
                        <m:rPr>
                          <m:nor/>
                        </m:rPr>
                        <a:rPr lang="en-US" altLang="zh-CN" sz="2000" i="1" baseline="-25000" dirty="0">
                          <a:solidFill>
                            <a:srgbClr val="000099"/>
                          </a:solidFill>
                          <a:ea typeface="仿宋_GB2312" panose="02010609030101010101" pitchFamily="49" charset="-122"/>
                          <a:sym typeface="Symbol" panose="05050102010706020507" pitchFamily="18" charset="2"/>
                        </a:rPr>
                        <m:t></m:t>
                      </m:r>
                      <m:r>
                        <m:rPr>
                          <m:nor/>
                        </m:rPr>
                        <a:rPr lang="en-US" altLang="zh-CN" sz="2000" baseline="-50000" dirty="0">
                          <a:solidFill>
                            <a:srgbClr val="000099"/>
                          </a:solidFill>
                          <a:ea typeface="仿宋_GB2312" panose="02010609030101010101" pitchFamily="49" charset="-122"/>
                          <a:sym typeface="Symbol" panose="05050102010706020507" pitchFamily="18" charset="2"/>
                        </a:rPr>
                        <m:t>0</m:t>
                      </m:r>
                      <m:r>
                        <a:rPr lang="en-US" altLang="zh-CN" sz="2000" b="0" i="1" smtClean="0">
                          <a:solidFill>
                            <a:srgbClr val="000099"/>
                          </a:solidFill>
                          <a:latin typeface="Cambria Math" panose="02040503050406030204" pitchFamily="18" charset="0"/>
                        </a:rPr>
                        <m:t>=</m:t>
                      </m:r>
                      <m:f>
                        <m:fPr>
                          <m:ctrlPr>
                            <a:rPr lang="en-US" altLang="zh-CN" sz="2000" b="0" i="1" smtClean="0">
                              <a:solidFill>
                                <a:srgbClr val="000099"/>
                              </a:solidFill>
                              <a:latin typeface="Cambria Math" panose="02040503050406030204" pitchFamily="18" charset="0"/>
                            </a:rPr>
                          </m:ctrlPr>
                        </m:fPr>
                        <m:num>
                          <m:r>
                            <m:rPr>
                              <m:nor/>
                            </m:rPr>
                            <a:rPr lang="en-US" altLang="zh-CN" sz="2000" b="1" dirty="0" smtClean="0">
                              <a:solidFill>
                                <a:srgbClr val="000099"/>
                              </a:solidFill>
                              <a:ea typeface="仿宋_GB2312" pitchFamily="49" charset="-122"/>
                              <a:sym typeface="Symbol" panose="05050102010706020507" pitchFamily="18" charset="2"/>
                            </a:rPr>
                            <m:t>(</m:t>
                          </m:r>
                          <m:r>
                            <m:rPr>
                              <m:nor/>
                            </m:rPr>
                            <a:rPr lang="en-US" altLang="zh-CN" sz="2000" b="1" i="1" dirty="0" smtClean="0">
                              <a:solidFill>
                                <a:srgbClr val="000099"/>
                              </a:solidFill>
                              <a:ea typeface="仿宋_GB2312" pitchFamily="49" charset="-122"/>
                              <a:sym typeface="Symbol" panose="05050102010706020507" pitchFamily="18" charset="2"/>
                            </a:rPr>
                            <m:t>r</m:t>
                          </m:r>
                          <m:r>
                            <m:rPr>
                              <m:nor/>
                            </m:rPr>
                            <a:rPr lang="en-US" altLang="zh-CN" sz="2000" b="1" i="0" dirty="0" smtClean="0">
                              <a:solidFill>
                                <a:srgbClr val="000099"/>
                              </a:solidFill>
                              <a:ea typeface="仿宋_GB2312" pitchFamily="49" charset="-122"/>
                              <a:sym typeface="Symbol" panose="05050102010706020507" pitchFamily="18" charset="2"/>
                            </a:rPr>
                            <m:t>+</m:t>
                          </m:r>
                          <m:r>
                            <m:rPr>
                              <m:nor/>
                            </m:rPr>
                            <a:rPr lang="en-US" altLang="zh-CN" sz="2000" b="1" i="0" dirty="0" smtClean="0">
                              <a:solidFill>
                                <a:srgbClr val="000099"/>
                              </a:solidFill>
                              <a:ea typeface="仿宋_GB2312" pitchFamily="49" charset="-122"/>
                              <a:sym typeface="Symbol" panose="05050102010706020507" pitchFamily="18" charset="2"/>
                            </a:rPr>
                            <m:t>j</m:t>
                          </m:r>
                          <m:r>
                            <m:rPr>
                              <m:nor/>
                            </m:rPr>
                            <a:rPr lang="en-US" altLang="zh-CN" sz="2000" b="1" i="1" dirty="0" smtClean="0">
                              <a:solidFill>
                                <a:srgbClr val="000099"/>
                              </a:solidFill>
                              <a:ea typeface="仿宋_GB2312" pitchFamily="49" charset="-122"/>
                              <a:sym typeface="Symbol" panose="05050102010706020507" pitchFamily="18" charset="2"/>
                            </a:rPr>
                            <m:t>n</m:t>
                          </m:r>
                          <m:r>
                            <m:rPr>
                              <m:nor/>
                            </m:rPr>
                            <a:rPr lang="en-US" altLang="zh-CN" sz="2000" i="1" dirty="0">
                              <a:solidFill>
                                <a:srgbClr val="000099"/>
                              </a:solidFill>
                              <a:ea typeface="仿宋_GB2312" panose="02010609030101010101" pitchFamily="49" charset="-122"/>
                              <a:sym typeface="Symbol" panose="05050102010706020507" pitchFamily="18" charset="2"/>
                            </a:rPr>
                            <m:t></m:t>
                          </m:r>
                          <m:r>
                            <m:rPr>
                              <m:nor/>
                            </m:rPr>
                            <a:rPr lang="en-US" altLang="zh-CN" sz="2000" baseline="-25000" dirty="0">
                              <a:solidFill>
                                <a:srgbClr val="000099"/>
                              </a:solidFill>
                              <a:ea typeface="仿宋_GB2312" panose="02010609030101010101" pitchFamily="49" charset="-122"/>
                              <a:sym typeface="Symbol" panose="05050102010706020507" pitchFamily="18" charset="2"/>
                            </a:rPr>
                            <m:t>0</m:t>
                          </m:r>
                          <m:r>
                            <m:rPr>
                              <m:nor/>
                            </m:rPr>
                            <a:rPr lang="en-US" altLang="zh-CN" sz="2000" i="1" dirty="0">
                              <a:solidFill>
                                <a:srgbClr val="000099"/>
                              </a:solidFill>
                              <a:ea typeface="仿宋_GB2312" panose="02010609030101010101" pitchFamily="49" charset="-122"/>
                              <a:sym typeface="Symbol" panose="05050102010706020507" pitchFamily="18" charset="2"/>
                            </a:rPr>
                            <m:t>L</m:t>
                          </m:r>
                          <m:r>
                            <m:rPr>
                              <m:nor/>
                            </m:rPr>
                            <a:rPr lang="en-US" altLang="zh-CN" sz="2000" b="1" dirty="0" smtClean="0">
                              <a:solidFill>
                                <a:srgbClr val="000099"/>
                              </a:solidFill>
                              <a:ea typeface="仿宋_GB2312" pitchFamily="49" charset="-122"/>
                              <a:sym typeface="Symbol" panose="05050102010706020507" pitchFamily="18" charset="2"/>
                            </a:rPr>
                            <m:t>)</m:t>
                          </m:r>
                          <m:d>
                            <m:dPr>
                              <m:ctrlPr>
                                <a:rPr lang="en-US" altLang="zh-CN" sz="2000" b="0" i="1">
                                  <a:solidFill>
                                    <a:srgbClr val="000099"/>
                                  </a:solidFill>
                                  <a:latin typeface="Cambria Math" panose="02040503050406030204" pitchFamily="18" charset="0"/>
                                </a:rPr>
                              </m:ctrlPr>
                            </m:dPr>
                            <m:e>
                              <m:r>
                                <a:rPr lang="en-US" altLang="zh-CN" sz="2000" b="0" i="1" smtClean="0">
                                  <a:solidFill>
                                    <a:srgbClr val="000099"/>
                                  </a:solidFill>
                                  <a:latin typeface="Cambria Math" panose="02040503050406030204" pitchFamily="18" charset="0"/>
                                </a:rPr>
                                <m:t>−</m:t>
                              </m:r>
                              <m:r>
                                <m:rPr>
                                  <m:nor/>
                                </m:rPr>
                                <a:rPr lang="en-US" altLang="zh-CN" sz="2000" dirty="0">
                                  <a:solidFill>
                                    <a:srgbClr val="000099"/>
                                  </a:solidFill>
                                  <a:ea typeface="仿宋_GB2312" pitchFamily="49" charset="-122"/>
                                  <a:sym typeface="Symbol" panose="05050102010706020507" pitchFamily="18" charset="2"/>
                                </a:rPr>
                                <m:t>j</m:t>
                              </m:r>
                              <m:f>
                                <m:fPr>
                                  <m:ctrlPr>
                                    <a:rPr lang="en-US" altLang="zh-CN" sz="2000" i="1" dirty="0" smtClean="0">
                                      <a:solidFill>
                                        <a:srgbClr val="000099"/>
                                      </a:solidFill>
                                      <a:latin typeface="Cambria Math" panose="02040503050406030204" pitchFamily="18" charset="0"/>
                                      <a:ea typeface="仿宋_GB2312" pitchFamily="49" charset="-122"/>
                                      <a:sym typeface="Symbol" panose="05050102010706020507" pitchFamily="18" charset="2"/>
                                    </a:rPr>
                                  </m:ctrlPr>
                                </m:fPr>
                                <m:num>
                                  <m:r>
                                    <a:rPr lang="en-US" altLang="zh-CN" sz="2000" b="1" i="1" dirty="0" smtClean="0">
                                      <a:solidFill>
                                        <a:srgbClr val="000099"/>
                                      </a:solidFill>
                                      <a:latin typeface="Cambria Math" panose="02040503050406030204" pitchFamily="18" charset="0"/>
                                      <a:ea typeface="仿宋_GB2312" pitchFamily="49" charset="-122"/>
                                      <a:sym typeface="Symbol" panose="05050102010706020507" pitchFamily="18" charset="2"/>
                                    </a:rPr>
                                    <m:t>𝟏</m:t>
                                  </m:r>
                                </m:num>
                                <m:den>
                                  <m:r>
                                    <m:rPr>
                                      <m:nor/>
                                    </m:rPr>
                                    <a:rPr lang="en-US" altLang="zh-CN" sz="2000" i="1" dirty="0">
                                      <a:solidFill>
                                        <a:srgbClr val="000099"/>
                                      </a:solidFill>
                                      <a:ea typeface="仿宋_GB2312" pitchFamily="49" charset="-122"/>
                                      <a:sym typeface="Symbol" panose="05050102010706020507" pitchFamily="18" charset="2"/>
                                    </a:rPr>
                                    <m:t>n</m:t>
                                  </m:r>
                                  <m:r>
                                    <m:rPr>
                                      <m:nor/>
                                    </m:rPr>
                                    <a:rPr lang="en-US" altLang="zh-CN" sz="2000" i="1" dirty="0">
                                      <a:solidFill>
                                        <a:srgbClr val="000099"/>
                                      </a:solidFill>
                                      <a:ea typeface="仿宋_GB2312" pitchFamily="49" charset="-122"/>
                                      <a:sym typeface="Symbol" panose="05050102010706020507" pitchFamily="18" charset="2"/>
                                    </a:rPr>
                                    <m:t></m:t>
                                  </m:r>
                                  <m:r>
                                    <m:rPr>
                                      <m:nor/>
                                    </m:rPr>
                                    <a:rPr lang="en-US" altLang="zh-CN" sz="2000" baseline="-25000" dirty="0">
                                      <a:solidFill>
                                        <a:srgbClr val="000099"/>
                                      </a:solidFill>
                                      <a:ea typeface="仿宋_GB2312" panose="02010609030101010101" pitchFamily="49" charset="-122"/>
                                      <a:sym typeface="Symbol" panose="05050102010706020507" pitchFamily="18" charset="2"/>
                                    </a:rPr>
                                    <m:t>0</m:t>
                                  </m:r>
                                  <m:r>
                                    <m:rPr>
                                      <m:nor/>
                                    </m:rPr>
                                    <a:rPr lang="en-US" altLang="zh-CN" sz="2000" b="1" i="1" dirty="0" smtClean="0">
                                      <a:solidFill>
                                        <a:srgbClr val="000099"/>
                                      </a:solidFill>
                                      <a:ea typeface="仿宋_GB2312" panose="02010609030101010101" pitchFamily="49" charset="-122"/>
                                      <a:sym typeface="Symbol" panose="05050102010706020507" pitchFamily="18" charset="2"/>
                                    </a:rPr>
                                    <m:t>C</m:t>
                                  </m:r>
                                </m:den>
                              </m:f>
                            </m:e>
                          </m:d>
                        </m:num>
                        <m:den>
                          <m:r>
                            <m:rPr>
                              <m:nor/>
                            </m:rPr>
                            <a:rPr lang="en-US" altLang="zh-CN" sz="2000" i="1" dirty="0">
                              <a:solidFill>
                                <a:srgbClr val="000099"/>
                              </a:solidFill>
                              <a:ea typeface="仿宋_GB2312" panose="02010609030101010101" pitchFamily="49" charset="-122"/>
                              <a:sym typeface="Symbol" panose="05050102010706020507" pitchFamily="18" charset="2"/>
                            </a:rPr>
                            <m:t>r</m:t>
                          </m:r>
                          <m:r>
                            <a:rPr lang="en-US" altLang="zh-CN" sz="2000" b="0" i="1" dirty="0" smtClean="0">
                              <a:solidFill>
                                <a:srgbClr val="000099"/>
                              </a:solidFill>
                              <a:latin typeface="Cambria Math" panose="02040503050406030204" pitchFamily="18" charset="0"/>
                              <a:ea typeface="仿宋_GB2312" panose="02010609030101010101" pitchFamily="49" charset="-122"/>
                              <a:sym typeface="Symbol" panose="05050102010706020507" pitchFamily="18" charset="2"/>
                            </a:rPr>
                            <m:t>+</m:t>
                          </m:r>
                          <m:r>
                            <m:rPr>
                              <m:nor/>
                            </m:rPr>
                            <a:rPr lang="en-US" altLang="zh-CN" sz="2000" dirty="0">
                              <a:solidFill>
                                <a:srgbClr val="000099"/>
                              </a:solidFill>
                              <a:ea typeface="仿宋_GB2312" pitchFamily="49" charset="-122"/>
                              <a:sym typeface="Symbol" panose="05050102010706020507" pitchFamily="18" charset="2"/>
                            </a:rPr>
                            <m:t>j</m:t>
                          </m:r>
                          <m:d>
                            <m:dPr>
                              <m:ctrlPr>
                                <a:rPr lang="en-US" altLang="zh-CN" sz="2000" b="0" i="1">
                                  <a:solidFill>
                                    <a:srgbClr val="000099"/>
                                  </a:solidFill>
                                  <a:latin typeface="Cambria Math" panose="02040503050406030204" pitchFamily="18" charset="0"/>
                                </a:rPr>
                              </m:ctrlPr>
                            </m:dPr>
                            <m:e>
                              <m:r>
                                <m:rPr>
                                  <m:nor/>
                                </m:rPr>
                                <a:rPr lang="en-US" altLang="zh-CN" sz="2000" i="1" dirty="0">
                                  <a:solidFill>
                                    <a:srgbClr val="000099"/>
                                  </a:solidFill>
                                  <a:ea typeface="仿宋_GB2312" pitchFamily="49" charset="-122"/>
                                  <a:sym typeface="Symbol" panose="05050102010706020507" pitchFamily="18" charset="2"/>
                                </a:rPr>
                                <m:t>n</m:t>
                              </m:r>
                              <m:r>
                                <m:rPr>
                                  <m:nor/>
                                </m:rPr>
                                <a:rPr lang="en-US" altLang="zh-CN" sz="2000" i="1" dirty="0">
                                  <a:solidFill>
                                    <a:srgbClr val="000099"/>
                                  </a:solidFill>
                                  <a:ea typeface="仿宋_GB2312" pitchFamily="49" charset="-122"/>
                                  <a:sym typeface="Symbol" panose="05050102010706020507" pitchFamily="18" charset="2"/>
                                </a:rPr>
                                <m:t></m:t>
                              </m:r>
                              <m:r>
                                <m:rPr>
                                  <m:nor/>
                                </m:rPr>
                                <a:rPr lang="en-US" altLang="zh-CN" sz="2000" baseline="-25000" dirty="0">
                                  <a:solidFill>
                                    <a:srgbClr val="000099"/>
                                  </a:solidFill>
                                  <a:ea typeface="仿宋_GB2312" panose="02010609030101010101" pitchFamily="49" charset="-122"/>
                                  <a:sym typeface="Symbol" panose="05050102010706020507" pitchFamily="18" charset="2"/>
                                </a:rPr>
                                <m:t>0</m:t>
                              </m:r>
                              <m:r>
                                <m:rPr>
                                  <m:nor/>
                                </m:rPr>
                                <a:rPr lang="en-US" altLang="zh-CN" sz="2000" i="1" dirty="0">
                                  <a:solidFill>
                                    <a:srgbClr val="000099"/>
                                  </a:solidFill>
                                  <a:ea typeface="仿宋_GB2312" panose="02010609030101010101" pitchFamily="49" charset="-122"/>
                                  <a:sym typeface="Symbol" panose="05050102010706020507" pitchFamily="18" charset="2"/>
                                </a:rPr>
                                <m:t>L</m:t>
                              </m:r>
                              <m:r>
                                <a:rPr lang="en-US" altLang="zh-CN" sz="2000" b="0" i="1">
                                  <a:solidFill>
                                    <a:srgbClr val="000099"/>
                                  </a:solidFill>
                                  <a:latin typeface="Cambria Math" panose="02040503050406030204" pitchFamily="18" charset="0"/>
                                </a:rPr>
                                <m:t>−</m:t>
                              </m:r>
                              <m:f>
                                <m:fPr>
                                  <m:ctrlPr>
                                    <a:rPr lang="en-US" altLang="zh-CN" sz="2000" i="1" dirty="0">
                                      <a:solidFill>
                                        <a:srgbClr val="000099"/>
                                      </a:solidFill>
                                      <a:latin typeface="Cambria Math" panose="02040503050406030204" pitchFamily="18" charset="0"/>
                                      <a:ea typeface="仿宋_GB2312" pitchFamily="49" charset="-122"/>
                                      <a:sym typeface="Symbol" panose="05050102010706020507" pitchFamily="18" charset="2"/>
                                    </a:rPr>
                                  </m:ctrlPr>
                                </m:fPr>
                                <m:num>
                                  <m:r>
                                    <a:rPr lang="en-US" altLang="zh-CN" sz="2000" i="1" dirty="0">
                                      <a:solidFill>
                                        <a:srgbClr val="000099"/>
                                      </a:solidFill>
                                      <a:latin typeface="Cambria Math" panose="02040503050406030204" pitchFamily="18" charset="0"/>
                                      <a:ea typeface="仿宋_GB2312" pitchFamily="49" charset="-122"/>
                                      <a:sym typeface="Symbol" panose="05050102010706020507" pitchFamily="18" charset="2"/>
                                    </a:rPr>
                                    <m:t>𝟏</m:t>
                                  </m:r>
                                </m:num>
                                <m:den>
                                  <m:r>
                                    <m:rPr>
                                      <m:nor/>
                                    </m:rPr>
                                    <a:rPr lang="en-US" altLang="zh-CN" sz="2000" i="1" dirty="0">
                                      <a:solidFill>
                                        <a:srgbClr val="000099"/>
                                      </a:solidFill>
                                      <a:ea typeface="仿宋_GB2312" pitchFamily="49" charset="-122"/>
                                      <a:sym typeface="Symbol" panose="05050102010706020507" pitchFamily="18" charset="2"/>
                                    </a:rPr>
                                    <m:t>n</m:t>
                                  </m:r>
                                  <m:r>
                                    <m:rPr>
                                      <m:nor/>
                                    </m:rPr>
                                    <a:rPr lang="en-US" altLang="zh-CN" sz="2000" i="1" dirty="0">
                                      <a:solidFill>
                                        <a:srgbClr val="000099"/>
                                      </a:solidFill>
                                      <a:ea typeface="仿宋_GB2312" pitchFamily="49" charset="-122"/>
                                      <a:sym typeface="Symbol" panose="05050102010706020507" pitchFamily="18" charset="2"/>
                                    </a:rPr>
                                    <m:t></m:t>
                                  </m:r>
                                  <m:r>
                                    <m:rPr>
                                      <m:nor/>
                                    </m:rPr>
                                    <a:rPr lang="en-US" altLang="zh-CN" sz="2000" baseline="-25000" dirty="0">
                                      <a:solidFill>
                                        <a:srgbClr val="000099"/>
                                      </a:solidFill>
                                      <a:ea typeface="仿宋_GB2312" panose="02010609030101010101" pitchFamily="49" charset="-122"/>
                                      <a:sym typeface="Symbol" panose="05050102010706020507" pitchFamily="18" charset="2"/>
                                    </a:rPr>
                                    <m:t>0</m:t>
                                  </m:r>
                                  <m:r>
                                    <m:rPr>
                                      <m:nor/>
                                    </m:rPr>
                                    <a:rPr lang="en-US" altLang="zh-CN" sz="2000" i="1" dirty="0">
                                      <a:solidFill>
                                        <a:srgbClr val="000099"/>
                                      </a:solidFill>
                                      <a:ea typeface="仿宋_GB2312" panose="02010609030101010101" pitchFamily="49" charset="-122"/>
                                      <a:sym typeface="Symbol" panose="05050102010706020507" pitchFamily="18" charset="2"/>
                                    </a:rPr>
                                    <m:t>C</m:t>
                                  </m:r>
                                </m:den>
                              </m:f>
                            </m:e>
                          </m:d>
                        </m:den>
                      </m:f>
                    </m:oMath>
                  </m:oMathPara>
                </a14:m>
                <a:endParaRPr lang="zh-CN" altLang="en-US" sz="2000" b="0" dirty="0">
                  <a:solidFill>
                    <a:srgbClr val="000099"/>
                  </a:solidFill>
                </a:endParaRPr>
              </a:p>
            </p:txBody>
          </p:sp>
        </mc:Choice>
        <mc:Fallback xmlns="">
          <p:sp>
            <p:nvSpPr>
              <p:cNvPr id="27" name="文本框 26">
                <a:extLst>
                  <a:ext uri="{FF2B5EF4-FFF2-40B4-BE49-F238E27FC236}">
                    <a16:creationId xmlns:a16="http://schemas.microsoft.com/office/drawing/2014/main" id="{8FEE48AD-1B15-407B-B4F3-1BDD6252DD93}"/>
                  </a:ext>
                </a:extLst>
              </p:cNvPr>
              <p:cNvSpPr txBox="1">
                <a:spLocks noRot="1" noChangeAspect="1" noMove="1" noResize="1" noEditPoints="1" noAdjustHandles="1" noChangeArrowheads="1" noChangeShapeType="1" noTextEdit="1"/>
              </p:cNvSpPr>
              <p:nvPr/>
            </p:nvSpPr>
            <p:spPr>
              <a:xfrm>
                <a:off x="5429250" y="1302314"/>
                <a:ext cx="3435491" cy="1132746"/>
              </a:xfrm>
              <a:prstGeom prst="rect">
                <a:avLst/>
              </a:prstGeom>
              <a:blipFill>
                <a:blip r:embed="rId11"/>
                <a:stretch>
                  <a:fillRect/>
                </a:stretch>
              </a:blipFill>
            </p:spPr>
            <p:txBody>
              <a:bodyPr/>
              <a:lstStyle/>
              <a:p>
                <a:r>
                  <a:rPr lang="zh-CN" altLang="en-US">
                    <a:noFill/>
                  </a:rPr>
                  <a:t> </a:t>
                </a:r>
              </a:p>
            </p:txBody>
          </p:sp>
        </mc:Fallback>
      </mc:AlternateContent>
      <p:graphicFrame>
        <p:nvGraphicFramePr>
          <p:cNvPr id="9224" name="Object 0">
            <a:extLst>
              <a:ext uri="{FF2B5EF4-FFF2-40B4-BE49-F238E27FC236}">
                <a16:creationId xmlns:a16="http://schemas.microsoft.com/office/drawing/2014/main" id="{1D564C8E-16B7-475D-A875-48A5FC41A665}"/>
              </a:ext>
            </a:extLst>
          </p:cNvPr>
          <p:cNvGraphicFramePr>
            <a:graphicFrameLocks noChangeAspect="1"/>
          </p:cNvGraphicFramePr>
          <p:nvPr>
            <p:extLst>
              <p:ext uri="{D42A27DB-BD31-4B8C-83A1-F6EECF244321}">
                <p14:modId xmlns:p14="http://schemas.microsoft.com/office/powerpoint/2010/main" val="1859680773"/>
              </p:ext>
            </p:extLst>
          </p:nvPr>
        </p:nvGraphicFramePr>
        <p:xfrm>
          <a:off x="6081356" y="2381636"/>
          <a:ext cx="1588426" cy="1444453"/>
        </p:xfrm>
        <a:graphic>
          <a:graphicData uri="http://schemas.openxmlformats.org/presentationml/2006/ole">
            <mc:AlternateContent xmlns:mc="http://schemas.openxmlformats.org/markup-compatibility/2006">
              <mc:Choice xmlns:v="urn:schemas-microsoft-com:vml" Requires="v">
                <p:oleObj spid="_x0000_s87550" name="SmartDraw" r:id="rId12" imgW="1351788" imgH="1755648" progId="">
                  <p:embed/>
                </p:oleObj>
              </mc:Choice>
              <mc:Fallback>
                <p:oleObj name="SmartDraw" r:id="rId12" imgW="1351788" imgH="1755648" progId="">
                  <p:embed/>
                  <p:pic>
                    <p:nvPicPr>
                      <p:cNvPr id="0" name="Object 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81356" y="2381636"/>
                        <a:ext cx="1588426" cy="1444453"/>
                      </a:xfrm>
                      <a:prstGeom prst="rect">
                        <a:avLst/>
                      </a:prstGeom>
                      <a:solidFill>
                        <a:schemeClr val="bg1"/>
                      </a:solidFill>
                      <a:ln>
                        <a:noFill/>
                      </a:ln>
                      <a:effectLst/>
                    </p:spPr>
                  </p:pic>
                </p:oleObj>
              </mc:Fallback>
            </mc:AlternateContent>
          </a:graphicData>
        </a:graphic>
      </p:graphicFrame>
      <p:sp>
        <p:nvSpPr>
          <p:cNvPr id="4" name="椭圆 3">
            <a:extLst>
              <a:ext uri="{FF2B5EF4-FFF2-40B4-BE49-F238E27FC236}">
                <a16:creationId xmlns:a16="http://schemas.microsoft.com/office/drawing/2014/main" id="{4E71C58D-15BD-418D-9765-D6DF0E275EB7}"/>
              </a:ext>
            </a:extLst>
          </p:cNvPr>
          <p:cNvSpPr/>
          <p:nvPr/>
        </p:nvSpPr>
        <p:spPr bwMode="auto">
          <a:xfrm>
            <a:off x="2196941" y="1979312"/>
            <a:ext cx="2159794" cy="658801"/>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1" lang="zh-CN" altLang="en-US" sz="2800" b="1" i="0" u="none" strike="noStrike" cap="none" normalizeH="0" baseline="0">
              <a:ln>
                <a:noFill/>
              </a:ln>
              <a:solidFill>
                <a:srgbClr val="336600"/>
              </a:solidFill>
              <a:effectLst/>
              <a:latin typeface="宋体" pitchFamily="2" charset="-122"/>
              <a:ea typeface="宋体" pitchFamily="2" charset="-122"/>
            </a:endParaRPr>
          </a:p>
        </p:txBody>
      </p:sp>
      <p:cxnSp>
        <p:nvCxnSpPr>
          <p:cNvPr id="6" name="直接箭头连接符 5">
            <a:extLst>
              <a:ext uri="{FF2B5EF4-FFF2-40B4-BE49-F238E27FC236}">
                <a16:creationId xmlns:a16="http://schemas.microsoft.com/office/drawing/2014/main" id="{F5A0B16A-1423-42C8-BA88-ECEBD2DBFD29}"/>
              </a:ext>
            </a:extLst>
          </p:cNvPr>
          <p:cNvCxnSpPr>
            <a:cxnSpLocks/>
          </p:cNvCxnSpPr>
          <p:nvPr/>
        </p:nvCxnSpPr>
        <p:spPr bwMode="auto">
          <a:xfrm>
            <a:off x="4356735" y="2266193"/>
            <a:ext cx="2231489" cy="576805"/>
          </a:xfrm>
          <a:prstGeom prst="straightConnector1">
            <a:avLst/>
          </a:prstGeom>
          <a:noFill/>
          <a:ln w="57150" cap="flat" cmpd="sng" algn="ctr">
            <a:solidFill>
              <a:srgbClr val="FF0000"/>
            </a:solidFill>
            <a:prstDash val="solid"/>
            <a:round/>
            <a:headEnd type="none" w="med" len="med"/>
            <a:tailEnd type="triangle"/>
          </a:ln>
          <a:effectLst/>
        </p:spPr>
      </p:cxnSp>
      <p:pic>
        <p:nvPicPr>
          <p:cNvPr id="2" name="图片 1">
            <a:extLst>
              <a:ext uri="{FF2B5EF4-FFF2-40B4-BE49-F238E27FC236}">
                <a16:creationId xmlns:a16="http://schemas.microsoft.com/office/drawing/2014/main" id="{F54074D5-B124-4F98-BD0F-17F80AFA13A8}"/>
              </a:ext>
            </a:extLst>
          </p:cNvPr>
          <p:cNvPicPr>
            <a:picLocks noChangeAspect="1"/>
          </p:cNvPicPr>
          <p:nvPr/>
        </p:nvPicPr>
        <p:blipFill>
          <a:blip r:embed="rId14"/>
          <a:stretch>
            <a:fillRect/>
          </a:stretch>
        </p:blipFill>
        <p:spPr>
          <a:xfrm>
            <a:off x="6654126" y="4564278"/>
            <a:ext cx="1734297" cy="211358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5F218BA0-3984-45EE-B1B2-0E7002622C9A}"/>
              </a:ext>
            </a:extLst>
          </p:cNvPr>
          <p:cNvSpPr>
            <a:spLocks noGrp="1" noChangeArrowheads="1"/>
          </p:cNvSpPr>
          <p:nvPr>
            <p:ph type="title" idx="4294967295"/>
          </p:nvPr>
        </p:nvSpPr>
        <p:spPr>
          <a:xfrm>
            <a:off x="314325" y="122238"/>
            <a:ext cx="6772275" cy="381000"/>
          </a:xfrm>
        </p:spPr>
        <p:txBody>
          <a:bodyPr/>
          <a:lstStyle/>
          <a:p>
            <a:pPr algn="l" eaLnBrk="1" hangingPunct="1"/>
            <a:r>
              <a:rPr lang="en-US" altLang="zh-CN" sz="2400" b="1" dirty="0">
                <a:solidFill>
                  <a:srgbClr val="0000FF"/>
                </a:solidFill>
                <a:ea typeface="仿宋_GB2312" panose="02010609030101010101" pitchFamily="49" charset="-122"/>
              </a:rPr>
              <a:t>3.1.5</a:t>
            </a:r>
            <a:r>
              <a:rPr lang="zh-CN" altLang="en-US" sz="2400" b="1" dirty="0">
                <a:solidFill>
                  <a:srgbClr val="0000FF"/>
                </a:solidFill>
                <a:ea typeface="仿宋_GB2312" panose="02010609030101010101" pitchFamily="49" charset="-122"/>
              </a:rPr>
              <a:t>  高频功放的功率关系 </a:t>
            </a:r>
            <a:r>
              <a:rPr lang="en-US" altLang="zh-CN" sz="2400" b="1" dirty="0">
                <a:solidFill>
                  <a:srgbClr val="00B050"/>
                </a:solidFill>
                <a:ea typeface="仿宋_GB2312" panose="02010609030101010101" pitchFamily="49" charset="-122"/>
              </a:rPr>
              <a:t>P82    </a:t>
            </a:r>
            <a:r>
              <a:rPr lang="zh-CN" altLang="en-US" sz="2400" b="1" dirty="0">
                <a:solidFill>
                  <a:srgbClr val="0000FF"/>
                </a:solidFill>
                <a:ea typeface="仿宋_GB2312" panose="02010609030101010101" pitchFamily="49" charset="-122"/>
              </a:rPr>
              <a:t> </a:t>
            </a:r>
            <a:r>
              <a:rPr lang="en-US" altLang="zh-CN" sz="2400" b="1" dirty="0">
                <a:solidFill>
                  <a:srgbClr val="FF0000"/>
                </a:solidFill>
                <a:ea typeface="仿宋_GB2312" panose="02010609030101010101" pitchFamily="49" charset="-122"/>
              </a:rPr>
              <a:t>P84</a:t>
            </a:r>
            <a:r>
              <a:rPr lang="en-US" altLang="zh-CN" sz="2400" b="1" dirty="0">
                <a:solidFill>
                  <a:srgbClr val="0000FF"/>
                </a:solidFill>
                <a:ea typeface="仿宋_GB2312" panose="02010609030101010101" pitchFamily="49" charset="-122"/>
              </a:rPr>
              <a:t>       P90</a:t>
            </a:r>
            <a:endParaRPr lang="zh-CN" altLang="en-US" sz="2400" b="1" dirty="0">
              <a:solidFill>
                <a:srgbClr val="0000FF"/>
              </a:solidFill>
              <a:ea typeface="仿宋_GB2312" panose="02010609030101010101" pitchFamily="49" charset="-122"/>
            </a:endParaRPr>
          </a:p>
        </p:txBody>
      </p:sp>
      <p:sp>
        <p:nvSpPr>
          <p:cNvPr id="10243" name="Rectangle 3">
            <a:extLst>
              <a:ext uri="{FF2B5EF4-FFF2-40B4-BE49-F238E27FC236}">
                <a16:creationId xmlns:a16="http://schemas.microsoft.com/office/drawing/2014/main" id="{140C39F8-36C4-47A9-8B37-D04C9B5724BB}"/>
              </a:ext>
            </a:extLst>
          </p:cNvPr>
          <p:cNvSpPr>
            <a:spLocks noChangeArrowheads="1"/>
          </p:cNvSpPr>
          <p:nvPr/>
        </p:nvSpPr>
        <p:spPr bwMode="auto">
          <a:xfrm>
            <a:off x="93107" y="909038"/>
            <a:ext cx="454875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buFontTx/>
              <a:buNone/>
            </a:pPr>
            <a:r>
              <a:rPr lang="zh-CN" altLang="en-US" sz="2000" dirty="0">
                <a:solidFill>
                  <a:srgbClr val="000099"/>
                </a:solidFill>
                <a:ea typeface="仿宋_GB2312" panose="02010609030101010101" pitchFamily="49" charset="-122"/>
              </a:rPr>
              <a:t>集电极输出</a:t>
            </a:r>
            <a:r>
              <a:rPr lang="zh-CN" altLang="en-US" sz="2000" dirty="0">
                <a:solidFill>
                  <a:srgbClr val="CC3300"/>
                </a:solidFill>
                <a:ea typeface="仿宋_GB2312" panose="02010609030101010101" pitchFamily="49" charset="-122"/>
              </a:rPr>
              <a:t>交流功率</a:t>
            </a:r>
            <a:r>
              <a:rPr lang="zh-CN" altLang="en-US" sz="2000" dirty="0">
                <a:solidFill>
                  <a:srgbClr val="000099"/>
                </a:solidFill>
                <a:ea typeface="仿宋_GB2312" panose="02010609030101010101" pitchFamily="49" charset="-122"/>
              </a:rPr>
              <a:t>（基波功率）：</a:t>
            </a:r>
          </a:p>
        </p:txBody>
      </p:sp>
      <p:sp>
        <p:nvSpPr>
          <p:cNvPr id="10244" name="Rectangle 3">
            <a:extLst>
              <a:ext uri="{FF2B5EF4-FFF2-40B4-BE49-F238E27FC236}">
                <a16:creationId xmlns:a16="http://schemas.microsoft.com/office/drawing/2014/main" id="{B7F84CA6-9B4A-44E2-9605-42E7F1DE4FB9}"/>
              </a:ext>
            </a:extLst>
          </p:cNvPr>
          <p:cNvSpPr>
            <a:spLocks noChangeArrowheads="1"/>
          </p:cNvSpPr>
          <p:nvPr/>
        </p:nvSpPr>
        <p:spPr bwMode="auto">
          <a:xfrm>
            <a:off x="87902" y="1803093"/>
            <a:ext cx="6772275"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buFontTx/>
              <a:buNone/>
              <a:defRPr/>
            </a:pPr>
            <a:r>
              <a:rPr lang="zh-CN" altLang="en-US" sz="2000" dirty="0">
                <a:solidFill>
                  <a:srgbClr val="0000FF"/>
                </a:solidFill>
                <a:ea typeface="仿宋_GB2312" panose="02010609030101010101" pitchFamily="49" charset="-122"/>
              </a:rPr>
              <a:t>电源供给功率、直流功率：</a:t>
            </a:r>
            <a:r>
              <a:rPr lang="en-US" altLang="zh-CN" sz="2000" i="1" dirty="0">
                <a:solidFill>
                  <a:srgbClr val="0000FF"/>
                </a:solidFill>
                <a:ea typeface="仿宋_GB2312" panose="02010609030101010101" pitchFamily="49" charset="-122"/>
              </a:rPr>
              <a:t>P</a:t>
            </a:r>
            <a:r>
              <a:rPr lang="en-US" altLang="zh-CN" sz="2000" baseline="-25000" dirty="0">
                <a:solidFill>
                  <a:srgbClr val="0000FF"/>
                </a:solidFill>
                <a:ea typeface="仿宋_GB2312" panose="02010609030101010101" pitchFamily="49" charset="-122"/>
              </a:rPr>
              <a:t>=</a:t>
            </a:r>
            <a:r>
              <a:rPr lang="en-US" altLang="zh-CN" sz="2000" dirty="0">
                <a:solidFill>
                  <a:srgbClr val="0000FF"/>
                </a:solidFill>
                <a:ea typeface="仿宋_GB2312" panose="02010609030101010101" pitchFamily="49" charset="-122"/>
              </a:rPr>
              <a:t>=</a:t>
            </a:r>
            <a:r>
              <a:rPr lang="en-US" altLang="zh-CN" sz="2000" i="1" dirty="0">
                <a:solidFill>
                  <a:srgbClr val="0000FF"/>
                </a:solidFill>
                <a:ea typeface="仿宋_GB2312" panose="02010609030101010101" pitchFamily="49" charset="-122"/>
              </a:rPr>
              <a:t>V</a:t>
            </a:r>
            <a:r>
              <a:rPr lang="en-US" altLang="zh-CN" sz="2000" baseline="-25000" dirty="0">
                <a:solidFill>
                  <a:srgbClr val="0000FF"/>
                </a:solidFill>
                <a:ea typeface="仿宋_GB2312" panose="02010609030101010101" pitchFamily="49" charset="-122"/>
              </a:rPr>
              <a:t>cc</a:t>
            </a:r>
            <a:r>
              <a:rPr lang="en-US" altLang="zh-CN" sz="2000" dirty="0">
                <a:solidFill>
                  <a:srgbClr val="0000FF"/>
                </a:solidFill>
                <a:ea typeface="仿宋_GB2312" panose="02010609030101010101" pitchFamily="49" charset="-122"/>
                <a:sym typeface="Symbol" panose="05050102010706020507" pitchFamily="18" charset="2"/>
              </a:rPr>
              <a:t></a:t>
            </a:r>
            <a:r>
              <a:rPr lang="en-US" altLang="zh-CN" sz="2000" i="1" dirty="0">
                <a:solidFill>
                  <a:srgbClr val="0000FF"/>
                </a:solidFill>
                <a:ea typeface="仿宋_GB2312" panose="02010609030101010101" pitchFamily="49" charset="-122"/>
                <a:sym typeface="Symbol" panose="05050102010706020507" pitchFamily="18" charset="2"/>
              </a:rPr>
              <a:t>I</a:t>
            </a:r>
            <a:r>
              <a:rPr lang="en-US" altLang="zh-CN" sz="2000" baseline="-25000" dirty="0">
                <a:solidFill>
                  <a:srgbClr val="0000FF"/>
                </a:solidFill>
                <a:ea typeface="仿宋_GB2312" panose="02010609030101010101" pitchFamily="49" charset="-122"/>
                <a:sym typeface="Symbol" panose="05050102010706020507" pitchFamily="18" charset="2"/>
              </a:rPr>
              <a:t>c0</a:t>
            </a:r>
            <a:r>
              <a:rPr lang="zh-CN" altLang="en-US" sz="2000" dirty="0">
                <a:solidFill>
                  <a:srgbClr val="0000FF"/>
                </a:solidFill>
                <a:ea typeface="仿宋_GB2312" panose="02010609030101010101" pitchFamily="49" charset="-122"/>
              </a:rPr>
              <a:t>    </a:t>
            </a:r>
            <a:r>
              <a:rPr lang="zh-CN" altLang="en-US" sz="2000" kern="0" dirty="0">
                <a:solidFill>
                  <a:srgbClr val="0000FF"/>
                </a:solidFill>
                <a:ea typeface="仿宋_GB2312" panose="02010609030101010101" pitchFamily="49" charset="-122"/>
              </a:rPr>
              <a:t>（</a:t>
            </a:r>
            <a:r>
              <a:rPr lang="en-US" altLang="zh-CN" sz="2000" kern="0" dirty="0">
                <a:solidFill>
                  <a:srgbClr val="0000FF"/>
                </a:solidFill>
                <a:ea typeface="仿宋_GB2312" panose="02010609030101010101" pitchFamily="49" charset="-122"/>
              </a:rPr>
              <a:t>4-9</a:t>
            </a:r>
            <a:r>
              <a:rPr lang="zh-CN" altLang="en-US" sz="2000" kern="0" dirty="0">
                <a:solidFill>
                  <a:srgbClr val="0000FF"/>
                </a:solidFill>
                <a:ea typeface="仿宋_GB2312" panose="02010609030101010101" pitchFamily="49" charset="-122"/>
              </a:rPr>
              <a:t>）</a:t>
            </a:r>
          </a:p>
          <a:p>
            <a:pPr eaLnBrk="1" hangingPunct="1">
              <a:lnSpc>
                <a:spcPct val="80000"/>
              </a:lnSpc>
              <a:buFontTx/>
              <a:buNone/>
              <a:defRPr/>
            </a:pPr>
            <a:r>
              <a:rPr lang="zh-CN" altLang="en-US" sz="2000" dirty="0">
                <a:solidFill>
                  <a:srgbClr val="0000FF"/>
                </a:solidFill>
                <a:ea typeface="仿宋_GB2312" panose="02010609030101010101" pitchFamily="49" charset="-122"/>
              </a:rPr>
              <a:t>     </a:t>
            </a:r>
            <a:endParaRPr lang="zh-CN" altLang="en-US" sz="2000" baseline="-25000" dirty="0">
              <a:solidFill>
                <a:srgbClr val="0000FF"/>
              </a:solidFill>
              <a:ea typeface="仿宋_GB2312" panose="02010609030101010101" pitchFamily="49" charset="-122"/>
            </a:endParaRPr>
          </a:p>
        </p:txBody>
      </p:sp>
      <p:sp>
        <p:nvSpPr>
          <p:cNvPr id="10246" name="Rectangle 3">
            <a:extLst>
              <a:ext uri="{FF2B5EF4-FFF2-40B4-BE49-F238E27FC236}">
                <a16:creationId xmlns:a16="http://schemas.microsoft.com/office/drawing/2014/main" id="{1E40A93E-06E3-4EE8-B1F3-34F3247627FB}"/>
              </a:ext>
            </a:extLst>
          </p:cNvPr>
          <p:cNvSpPr>
            <a:spLocks noChangeArrowheads="1"/>
          </p:cNvSpPr>
          <p:nvPr/>
        </p:nvSpPr>
        <p:spPr bwMode="auto">
          <a:xfrm>
            <a:off x="84233" y="2441102"/>
            <a:ext cx="7346876"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buNone/>
            </a:pPr>
            <a:r>
              <a:rPr lang="zh-CN" altLang="en-US" sz="2000" dirty="0">
                <a:solidFill>
                  <a:srgbClr val="000099"/>
                </a:solidFill>
                <a:ea typeface="仿宋_GB2312" panose="02010609030101010101" pitchFamily="49" charset="-122"/>
              </a:rPr>
              <a:t>损耗功率、集电极耗散功率：</a:t>
            </a:r>
            <a:r>
              <a:rPr lang="en-US" altLang="zh-CN" sz="2000" i="1" dirty="0">
                <a:solidFill>
                  <a:srgbClr val="000099"/>
                </a:solidFill>
                <a:ea typeface="仿宋_GB2312" panose="02010609030101010101" pitchFamily="49" charset="-122"/>
              </a:rPr>
              <a:t> P</a:t>
            </a:r>
            <a:r>
              <a:rPr lang="en-US" altLang="zh-CN" sz="2000" baseline="-25000" dirty="0">
                <a:solidFill>
                  <a:srgbClr val="000099"/>
                </a:solidFill>
                <a:ea typeface="仿宋_GB2312" panose="02010609030101010101" pitchFamily="49" charset="-122"/>
              </a:rPr>
              <a:t>c</a:t>
            </a:r>
            <a:r>
              <a:rPr lang="en-US" altLang="zh-CN" sz="2000" dirty="0">
                <a:solidFill>
                  <a:srgbClr val="000099"/>
                </a:solidFill>
                <a:ea typeface="仿宋_GB2312" panose="02010609030101010101" pitchFamily="49" charset="-122"/>
              </a:rPr>
              <a:t>=</a:t>
            </a:r>
            <a:r>
              <a:rPr lang="en-US" altLang="zh-CN" sz="2000" i="1" dirty="0">
                <a:solidFill>
                  <a:srgbClr val="000099"/>
                </a:solidFill>
                <a:ea typeface="仿宋_GB2312" panose="02010609030101010101" pitchFamily="49" charset="-122"/>
              </a:rPr>
              <a:t> P</a:t>
            </a:r>
            <a:r>
              <a:rPr lang="en-US" altLang="zh-CN" sz="2000" baseline="-25000" dirty="0">
                <a:solidFill>
                  <a:srgbClr val="000099"/>
                </a:solidFill>
                <a:ea typeface="仿宋_GB2312" panose="02010609030101010101" pitchFamily="49" charset="-122"/>
              </a:rPr>
              <a:t>= </a:t>
            </a:r>
            <a:r>
              <a:rPr lang="en-US" altLang="zh-CN" sz="2000" dirty="0">
                <a:solidFill>
                  <a:srgbClr val="000099"/>
                </a:solidFill>
                <a:ea typeface="仿宋_GB2312" panose="02010609030101010101" pitchFamily="49" charset="-122"/>
                <a:sym typeface="Symbol" panose="05050102010706020507" pitchFamily="18" charset="2"/>
              </a:rPr>
              <a:t></a:t>
            </a:r>
            <a:r>
              <a:rPr lang="en-US" altLang="zh-CN" sz="2000" i="1" dirty="0">
                <a:solidFill>
                  <a:srgbClr val="000099"/>
                </a:solidFill>
                <a:ea typeface="仿宋_GB2312" panose="02010609030101010101" pitchFamily="49" charset="-122"/>
              </a:rPr>
              <a:t> P</a:t>
            </a:r>
            <a:r>
              <a:rPr lang="en-US" altLang="zh-CN" sz="2000" baseline="-25000" dirty="0">
                <a:solidFill>
                  <a:srgbClr val="000099"/>
                </a:solidFill>
                <a:ea typeface="仿宋_GB2312" panose="02010609030101010101" pitchFamily="49" charset="-122"/>
              </a:rPr>
              <a:t>o</a:t>
            </a:r>
            <a:r>
              <a:rPr lang="zh-CN" altLang="en-US" sz="2000" dirty="0">
                <a:solidFill>
                  <a:srgbClr val="000099"/>
                </a:solidFill>
                <a:ea typeface="仿宋_GB2312" panose="02010609030101010101" pitchFamily="49" charset="-122"/>
              </a:rPr>
              <a:t>         </a:t>
            </a:r>
            <a:r>
              <a:rPr lang="zh-CN" altLang="en-US" sz="2800" kern="0" dirty="0">
                <a:solidFill>
                  <a:srgbClr val="0000FF"/>
                </a:solidFill>
                <a:ea typeface="仿宋_GB2312" panose="02010609030101010101" pitchFamily="49" charset="-122"/>
              </a:rPr>
              <a:t>（</a:t>
            </a:r>
            <a:r>
              <a:rPr lang="en-US" altLang="zh-CN" sz="2800" kern="0" dirty="0">
                <a:solidFill>
                  <a:srgbClr val="0000FF"/>
                </a:solidFill>
                <a:ea typeface="仿宋_GB2312" panose="02010609030101010101" pitchFamily="49" charset="-122"/>
              </a:rPr>
              <a:t>4-11</a:t>
            </a:r>
            <a:r>
              <a:rPr lang="zh-CN" altLang="en-US" sz="2800" kern="0" dirty="0">
                <a:solidFill>
                  <a:srgbClr val="0000FF"/>
                </a:solidFill>
                <a:ea typeface="仿宋_GB2312" panose="02010609030101010101" pitchFamily="49" charset="-122"/>
              </a:rPr>
              <a:t>）</a:t>
            </a:r>
          </a:p>
          <a:p>
            <a:pPr eaLnBrk="1" hangingPunct="1">
              <a:lnSpc>
                <a:spcPct val="80000"/>
              </a:lnSpc>
              <a:buFontTx/>
              <a:buNone/>
            </a:pPr>
            <a:r>
              <a:rPr lang="zh-CN" altLang="en-US" sz="2000" dirty="0">
                <a:solidFill>
                  <a:srgbClr val="000099"/>
                </a:solidFill>
                <a:ea typeface="仿宋_GB2312" panose="02010609030101010101" pitchFamily="49" charset="-122"/>
              </a:rPr>
              <a:t> </a:t>
            </a:r>
          </a:p>
        </p:txBody>
      </p:sp>
      <p:sp>
        <p:nvSpPr>
          <p:cNvPr id="10247" name="Rectangle 3">
            <a:extLst>
              <a:ext uri="{FF2B5EF4-FFF2-40B4-BE49-F238E27FC236}">
                <a16:creationId xmlns:a16="http://schemas.microsoft.com/office/drawing/2014/main" id="{A5DFA81E-C0BE-4D89-8BA4-D5BA07290784}"/>
              </a:ext>
            </a:extLst>
          </p:cNvPr>
          <p:cNvSpPr>
            <a:spLocks noChangeArrowheads="1"/>
          </p:cNvSpPr>
          <p:nvPr/>
        </p:nvSpPr>
        <p:spPr bwMode="auto">
          <a:xfrm>
            <a:off x="140836" y="4693520"/>
            <a:ext cx="6924269" cy="975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buFontTx/>
              <a:buNone/>
            </a:pPr>
            <a:r>
              <a:rPr lang="zh-CN" altLang="en-US" sz="2000" dirty="0">
                <a:solidFill>
                  <a:srgbClr val="000099"/>
                </a:solidFill>
                <a:ea typeface="仿宋_GB2312" panose="02010609030101010101" pitchFamily="49" charset="-122"/>
              </a:rPr>
              <a:t>上式中</a:t>
            </a:r>
            <a:r>
              <a:rPr lang="zh-CN" altLang="en-US" sz="2000" i="1" dirty="0">
                <a:solidFill>
                  <a:srgbClr val="000099"/>
                </a:solidFill>
                <a:ea typeface="仿宋_GB2312" panose="02010609030101010101" pitchFamily="49" charset="-122"/>
                <a:sym typeface="Symbol" panose="05050102010706020507" pitchFamily="18" charset="2"/>
              </a:rPr>
              <a:t></a:t>
            </a:r>
            <a:r>
              <a:rPr lang="zh-CN" altLang="en-US" sz="2000" dirty="0">
                <a:solidFill>
                  <a:srgbClr val="000099"/>
                </a:solidFill>
                <a:ea typeface="仿宋_GB2312" panose="02010609030101010101" pitchFamily="49" charset="-122"/>
              </a:rPr>
              <a:t>为</a:t>
            </a:r>
            <a:r>
              <a:rPr lang="zh-CN" altLang="en-US" sz="2000" dirty="0">
                <a:solidFill>
                  <a:srgbClr val="CC3300"/>
                </a:solidFill>
                <a:ea typeface="仿宋_GB2312" panose="02010609030101010101" pitchFamily="49" charset="-122"/>
              </a:rPr>
              <a:t>集电极电压利用系数</a:t>
            </a:r>
            <a:r>
              <a:rPr lang="zh-CN" altLang="en-US" sz="2000" dirty="0">
                <a:solidFill>
                  <a:srgbClr val="000099"/>
                </a:solidFill>
                <a:ea typeface="仿宋_GB2312" panose="02010609030101010101" pitchFamily="49" charset="-122"/>
              </a:rPr>
              <a:t>：</a:t>
            </a:r>
            <a:endParaRPr lang="en-US" altLang="zh-CN" sz="2000" dirty="0">
              <a:solidFill>
                <a:srgbClr val="000099"/>
              </a:solidFill>
              <a:ea typeface="仿宋_GB2312" panose="02010609030101010101" pitchFamily="49" charset="-122"/>
            </a:endParaRPr>
          </a:p>
          <a:p>
            <a:pPr eaLnBrk="1" hangingPunct="1">
              <a:lnSpc>
                <a:spcPct val="80000"/>
              </a:lnSpc>
              <a:buFontTx/>
              <a:buNone/>
            </a:pPr>
            <a:endParaRPr lang="en-US" altLang="zh-CN" sz="2000" dirty="0">
              <a:solidFill>
                <a:srgbClr val="000099"/>
              </a:solidFill>
              <a:ea typeface="仿宋_GB2312" panose="02010609030101010101" pitchFamily="49" charset="-122"/>
            </a:endParaRPr>
          </a:p>
          <a:p>
            <a:pPr eaLnBrk="1" hangingPunct="1">
              <a:lnSpc>
                <a:spcPct val="80000"/>
              </a:lnSpc>
              <a:buFontTx/>
              <a:buNone/>
            </a:pPr>
            <a:r>
              <a:rPr lang="en-US" altLang="zh-CN" sz="2000" i="1" dirty="0">
                <a:solidFill>
                  <a:srgbClr val="000099"/>
                </a:solidFill>
                <a:ea typeface="仿宋_GB2312" panose="02010609030101010101" pitchFamily="49" charset="-122"/>
                <a:sym typeface="Symbol" panose="05050102010706020507" pitchFamily="18" charset="2"/>
              </a:rPr>
              <a:t>                              </a:t>
            </a:r>
            <a:r>
              <a:rPr lang="zh-CN" altLang="en-US" sz="2000" i="1" dirty="0">
                <a:solidFill>
                  <a:srgbClr val="000099"/>
                </a:solidFill>
                <a:ea typeface="仿宋_GB2312" panose="02010609030101010101" pitchFamily="49" charset="-122"/>
                <a:sym typeface="Symbol" panose="05050102010706020507" pitchFamily="18" charset="2"/>
              </a:rPr>
              <a:t></a:t>
            </a:r>
            <a:r>
              <a:rPr lang="en-US" altLang="zh-CN" sz="2000" dirty="0">
                <a:solidFill>
                  <a:srgbClr val="000099"/>
                </a:solidFill>
                <a:ea typeface="仿宋_GB2312" panose="02010609030101010101" pitchFamily="49" charset="-122"/>
                <a:sym typeface="Symbol" panose="05050102010706020507" pitchFamily="18" charset="2"/>
              </a:rPr>
              <a:t>=</a:t>
            </a:r>
            <a:r>
              <a:rPr lang="en-US" altLang="zh-CN" sz="2000" i="1" dirty="0">
                <a:solidFill>
                  <a:srgbClr val="000099"/>
                </a:solidFill>
                <a:ea typeface="仿宋_GB2312" panose="02010609030101010101" pitchFamily="49" charset="-122"/>
                <a:sym typeface="Symbol" panose="05050102010706020507" pitchFamily="18" charset="2"/>
              </a:rPr>
              <a:t>V</a:t>
            </a:r>
            <a:r>
              <a:rPr lang="en-US" altLang="zh-CN" sz="2000" baseline="-25000" dirty="0">
                <a:solidFill>
                  <a:srgbClr val="000099"/>
                </a:solidFill>
                <a:ea typeface="仿宋_GB2312" panose="02010609030101010101" pitchFamily="49" charset="-122"/>
                <a:sym typeface="Symbol" panose="05050102010706020507" pitchFamily="18" charset="2"/>
              </a:rPr>
              <a:t>cm</a:t>
            </a:r>
            <a:r>
              <a:rPr lang="en-US" altLang="zh-CN" sz="2000" dirty="0">
                <a:solidFill>
                  <a:srgbClr val="000099"/>
                </a:solidFill>
                <a:ea typeface="仿宋_GB2312" panose="02010609030101010101" pitchFamily="49" charset="-122"/>
                <a:sym typeface="Symbol" panose="05050102010706020507" pitchFamily="18" charset="2"/>
              </a:rPr>
              <a:t>/</a:t>
            </a:r>
            <a:r>
              <a:rPr lang="en-US" altLang="zh-CN" sz="2000" i="1" dirty="0">
                <a:solidFill>
                  <a:srgbClr val="000099"/>
                </a:solidFill>
                <a:ea typeface="仿宋_GB2312" panose="02010609030101010101" pitchFamily="49" charset="-122"/>
                <a:sym typeface="Symbol" panose="05050102010706020507" pitchFamily="18" charset="2"/>
              </a:rPr>
              <a:t>V</a:t>
            </a:r>
            <a:r>
              <a:rPr lang="en-US" altLang="zh-CN" sz="2000" baseline="-25000" dirty="0">
                <a:solidFill>
                  <a:srgbClr val="000099"/>
                </a:solidFill>
                <a:ea typeface="仿宋_GB2312" panose="02010609030101010101" pitchFamily="49" charset="-122"/>
                <a:sym typeface="Symbol" panose="05050102010706020507" pitchFamily="18" charset="2"/>
              </a:rPr>
              <a:t>cc</a:t>
            </a:r>
            <a:r>
              <a:rPr lang="zh-CN" altLang="en-US" sz="2000" dirty="0">
                <a:solidFill>
                  <a:srgbClr val="000099"/>
                </a:solidFill>
                <a:ea typeface="仿宋_GB2312" panose="02010609030101010101" pitchFamily="49" charset="-122"/>
              </a:rPr>
              <a:t>   表明直流转换为基波的量。</a:t>
            </a:r>
          </a:p>
        </p:txBody>
      </p:sp>
      <p:graphicFrame>
        <p:nvGraphicFramePr>
          <p:cNvPr id="10253" name="Object 4">
            <a:extLst>
              <a:ext uri="{FF2B5EF4-FFF2-40B4-BE49-F238E27FC236}">
                <a16:creationId xmlns:a16="http://schemas.microsoft.com/office/drawing/2014/main" id="{CB189373-10DB-41B1-9F47-3B5ECB18FD1F}"/>
              </a:ext>
            </a:extLst>
          </p:cNvPr>
          <p:cNvGraphicFramePr>
            <a:graphicFrameLocks noChangeAspect="1"/>
          </p:cNvGraphicFramePr>
          <p:nvPr>
            <p:extLst>
              <p:ext uri="{D42A27DB-BD31-4B8C-83A1-F6EECF244321}">
                <p14:modId xmlns:p14="http://schemas.microsoft.com/office/powerpoint/2010/main" val="3814729852"/>
              </p:ext>
            </p:extLst>
          </p:nvPr>
        </p:nvGraphicFramePr>
        <p:xfrm>
          <a:off x="4254500" y="774700"/>
          <a:ext cx="3195638" cy="669925"/>
        </p:xfrm>
        <a:graphic>
          <a:graphicData uri="http://schemas.openxmlformats.org/presentationml/2006/ole">
            <mc:AlternateContent xmlns:mc="http://schemas.openxmlformats.org/markup-compatibility/2006">
              <mc:Choice xmlns:v="urn:schemas-microsoft-com:vml" Requires="v">
                <p:oleObj spid="_x0000_s83236" name="Equation" r:id="rId3" imgW="2552400" imgH="495000" progId="Equation.DSMT4">
                  <p:embed/>
                </p:oleObj>
              </mc:Choice>
              <mc:Fallback>
                <p:oleObj name="Equation" r:id="rId3" imgW="2552400" imgH="495000" progId="Equation.DSMT4">
                  <p:embed/>
                  <p:pic>
                    <p:nvPicPr>
                      <p:cNvPr id="0" name="Object 4"/>
                      <p:cNvPicPr>
                        <a:picLocks noChangeAspect="1" noChangeArrowheads="1"/>
                      </p:cNvPicPr>
                      <p:nvPr/>
                    </p:nvPicPr>
                    <p:blipFill>
                      <a:blip r:embed="rId4"/>
                      <a:srcRect/>
                      <a:stretch>
                        <a:fillRect/>
                      </a:stretch>
                    </p:blipFill>
                    <p:spPr bwMode="auto">
                      <a:xfrm>
                        <a:off x="4254500" y="774700"/>
                        <a:ext cx="3195638" cy="6699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 name="Rectangle 2">
            <a:extLst>
              <a:ext uri="{FF2B5EF4-FFF2-40B4-BE49-F238E27FC236}">
                <a16:creationId xmlns:a16="http://schemas.microsoft.com/office/drawing/2014/main" id="{5905C8A3-3BD9-4A8E-B46F-E794A252A129}"/>
              </a:ext>
            </a:extLst>
          </p:cNvPr>
          <p:cNvSpPr txBox="1">
            <a:spLocks noChangeArrowheads="1"/>
          </p:cNvSpPr>
          <p:nvPr/>
        </p:nvSpPr>
        <p:spPr bwMode="auto">
          <a:xfrm>
            <a:off x="7443673" y="858238"/>
            <a:ext cx="1482725"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defRPr/>
            </a:pPr>
            <a:r>
              <a:rPr lang="zh-CN" altLang="en-US" sz="2800" kern="0" dirty="0">
                <a:solidFill>
                  <a:srgbClr val="0000FF"/>
                </a:solidFill>
                <a:ea typeface="仿宋_GB2312" panose="02010609030101010101" pitchFamily="49" charset="-122"/>
              </a:rPr>
              <a:t>（</a:t>
            </a:r>
            <a:r>
              <a:rPr lang="en-US" altLang="zh-CN" sz="2800" kern="0" dirty="0">
                <a:solidFill>
                  <a:srgbClr val="0000FF"/>
                </a:solidFill>
                <a:ea typeface="仿宋_GB2312" panose="02010609030101010101" pitchFamily="49" charset="-122"/>
              </a:rPr>
              <a:t>4-10</a:t>
            </a:r>
            <a:r>
              <a:rPr lang="zh-CN" altLang="en-US" sz="2800" kern="0" dirty="0">
                <a:solidFill>
                  <a:srgbClr val="0000FF"/>
                </a:solidFill>
                <a:ea typeface="仿宋_GB2312" panose="02010609030101010101" pitchFamily="49" charset="-122"/>
              </a:rPr>
              <a:t>）</a:t>
            </a:r>
          </a:p>
        </p:txBody>
      </p:sp>
      <p:grpSp>
        <p:nvGrpSpPr>
          <p:cNvPr id="2" name="组合 1">
            <a:extLst>
              <a:ext uri="{FF2B5EF4-FFF2-40B4-BE49-F238E27FC236}">
                <a16:creationId xmlns:a16="http://schemas.microsoft.com/office/drawing/2014/main" id="{87F732A0-EBB8-433C-BF49-308C0017358F}"/>
              </a:ext>
            </a:extLst>
          </p:cNvPr>
          <p:cNvGrpSpPr/>
          <p:nvPr/>
        </p:nvGrpSpPr>
        <p:grpSpPr>
          <a:xfrm>
            <a:off x="162330" y="3363475"/>
            <a:ext cx="7268779" cy="765380"/>
            <a:chOff x="162330" y="3363475"/>
            <a:chExt cx="7268779" cy="765380"/>
          </a:xfrm>
        </p:grpSpPr>
        <p:sp>
          <p:nvSpPr>
            <p:cNvPr id="10245" name="Rectangle 3">
              <a:extLst>
                <a:ext uri="{FF2B5EF4-FFF2-40B4-BE49-F238E27FC236}">
                  <a16:creationId xmlns:a16="http://schemas.microsoft.com/office/drawing/2014/main" id="{28C98F9F-51C7-493C-9F31-839F83403AAA}"/>
                </a:ext>
              </a:extLst>
            </p:cNvPr>
            <p:cNvSpPr>
              <a:spLocks noChangeArrowheads="1"/>
            </p:cNvSpPr>
            <p:nvPr/>
          </p:nvSpPr>
          <p:spPr bwMode="auto">
            <a:xfrm>
              <a:off x="162330" y="3695467"/>
              <a:ext cx="20875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buFontTx/>
                <a:buNone/>
              </a:pPr>
              <a:r>
                <a:rPr lang="zh-CN" altLang="en-US" sz="2000" dirty="0">
                  <a:solidFill>
                    <a:srgbClr val="660066"/>
                  </a:solidFill>
                  <a:ea typeface="仿宋_GB2312" panose="02010609030101010101" pitchFamily="49" charset="-122"/>
                </a:rPr>
                <a:t>集电极效率：</a:t>
              </a:r>
            </a:p>
          </p:txBody>
        </p:sp>
        <mc:AlternateContent xmlns:mc="http://schemas.openxmlformats.org/markup-compatibility/2006" xmlns:a14="http://schemas.microsoft.com/office/drawing/2010/main">
          <mc:Choice Requires="a14">
            <p:sp>
              <p:nvSpPr>
                <p:cNvPr id="10254" name="Object 14">
                  <a:extLst>
                    <a:ext uri="{FF2B5EF4-FFF2-40B4-BE49-F238E27FC236}">
                      <a16:creationId xmlns:a16="http://schemas.microsoft.com/office/drawing/2014/main" id="{EC0CA407-7205-4DA1-99DD-2235E999BC4D}"/>
                    </a:ext>
                  </a:extLst>
                </p:cNvPr>
                <p:cNvSpPr txBox="1"/>
                <p:nvPr/>
              </p:nvSpPr>
              <p:spPr bwMode="auto">
                <a:xfrm>
                  <a:off x="1689556" y="3363475"/>
                  <a:ext cx="3486150" cy="698475"/>
                </a:xfrm>
                <a:prstGeom prst="rect">
                  <a:avLst/>
                </a:prstGeom>
                <a:solidFill>
                  <a:schemeClr val="bg1"/>
                </a:solidFill>
                <a:ln>
                  <a:noFill/>
                </a:ln>
              </p:spPr>
              <p:txBody>
                <a:bodyPr>
                  <a:normAutofit fontScale="55000" lnSpcReduction="20000"/>
                </a:bodyPr>
                <a:lstStyle/>
                <a:p>
                  <a:pPr/>
                  <a14:m>
                    <m:oMathPara xmlns:m="http://schemas.openxmlformats.org/officeDocument/2006/math">
                      <m:oMathParaPr>
                        <m:jc m:val="centerGroup"/>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𝜂</m:t>
                            </m:r>
                          </m:e>
                          <m:sub>
                            <m:r>
                              <m:rPr>
                                <m:sty m:val="p"/>
                              </m:rPr>
                              <a:rPr lang="zh-CN" altLang="en-US" i="0">
                                <a:solidFill>
                                  <a:srgbClr val="000000"/>
                                </a:solidFill>
                                <a:latin typeface="Cambria Math" panose="02040503050406030204" pitchFamily="18" charset="0"/>
                              </a:rPr>
                              <m:t>c</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m:rPr>
                                <m:nor/>
                              </m:rPr>
                              <a:rPr lang="en-US" altLang="zh-CN" i="1" dirty="0">
                                <a:solidFill>
                                  <a:srgbClr val="000099"/>
                                </a:solidFill>
                                <a:ea typeface="仿宋_GB2312" panose="02010609030101010101" pitchFamily="49" charset="-122"/>
                              </a:rPr>
                              <m:t>P</m:t>
                            </m:r>
                            <m:r>
                              <m:rPr>
                                <m:nor/>
                              </m:rPr>
                              <a:rPr lang="en-US" altLang="zh-CN" baseline="-25000" dirty="0">
                                <a:solidFill>
                                  <a:srgbClr val="000099"/>
                                </a:solidFill>
                                <a:ea typeface="仿宋_GB2312" panose="02010609030101010101" pitchFamily="49" charset="-122"/>
                              </a:rPr>
                              <m:t>o</m:t>
                            </m:r>
                          </m:num>
                          <m:den>
                            <m:r>
                              <m:rPr>
                                <m:nor/>
                              </m:rPr>
                              <a:rPr lang="en-US" altLang="zh-CN" i="1" dirty="0">
                                <a:solidFill>
                                  <a:srgbClr val="000099"/>
                                </a:solidFill>
                                <a:ea typeface="仿宋_GB2312" panose="02010609030101010101" pitchFamily="49" charset="-122"/>
                              </a:rPr>
                              <m:t>P</m:t>
                            </m:r>
                            <m:r>
                              <m:rPr>
                                <m:nor/>
                              </m:rPr>
                              <a:rPr lang="en-US" altLang="zh-CN" baseline="-25000" dirty="0">
                                <a:solidFill>
                                  <a:srgbClr val="000099"/>
                                </a:solidFill>
                                <a:ea typeface="仿宋_GB2312" panose="02010609030101010101" pitchFamily="49" charset="-122"/>
                              </a:rPr>
                              <m:t>=</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r>
                              <m:rPr>
                                <m:nor/>
                              </m:rPr>
                              <a:rPr lang="en-US" altLang="zh-CN" i="1" dirty="0">
                                <a:solidFill>
                                  <a:srgbClr val="0000FF"/>
                                </a:solidFill>
                                <a:ea typeface="仿宋_GB2312" panose="02010609030101010101" pitchFamily="49" charset="-122"/>
                                <a:sym typeface="Symbol" panose="05050102010706020507" pitchFamily="18" charset="2"/>
                              </a:rPr>
                              <m:t>I</m:t>
                            </m:r>
                            <m:r>
                              <m:rPr>
                                <m:nor/>
                              </m:rPr>
                              <a:rPr lang="en-US" altLang="zh-CN" baseline="-25000" dirty="0">
                                <a:solidFill>
                                  <a:srgbClr val="0000FF"/>
                                </a:solidFill>
                                <a:ea typeface="仿宋_GB2312" panose="02010609030101010101" pitchFamily="49" charset="-122"/>
                                <a:sym typeface="Symbol" panose="05050102010706020507" pitchFamily="18" charset="2"/>
                              </a:rPr>
                              <m:t>c</m:t>
                            </m:r>
                            <m:r>
                              <a:rPr lang="en-US" altLang="zh-CN" i="1" baseline="-25000" dirty="0" smtClean="0">
                                <a:solidFill>
                                  <a:srgbClr val="0000FF"/>
                                </a:solidFill>
                                <a:latin typeface="Cambria Math" panose="02040503050406030204" pitchFamily="18" charset="0"/>
                                <a:ea typeface="仿宋_GB2312" panose="02010609030101010101" pitchFamily="49" charset="-122"/>
                                <a:sym typeface="Symbol" panose="05050102010706020507" pitchFamily="18" charset="2"/>
                              </a:rPr>
                              <m:t>1⋅</m:t>
                            </m:r>
                            <m:r>
                              <m:rPr>
                                <m:nor/>
                              </m:rPr>
                              <a:rPr lang="en-US" altLang="zh-CN" i="1">
                                <a:solidFill>
                                  <a:srgbClr val="0000FF"/>
                                </a:solidFill>
                                <a:ea typeface="仿宋_GB2312" panose="02010609030101010101" pitchFamily="49" charset="-122"/>
                              </a:rPr>
                              <m:t>V</m:t>
                            </m:r>
                            <m:r>
                              <m:rPr>
                                <m:nor/>
                              </m:rPr>
                              <a:rPr lang="en-US" altLang="zh-CN" baseline="-25000">
                                <a:solidFill>
                                  <a:srgbClr val="0000FF"/>
                                </a:solidFill>
                                <a:ea typeface="仿宋_GB2312" panose="02010609030101010101" pitchFamily="49" charset="-122"/>
                              </a:rPr>
                              <m:t>c</m:t>
                            </m:r>
                            <m:r>
                              <m:rPr>
                                <m:sty m:val="p"/>
                              </m:rPr>
                              <a:rPr lang="en-US" altLang="zh-CN" i="1" baseline="-25000" smtClean="0">
                                <a:solidFill>
                                  <a:srgbClr val="0000FF"/>
                                </a:solidFill>
                                <a:latin typeface="Cambria Math" panose="02040503050406030204" pitchFamily="18" charset="0"/>
                                <a:ea typeface="仿宋_GB2312" panose="02010609030101010101" pitchFamily="49" charset="-122"/>
                              </a:rPr>
                              <m:t>m</m:t>
                            </m:r>
                          </m:num>
                          <m:den>
                            <m:r>
                              <m:rPr>
                                <m:nor/>
                              </m:rPr>
                              <a:rPr lang="en-US" altLang="zh-CN" i="1">
                                <a:solidFill>
                                  <a:srgbClr val="0000FF"/>
                                </a:solidFill>
                                <a:ea typeface="仿宋_GB2312" panose="02010609030101010101" pitchFamily="49" charset="-122"/>
                              </a:rPr>
                              <m:t>V</m:t>
                            </m:r>
                            <m:r>
                              <m:rPr>
                                <m:nor/>
                              </m:rPr>
                              <a:rPr lang="en-US" altLang="zh-CN" baseline="-25000">
                                <a:solidFill>
                                  <a:srgbClr val="0000FF"/>
                                </a:solidFill>
                                <a:ea typeface="仿宋_GB2312" panose="02010609030101010101" pitchFamily="49" charset="-122"/>
                              </a:rPr>
                              <m:t>cc</m:t>
                            </m:r>
                            <m:r>
                              <m:rPr>
                                <m:nor/>
                              </m:rPr>
                              <a:rPr lang="en-US" altLang="zh-CN" dirty="0">
                                <a:solidFill>
                                  <a:srgbClr val="0000FF"/>
                                </a:solidFill>
                                <a:ea typeface="仿宋_GB2312" panose="02010609030101010101" pitchFamily="49" charset="-122"/>
                                <a:sym typeface="Symbol" panose="05050102010706020507" pitchFamily="18" charset="2"/>
                              </a:rPr>
                              <m:t></m:t>
                            </m:r>
                            <m:r>
                              <m:rPr>
                                <m:nor/>
                              </m:rPr>
                              <a:rPr lang="en-US" altLang="zh-CN" i="1" dirty="0">
                                <a:solidFill>
                                  <a:srgbClr val="0000FF"/>
                                </a:solidFill>
                                <a:ea typeface="仿宋_GB2312" panose="02010609030101010101" pitchFamily="49" charset="-122"/>
                                <a:sym typeface="Symbol" panose="05050102010706020507" pitchFamily="18" charset="2"/>
                              </a:rPr>
                              <m:t>I</m:t>
                            </m:r>
                            <m:r>
                              <m:rPr>
                                <m:nor/>
                              </m:rPr>
                              <a:rPr lang="en-US" altLang="zh-CN" baseline="-25000" dirty="0">
                                <a:solidFill>
                                  <a:srgbClr val="0000FF"/>
                                </a:solidFill>
                                <a:ea typeface="仿宋_GB2312" panose="02010609030101010101" pitchFamily="49" charset="-122"/>
                                <a:sym typeface="Symbol" panose="05050102010706020507" pitchFamily="18" charset="2"/>
                              </a:rPr>
                              <m:t>c</m:t>
                            </m:r>
                            <m:r>
                              <m:rPr>
                                <m:nor/>
                              </m:rPr>
                              <a:rPr lang="en-US" altLang="zh-CN" baseline="-25000" dirty="0">
                                <a:solidFill>
                                  <a:srgbClr val="0000FF"/>
                                </a:solidFill>
                                <a:ea typeface="仿宋_GB2312" panose="02010609030101010101" pitchFamily="49" charset="-122"/>
                                <a:sym typeface="Symbol" panose="05050102010706020507" pitchFamily="18" charset="2"/>
                              </a:rPr>
                              <m:t>0</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r>
                          <m:rPr>
                            <m:nor/>
                          </m:rPr>
                          <a:rPr lang="zh-CN" altLang="en-US" i="1" dirty="0">
                            <a:solidFill>
                              <a:srgbClr val="000099"/>
                            </a:solidFill>
                            <a:ea typeface="仿宋_GB2312" panose="02010609030101010101" pitchFamily="49" charset="-122"/>
                            <a:sym typeface="Symbol" panose="05050102010706020507" pitchFamily="18" charset="2"/>
                          </a:rPr>
                          <m:t></m:t>
                        </m:r>
                        <m:r>
                          <a:rPr lang="zh-CN" altLang="en-US" i="1">
                            <a:solidFill>
                              <a:srgbClr val="000000"/>
                            </a:solidFill>
                            <a:latin typeface="Cambria Math" panose="02040503050406030204" pitchFamily="18" charset="0"/>
                          </a:rPr>
                          <m:t>⋅</m:t>
                        </m:r>
                        <m:r>
                          <m:rPr>
                            <m:nor/>
                          </m:rPr>
                          <a:rPr lang="en-US" altLang="zh-CN" i="1" dirty="0">
                            <a:solidFill>
                              <a:srgbClr val="000099"/>
                            </a:solidFill>
                            <a:ea typeface="仿宋_GB2312" pitchFamily="49" charset="-122"/>
                          </a:rPr>
                          <m:t>g</m:t>
                        </m:r>
                        <m:r>
                          <m:rPr>
                            <m:nor/>
                          </m:rPr>
                          <a:rPr lang="en-US" altLang="zh-CN" baseline="-25000" dirty="0">
                            <a:solidFill>
                              <a:srgbClr val="000099"/>
                            </a:solidFill>
                            <a:ea typeface="仿宋_GB2312" pitchFamily="49" charset="-122"/>
                          </a:rPr>
                          <m:t>1</m:t>
                        </m:r>
                        <m:r>
                          <m:rPr>
                            <m:nor/>
                          </m:rPr>
                          <a:rPr lang="en-US" altLang="zh-CN" dirty="0">
                            <a:solidFill>
                              <a:srgbClr val="000099"/>
                            </a:solidFill>
                            <a:ea typeface="仿宋_GB2312" pitchFamily="49" charset="-122"/>
                          </a:rPr>
                          <m:t>(</m:t>
                        </m:r>
                        <m:r>
                          <m:rPr>
                            <m:nor/>
                          </m:rPr>
                          <a:rPr lang="en-US" altLang="zh-CN" i="1" dirty="0">
                            <a:solidFill>
                              <a:srgbClr val="000099"/>
                            </a:solidFill>
                            <a:ea typeface="仿宋_GB2312" pitchFamily="49" charset="-122"/>
                            <a:sym typeface="Symbol" pitchFamily="18" charset="2"/>
                          </a:rPr>
                          <m:t></m:t>
                        </m:r>
                        <m:r>
                          <m:rPr>
                            <m:sty m:val="p"/>
                          </m:rPr>
                          <a:rPr lang="en-US" altLang="zh-CN" i="1" baseline="-25000" dirty="0" smtClean="0">
                            <a:solidFill>
                              <a:srgbClr val="000099"/>
                            </a:solidFill>
                            <a:latin typeface="Cambria Math" panose="02040503050406030204" pitchFamily="18" charset="0"/>
                            <a:ea typeface="仿宋_GB2312" panose="02010609030101010101" pitchFamily="49" charset="-122"/>
                          </a:rPr>
                          <m:t>c</m:t>
                        </m:r>
                        <m:r>
                          <m:rPr>
                            <m:nor/>
                          </m:rPr>
                          <a:rPr lang="en-US" altLang="zh-CN" dirty="0">
                            <a:solidFill>
                              <a:srgbClr val="000099"/>
                            </a:solidFill>
                            <a:ea typeface="仿宋_GB2312" pitchFamily="49" charset="-122"/>
                          </a:rPr>
                          <m:t>)</m:t>
                        </m:r>
                      </m:oMath>
                    </m:oMathPara>
                  </a14:m>
                  <a:endParaRPr lang="zh-CN" altLang="en-US" dirty="0"/>
                </a:p>
              </p:txBody>
            </p:sp>
          </mc:Choice>
          <mc:Fallback xmlns="">
            <p:sp>
              <p:nvSpPr>
                <p:cNvPr id="10254" name="Object 14">
                  <a:extLst>
                    <a:ext uri="{FF2B5EF4-FFF2-40B4-BE49-F238E27FC236}">
                      <a16:creationId xmlns:a16="http://schemas.microsoft.com/office/drawing/2014/main" id="{EC0CA407-7205-4DA1-99DD-2235E999BC4D}"/>
                    </a:ext>
                  </a:extLst>
                </p:cNvPr>
                <p:cNvSpPr txBox="1">
                  <a:spLocks noRot="1" noChangeAspect="1" noMove="1" noResize="1" noEditPoints="1" noAdjustHandles="1" noChangeArrowheads="1" noChangeShapeType="1" noTextEdit="1"/>
                </p:cNvSpPr>
                <p:nvPr/>
              </p:nvSpPr>
              <p:spPr bwMode="auto">
                <a:xfrm>
                  <a:off x="1689556" y="3363475"/>
                  <a:ext cx="3486150" cy="698475"/>
                </a:xfrm>
                <a:prstGeom prst="rect">
                  <a:avLst/>
                </a:prstGeom>
                <a:blipFill>
                  <a:blip r:embed="rId5"/>
                  <a:stretch>
                    <a:fillRect/>
                  </a:stretch>
                </a:blipFill>
                <a:ln>
                  <a:noFill/>
                </a:ln>
              </p:spPr>
              <p:txBody>
                <a:bodyPr/>
                <a:lstStyle/>
                <a:p>
                  <a:r>
                    <a:rPr lang="zh-CN" altLang="en-US">
                      <a:noFill/>
                    </a:rPr>
                    <a:t> </a:t>
                  </a:r>
                </a:p>
              </p:txBody>
            </p:sp>
          </mc:Fallback>
        </mc:AlternateContent>
        <p:sp>
          <p:nvSpPr>
            <p:cNvPr id="27" name="Rectangle 2">
              <a:extLst>
                <a:ext uri="{FF2B5EF4-FFF2-40B4-BE49-F238E27FC236}">
                  <a16:creationId xmlns:a16="http://schemas.microsoft.com/office/drawing/2014/main" id="{D43E6916-F4BF-4151-89EA-533478F6F39E}"/>
                </a:ext>
              </a:extLst>
            </p:cNvPr>
            <p:cNvSpPr txBox="1">
              <a:spLocks noChangeArrowheads="1"/>
            </p:cNvSpPr>
            <p:nvPr/>
          </p:nvSpPr>
          <p:spPr bwMode="auto">
            <a:xfrm>
              <a:off x="5267347" y="3542705"/>
              <a:ext cx="2163762"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defRPr/>
              </a:pPr>
              <a:r>
                <a:rPr lang="zh-CN" altLang="en-US" sz="2800" kern="0" dirty="0">
                  <a:solidFill>
                    <a:srgbClr val="0000FF"/>
                  </a:solidFill>
                  <a:ea typeface="仿宋_GB2312" panose="02010609030101010101" pitchFamily="49" charset="-122"/>
                </a:rPr>
                <a:t>（</a:t>
              </a:r>
              <a:r>
                <a:rPr lang="en-US" altLang="zh-CN" sz="2800" kern="0" dirty="0">
                  <a:solidFill>
                    <a:srgbClr val="0000FF"/>
                  </a:solidFill>
                  <a:ea typeface="仿宋_GB2312" panose="02010609030101010101" pitchFamily="49" charset="-122"/>
                </a:rPr>
                <a:t>4-12</a:t>
              </a:r>
              <a:r>
                <a:rPr lang="zh-CN" altLang="en-US" sz="2800" kern="0" dirty="0">
                  <a:solidFill>
                    <a:srgbClr val="0000FF"/>
                  </a:solidFill>
                  <a:ea typeface="仿宋_GB2312" panose="02010609030101010101" pitchFamily="49" charset="-122"/>
                </a:rPr>
                <a:t>）</a:t>
              </a:r>
            </a:p>
          </p:txBody>
        </p:sp>
      </p:grpSp>
      <p:sp>
        <p:nvSpPr>
          <p:cNvPr id="3" name="Rectangle 3">
            <a:extLst>
              <a:ext uri="{FF2B5EF4-FFF2-40B4-BE49-F238E27FC236}">
                <a16:creationId xmlns:a16="http://schemas.microsoft.com/office/drawing/2014/main" id="{413F0B19-010F-43C8-B7B8-028EA640FDD4}"/>
              </a:ext>
            </a:extLst>
          </p:cNvPr>
          <p:cNvSpPr>
            <a:spLocks noChangeArrowheads="1"/>
          </p:cNvSpPr>
          <p:nvPr/>
        </p:nvSpPr>
        <p:spPr bwMode="auto">
          <a:xfrm>
            <a:off x="395536" y="6017774"/>
            <a:ext cx="8136904"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buFontTx/>
              <a:buNone/>
            </a:pPr>
            <a:r>
              <a:rPr lang="zh-CN" altLang="en-US" sz="2000" dirty="0">
                <a:solidFill>
                  <a:srgbClr val="000099"/>
                </a:solidFill>
                <a:ea typeface="仿宋_GB2312" panose="02010609030101010101" pitchFamily="49" charset="-122"/>
              </a:rPr>
              <a:t>但是，上式中，各个功率需要的</a:t>
            </a:r>
            <a:r>
              <a:rPr lang="en-US" altLang="zh-CN" sz="2000" i="1" dirty="0">
                <a:solidFill>
                  <a:srgbClr val="0000FF"/>
                </a:solidFill>
                <a:ea typeface="仿宋_GB2312" panose="02010609030101010101" pitchFamily="49" charset="-122"/>
                <a:sym typeface="Symbol" panose="05050102010706020507" pitchFamily="18" charset="2"/>
              </a:rPr>
              <a:t>I</a:t>
            </a:r>
            <a:r>
              <a:rPr lang="en-US" altLang="zh-CN" sz="2000" baseline="-25000" dirty="0">
                <a:solidFill>
                  <a:srgbClr val="0000FF"/>
                </a:solidFill>
                <a:ea typeface="仿宋_GB2312" panose="02010609030101010101" pitchFamily="49" charset="-122"/>
                <a:sym typeface="Symbol" panose="05050102010706020507" pitchFamily="18" charset="2"/>
              </a:rPr>
              <a:t>c0</a:t>
            </a:r>
            <a:r>
              <a:rPr lang="zh-CN" altLang="en-US" sz="2000" dirty="0">
                <a:solidFill>
                  <a:srgbClr val="0000FF"/>
                </a:solidFill>
                <a:ea typeface="仿宋_GB2312" panose="02010609030101010101" pitchFamily="49" charset="-122"/>
              </a:rPr>
              <a:t> </a:t>
            </a:r>
            <a:r>
              <a:rPr lang="zh-CN" altLang="en-US" sz="2000" dirty="0">
                <a:solidFill>
                  <a:srgbClr val="000099"/>
                </a:solidFill>
                <a:ea typeface="仿宋_GB2312" panose="02010609030101010101" pitchFamily="49" charset="-122"/>
              </a:rPr>
              <a:t>，</a:t>
            </a:r>
            <a:r>
              <a:rPr lang="en-US" altLang="zh-CN" sz="2000" i="1" dirty="0">
                <a:solidFill>
                  <a:srgbClr val="0000FF"/>
                </a:solidFill>
                <a:ea typeface="仿宋_GB2312" panose="02010609030101010101" pitchFamily="49" charset="-122"/>
                <a:sym typeface="Symbol" panose="05050102010706020507" pitchFamily="18" charset="2"/>
              </a:rPr>
              <a:t> I</a:t>
            </a:r>
            <a:r>
              <a:rPr lang="en-US" altLang="zh-CN" sz="2000" baseline="-25000" dirty="0">
                <a:solidFill>
                  <a:srgbClr val="0000FF"/>
                </a:solidFill>
                <a:ea typeface="仿宋_GB2312" panose="02010609030101010101" pitchFamily="49" charset="-122"/>
                <a:sym typeface="Symbol" panose="05050102010706020507" pitchFamily="18" charset="2"/>
              </a:rPr>
              <a:t>c1</a:t>
            </a:r>
            <a:r>
              <a:rPr lang="zh-CN" altLang="en-US" sz="2000" dirty="0">
                <a:solidFill>
                  <a:srgbClr val="000099"/>
                </a:solidFill>
                <a:ea typeface="仿宋_GB2312" panose="02010609030101010101" pitchFamily="49" charset="-122"/>
              </a:rPr>
              <a:t>仍然未知，需要求出来</a:t>
            </a:r>
            <a:r>
              <a:rPr lang="en-US" altLang="zh-CN" sz="2000" dirty="0">
                <a:solidFill>
                  <a:srgbClr val="000099"/>
                </a:solidFill>
                <a:ea typeface="仿宋_GB2312" panose="02010609030101010101" pitchFamily="49" charset="-122"/>
              </a:rPr>
              <a:t>.</a:t>
            </a:r>
            <a:endParaRPr lang="zh-CN" altLang="en-US" sz="2000" dirty="0">
              <a:solidFill>
                <a:srgbClr val="000099"/>
              </a:solidFill>
              <a:ea typeface="仿宋_GB2312" panose="02010609030101010101" pitchFamily="49"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5F218BA0-3984-45EE-B1B2-0E7002622C9A}"/>
              </a:ext>
            </a:extLst>
          </p:cNvPr>
          <p:cNvSpPr>
            <a:spLocks noGrp="1" noChangeArrowheads="1"/>
          </p:cNvSpPr>
          <p:nvPr>
            <p:ph type="title" idx="4294967295"/>
          </p:nvPr>
        </p:nvSpPr>
        <p:spPr>
          <a:xfrm>
            <a:off x="314325" y="122238"/>
            <a:ext cx="6772275" cy="381000"/>
          </a:xfrm>
        </p:spPr>
        <p:txBody>
          <a:bodyPr/>
          <a:lstStyle/>
          <a:p>
            <a:pPr algn="l" eaLnBrk="1" hangingPunct="1"/>
            <a:r>
              <a:rPr lang="en-US" altLang="zh-CN" sz="2400" b="1" dirty="0">
                <a:solidFill>
                  <a:srgbClr val="0000FF"/>
                </a:solidFill>
                <a:latin typeface="+mn-lt"/>
                <a:ea typeface="仿宋" panose="02010609060101010101" pitchFamily="49" charset="-122"/>
              </a:rPr>
              <a:t>3.1.5</a:t>
            </a:r>
            <a:r>
              <a:rPr lang="zh-CN" altLang="en-US" sz="2400" b="1" dirty="0">
                <a:solidFill>
                  <a:srgbClr val="0000FF"/>
                </a:solidFill>
                <a:latin typeface="+mn-lt"/>
                <a:ea typeface="仿宋" panose="02010609060101010101" pitchFamily="49" charset="-122"/>
              </a:rPr>
              <a:t>  高频功放的功率关系 </a:t>
            </a:r>
            <a:r>
              <a:rPr lang="en-US" altLang="zh-CN" sz="2400" b="1" dirty="0">
                <a:solidFill>
                  <a:srgbClr val="00B050"/>
                </a:solidFill>
                <a:latin typeface="+mn-lt"/>
                <a:ea typeface="仿宋" panose="02010609060101010101" pitchFamily="49" charset="-122"/>
              </a:rPr>
              <a:t>P82    </a:t>
            </a:r>
            <a:r>
              <a:rPr lang="zh-CN" altLang="en-US" sz="2400" b="1" dirty="0">
                <a:solidFill>
                  <a:srgbClr val="0000FF"/>
                </a:solidFill>
                <a:latin typeface="+mn-lt"/>
                <a:ea typeface="仿宋" panose="02010609060101010101" pitchFamily="49" charset="-122"/>
              </a:rPr>
              <a:t> </a:t>
            </a:r>
            <a:r>
              <a:rPr lang="en-US" altLang="zh-CN" sz="2400" b="1" dirty="0">
                <a:solidFill>
                  <a:srgbClr val="FF0000"/>
                </a:solidFill>
                <a:latin typeface="+mn-lt"/>
                <a:ea typeface="仿宋" panose="02010609060101010101" pitchFamily="49" charset="-122"/>
              </a:rPr>
              <a:t>P84</a:t>
            </a:r>
            <a:r>
              <a:rPr lang="en-US" altLang="zh-CN" sz="2400" b="1" dirty="0">
                <a:solidFill>
                  <a:srgbClr val="0000FF"/>
                </a:solidFill>
                <a:latin typeface="+mn-lt"/>
                <a:ea typeface="仿宋" panose="02010609060101010101" pitchFamily="49" charset="-122"/>
              </a:rPr>
              <a:t>       P90</a:t>
            </a:r>
            <a:endParaRPr lang="zh-CN" altLang="en-US" sz="2400" b="1" dirty="0">
              <a:solidFill>
                <a:srgbClr val="0000FF"/>
              </a:solidFill>
              <a:latin typeface="+mn-lt"/>
              <a:ea typeface="仿宋" panose="02010609060101010101" pitchFamily="49" charset="-122"/>
            </a:endParaRPr>
          </a:p>
        </p:txBody>
      </p:sp>
      <p:sp>
        <p:nvSpPr>
          <p:cNvPr id="6161" name="Rectangle 3">
            <a:extLst>
              <a:ext uri="{FF2B5EF4-FFF2-40B4-BE49-F238E27FC236}">
                <a16:creationId xmlns:a16="http://schemas.microsoft.com/office/drawing/2014/main" id="{779646B1-4DCF-4F78-ACFB-49EC79EBBA89}"/>
              </a:ext>
            </a:extLst>
          </p:cNvPr>
          <p:cNvSpPr>
            <a:spLocks noChangeArrowheads="1"/>
          </p:cNvSpPr>
          <p:nvPr/>
        </p:nvSpPr>
        <p:spPr bwMode="auto">
          <a:xfrm>
            <a:off x="112823" y="707118"/>
            <a:ext cx="5067000" cy="1258640"/>
          </a:xfrm>
          <a:prstGeom prst="rect">
            <a:avLst/>
          </a:prstGeom>
          <a:noFill/>
          <a:ln w="9525">
            <a:noFill/>
            <a:miter lim="800000"/>
            <a:headEnd/>
            <a:tailEnd/>
          </a:ln>
        </p:spPr>
        <p:txBody>
          <a:bodyPr/>
          <a:lstStyle/>
          <a:p>
            <a:pPr marL="342900" indent="-342900" eaLnBrk="1" hangingPunct="1">
              <a:spcBef>
                <a:spcPct val="20000"/>
              </a:spcBef>
              <a:defRPr/>
            </a:pPr>
            <a:r>
              <a:rPr lang="zh-CN" altLang="en-US" sz="2000" dirty="0">
                <a:solidFill>
                  <a:srgbClr val="000099"/>
                </a:solidFill>
                <a:latin typeface="+mn-lt"/>
                <a:ea typeface="仿宋" panose="02010609060101010101" pitchFamily="49" charset="-122"/>
              </a:rPr>
              <a:t>上式中</a:t>
            </a:r>
            <a:r>
              <a:rPr lang="en-US" altLang="zh-CN" sz="2000" i="1" dirty="0">
                <a:solidFill>
                  <a:srgbClr val="000099"/>
                </a:solidFill>
                <a:latin typeface="+mn-lt"/>
                <a:ea typeface="仿宋" panose="02010609060101010101" pitchFamily="49" charset="-122"/>
              </a:rPr>
              <a:t>g</a:t>
            </a:r>
            <a:r>
              <a:rPr lang="en-US" altLang="zh-CN" sz="2000" baseline="-25000" dirty="0">
                <a:solidFill>
                  <a:srgbClr val="000099"/>
                </a:solidFill>
                <a:latin typeface="+mn-lt"/>
                <a:ea typeface="仿宋" panose="02010609060101010101" pitchFamily="49" charset="-122"/>
              </a:rPr>
              <a:t>1</a:t>
            </a:r>
            <a:r>
              <a:rPr lang="en-US" altLang="zh-CN" sz="2000" dirty="0">
                <a:solidFill>
                  <a:srgbClr val="000099"/>
                </a:solidFill>
                <a:latin typeface="+mn-lt"/>
                <a:ea typeface="仿宋" panose="02010609060101010101" pitchFamily="49" charset="-122"/>
              </a:rPr>
              <a:t>(</a:t>
            </a:r>
            <a:r>
              <a:rPr lang="en-US" altLang="zh-CN" sz="2000" i="1" dirty="0">
                <a:solidFill>
                  <a:srgbClr val="000099"/>
                </a:solidFill>
                <a:latin typeface="+mn-lt"/>
                <a:ea typeface="仿宋" panose="02010609060101010101" pitchFamily="49" charset="-122"/>
                <a:sym typeface="Symbol" pitchFamily="18" charset="2"/>
              </a:rPr>
              <a:t></a:t>
            </a:r>
            <a:r>
              <a:rPr lang="en-US" altLang="zh-CN" sz="2000" baseline="-25000" dirty="0">
                <a:solidFill>
                  <a:srgbClr val="000099"/>
                </a:solidFill>
                <a:latin typeface="+mn-lt"/>
                <a:ea typeface="仿宋" panose="02010609060101010101" pitchFamily="49" charset="-122"/>
                <a:sym typeface="Symbol" pitchFamily="18" charset="2"/>
              </a:rPr>
              <a:t>c</a:t>
            </a:r>
            <a:r>
              <a:rPr lang="en-US" altLang="zh-CN" sz="2000" dirty="0">
                <a:solidFill>
                  <a:srgbClr val="000099"/>
                </a:solidFill>
                <a:latin typeface="+mn-lt"/>
                <a:ea typeface="仿宋" panose="02010609060101010101" pitchFamily="49" charset="-122"/>
              </a:rPr>
              <a:t>)</a:t>
            </a:r>
            <a:r>
              <a:rPr lang="zh-CN" altLang="en-US" sz="2000" dirty="0">
                <a:solidFill>
                  <a:srgbClr val="000099"/>
                </a:solidFill>
                <a:latin typeface="+mn-lt"/>
                <a:ea typeface="仿宋" panose="02010609060101010101" pitchFamily="49" charset="-122"/>
              </a:rPr>
              <a:t>为</a:t>
            </a:r>
            <a:r>
              <a:rPr lang="zh-CN" altLang="en-US" sz="2000" dirty="0">
                <a:solidFill>
                  <a:srgbClr val="CC3300"/>
                </a:solidFill>
                <a:latin typeface="+mn-lt"/>
                <a:ea typeface="仿宋" panose="02010609060101010101" pitchFamily="49" charset="-122"/>
              </a:rPr>
              <a:t>波形系数</a:t>
            </a:r>
            <a:r>
              <a:rPr lang="zh-CN" altLang="en-US" sz="2000" dirty="0">
                <a:solidFill>
                  <a:srgbClr val="000099"/>
                </a:solidFill>
                <a:latin typeface="+mn-lt"/>
                <a:ea typeface="仿宋" panose="02010609060101010101" pitchFamily="49" charset="-122"/>
              </a:rPr>
              <a:t>：</a:t>
            </a:r>
            <a:endParaRPr lang="en-US" altLang="zh-CN" sz="2000" dirty="0">
              <a:solidFill>
                <a:srgbClr val="000099"/>
              </a:solidFill>
              <a:latin typeface="+mn-lt"/>
              <a:ea typeface="仿宋" panose="02010609060101010101" pitchFamily="49" charset="-122"/>
            </a:endParaRPr>
          </a:p>
          <a:p>
            <a:pPr marL="342900" indent="-342900" eaLnBrk="1" hangingPunct="1">
              <a:spcBef>
                <a:spcPct val="20000"/>
              </a:spcBef>
              <a:defRPr/>
            </a:pPr>
            <a:r>
              <a:rPr lang="en-US" altLang="zh-CN" sz="2000" i="1" dirty="0">
                <a:solidFill>
                  <a:srgbClr val="000099"/>
                </a:solidFill>
                <a:latin typeface="+mn-lt"/>
                <a:ea typeface="仿宋" panose="02010609060101010101" pitchFamily="49" charset="-122"/>
              </a:rPr>
              <a:t>g</a:t>
            </a:r>
            <a:r>
              <a:rPr lang="en-US" altLang="zh-CN" sz="2000" baseline="-25000" dirty="0">
                <a:solidFill>
                  <a:srgbClr val="000099"/>
                </a:solidFill>
                <a:latin typeface="+mn-lt"/>
                <a:ea typeface="仿宋" panose="02010609060101010101" pitchFamily="49" charset="-122"/>
              </a:rPr>
              <a:t>1</a:t>
            </a:r>
            <a:r>
              <a:rPr lang="en-US" altLang="zh-CN" sz="2000" dirty="0">
                <a:solidFill>
                  <a:srgbClr val="000099"/>
                </a:solidFill>
                <a:latin typeface="+mn-lt"/>
                <a:ea typeface="仿宋" panose="02010609060101010101" pitchFamily="49" charset="-122"/>
              </a:rPr>
              <a:t>(</a:t>
            </a:r>
            <a:r>
              <a:rPr lang="en-US" altLang="zh-CN" sz="2000" i="1" dirty="0">
                <a:solidFill>
                  <a:srgbClr val="000099"/>
                </a:solidFill>
                <a:latin typeface="+mn-lt"/>
                <a:ea typeface="仿宋" panose="02010609060101010101" pitchFamily="49" charset="-122"/>
                <a:sym typeface="Symbol" pitchFamily="18" charset="2"/>
              </a:rPr>
              <a:t></a:t>
            </a:r>
            <a:r>
              <a:rPr lang="en-US" altLang="zh-CN" sz="2000" baseline="-25000" dirty="0">
                <a:solidFill>
                  <a:srgbClr val="000099"/>
                </a:solidFill>
                <a:latin typeface="+mn-lt"/>
                <a:ea typeface="仿宋" panose="02010609060101010101" pitchFamily="49" charset="-122"/>
                <a:sym typeface="Symbol" pitchFamily="18" charset="2"/>
              </a:rPr>
              <a:t>c</a:t>
            </a:r>
            <a:r>
              <a:rPr lang="en-US" altLang="zh-CN" sz="2000" dirty="0">
                <a:solidFill>
                  <a:srgbClr val="000099"/>
                </a:solidFill>
                <a:latin typeface="+mn-lt"/>
                <a:ea typeface="仿宋" panose="02010609060101010101" pitchFamily="49" charset="-122"/>
              </a:rPr>
              <a:t>)</a:t>
            </a:r>
            <a:r>
              <a:rPr lang="zh-CN" altLang="en-US" sz="2000" dirty="0">
                <a:solidFill>
                  <a:srgbClr val="000099"/>
                </a:solidFill>
                <a:latin typeface="+mn-lt"/>
                <a:ea typeface="仿宋" panose="02010609060101010101" pitchFamily="49" charset="-122"/>
              </a:rPr>
              <a:t>与</a:t>
            </a:r>
            <a:r>
              <a:rPr lang="en-US" altLang="zh-CN" sz="2000" i="1" dirty="0">
                <a:solidFill>
                  <a:srgbClr val="000099"/>
                </a:solidFill>
                <a:latin typeface="+mn-lt"/>
                <a:ea typeface="仿宋" panose="02010609060101010101" pitchFamily="49" charset="-122"/>
                <a:sym typeface="Symbol" pitchFamily="18" charset="2"/>
              </a:rPr>
              <a:t></a:t>
            </a:r>
            <a:r>
              <a:rPr lang="en-US" altLang="zh-CN" sz="2000" baseline="-25000" dirty="0">
                <a:solidFill>
                  <a:srgbClr val="000099"/>
                </a:solidFill>
                <a:latin typeface="+mn-lt"/>
                <a:ea typeface="仿宋" panose="02010609060101010101" pitchFamily="49" charset="-122"/>
                <a:sym typeface="Symbol" pitchFamily="18" charset="2"/>
              </a:rPr>
              <a:t>c</a:t>
            </a:r>
            <a:r>
              <a:rPr lang="zh-CN" altLang="en-US" sz="2000" dirty="0">
                <a:solidFill>
                  <a:srgbClr val="000099"/>
                </a:solidFill>
                <a:latin typeface="+mn-lt"/>
                <a:ea typeface="仿宋" panose="02010609060101010101" pitchFamily="49" charset="-122"/>
              </a:rPr>
              <a:t>的关系如右图所示</a:t>
            </a:r>
            <a:endParaRPr lang="en-US" altLang="zh-CN" sz="2000" dirty="0">
              <a:solidFill>
                <a:srgbClr val="000099"/>
              </a:solidFill>
              <a:latin typeface="+mn-lt"/>
              <a:ea typeface="仿宋" panose="02010609060101010101" pitchFamily="49" charset="-122"/>
            </a:endParaRPr>
          </a:p>
          <a:p>
            <a:pPr eaLnBrk="1" hangingPunct="1">
              <a:spcBef>
                <a:spcPct val="20000"/>
              </a:spcBef>
              <a:defRPr/>
            </a:pPr>
            <a:r>
              <a:rPr lang="zh-CN" altLang="en-US" sz="2400" dirty="0">
                <a:solidFill>
                  <a:srgbClr val="000099"/>
                </a:solidFill>
                <a:latin typeface="+mn-lt"/>
                <a:ea typeface="仿宋" panose="02010609060101010101" pitchFamily="49" charset="-122"/>
              </a:rPr>
              <a:t>见</a:t>
            </a:r>
            <a:r>
              <a:rPr lang="en-US" altLang="zh-CN" sz="2400" dirty="0">
                <a:solidFill>
                  <a:srgbClr val="FF0000"/>
                </a:solidFill>
                <a:latin typeface="+mn-lt"/>
                <a:ea typeface="仿宋" panose="02010609060101010101" pitchFamily="49" charset="-122"/>
              </a:rPr>
              <a:t>P434</a:t>
            </a:r>
            <a:r>
              <a:rPr lang="en-US" altLang="zh-CN" sz="2400" dirty="0">
                <a:solidFill>
                  <a:srgbClr val="000099"/>
                </a:solidFill>
                <a:latin typeface="+mn-lt"/>
                <a:ea typeface="仿宋" panose="02010609060101010101" pitchFamily="49" charset="-122"/>
              </a:rPr>
              <a:t>      P442  </a:t>
            </a:r>
            <a:r>
              <a:rPr lang="zh-CN" altLang="en-US" sz="2400" dirty="0">
                <a:solidFill>
                  <a:srgbClr val="000099"/>
                </a:solidFill>
                <a:latin typeface="+mn-lt"/>
                <a:ea typeface="仿宋" panose="02010609060101010101" pitchFamily="49" charset="-122"/>
              </a:rPr>
              <a:t>附录</a:t>
            </a:r>
            <a:r>
              <a:rPr lang="en-US" altLang="zh-CN" sz="2400" dirty="0">
                <a:solidFill>
                  <a:srgbClr val="000099"/>
                </a:solidFill>
                <a:latin typeface="+mn-lt"/>
                <a:ea typeface="仿宋" panose="02010609060101010101" pitchFamily="49" charset="-122"/>
              </a:rPr>
              <a:t>2   </a:t>
            </a:r>
            <a:r>
              <a:rPr lang="zh-CN" altLang="en-US" sz="2400" dirty="0">
                <a:solidFill>
                  <a:srgbClr val="000099"/>
                </a:solidFill>
                <a:latin typeface="+mn-lt"/>
                <a:ea typeface="仿宋" panose="02010609060101010101" pitchFamily="49" charset="-122"/>
              </a:rPr>
              <a:t>查表即可</a:t>
            </a:r>
            <a:r>
              <a:rPr lang="en-US" altLang="zh-CN" sz="2400" dirty="0">
                <a:solidFill>
                  <a:srgbClr val="000099"/>
                </a:solidFill>
                <a:latin typeface="+mn-lt"/>
                <a:ea typeface="仿宋" panose="02010609060101010101" pitchFamily="49" charset="-122"/>
              </a:rPr>
              <a:t>.</a:t>
            </a:r>
            <a:endParaRPr lang="zh-CN" altLang="en-US" sz="2400" dirty="0">
              <a:solidFill>
                <a:srgbClr val="000099"/>
              </a:solidFill>
              <a:latin typeface="+mn-lt"/>
              <a:ea typeface="仿宋" panose="02010609060101010101" pitchFamily="49" charset="-122"/>
            </a:endParaRPr>
          </a:p>
        </p:txBody>
      </p:sp>
      <p:grpSp>
        <p:nvGrpSpPr>
          <p:cNvPr id="10249" name="Group 26">
            <a:extLst>
              <a:ext uri="{FF2B5EF4-FFF2-40B4-BE49-F238E27FC236}">
                <a16:creationId xmlns:a16="http://schemas.microsoft.com/office/drawing/2014/main" id="{8B5505F2-5AFA-4E3D-9C51-4E96F9C33678}"/>
              </a:ext>
            </a:extLst>
          </p:cNvPr>
          <p:cNvGrpSpPr>
            <a:grpSpLocks/>
          </p:cNvGrpSpPr>
          <p:nvPr/>
        </p:nvGrpSpPr>
        <p:grpSpPr bwMode="auto">
          <a:xfrm>
            <a:off x="5233193" y="788737"/>
            <a:ext cx="3565525" cy="1992313"/>
            <a:chOff x="2699" y="2614"/>
            <a:chExt cx="2246" cy="1255"/>
          </a:xfrm>
        </p:grpSpPr>
        <p:graphicFrame>
          <p:nvGraphicFramePr>
            <p:cNvPr id="10261" name="Object 1024">
              <a:extLst>
                <a:ext uri="{FF2B5EF4-FFF2-40B4-BE49-F238E27FC236}">
                  <a16:creationId xmlns:a16="http://schemas.microsoft.com/office/drawing/2014/main" id="{8AC3CB41-E249-4A45-B162-631569B6845E}"/>
                </a:ext>
              </a:extLst>
            </p:cNvPr>
            <p:cNvGraphicFramePr>
              <a:graphicFrameLocks noChangeAspect="1"/>
            </p:cNvGraphicFramePr>
            <p:nvPr/>
          </p:nvGraphicFramePr>
          <p:xfrm>
            <a:off x="2699" y="2614"/>
            <a:ext cx="2246" cy="1255"/>
          </p:xfrm>
          <a:graphic>
            <a:graphicData uri="http://schemas.openxmlformats.org/presentationml/2006/ole">
              <mc:AlternateContent xmlns:mc="http://schemas.openxmlformats.org/markup-compatibility/2006">
                <mc:Choice xmlns:v="urn:schemas-microsoft-com:vml" Requires="v">
                  <p:oleObj spid="_x0000_s84782" name="SmartDraw" r:id="rId3" imgW="2484120" imgH="1386840" progId="">
                    <p:embed/>
                  </p:oleObj>
                </mc:Choice>
                <mc:Fallback>
                  <p:oleObj name="SmartDraw" r:id="rId3" imgW="2484120" imgH="1386840" progId="">
                    <p:embed/>
                    <p:pic>
                      <p:nvPicPr>
                        <p:cNvPr id="10261" name="Object 1024">
                          <a:extLst>
                            <a:ext uri="{FF2B5EF4-FFF2-40B4-BE49-F238E27FC236}">
                              <a16:creationId xmlns:a16="http://schemas.microsoft.com/office/drawing/2014/main" id="{8AC3CB41-E249-4A45-B162-631569B684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9" y="2614"/>
                          <a:ext cx="2246" cy="125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62" name="Object 1028">
              <a:extLst>
                <a:ext uri="{FF2B5EF4-FFF2-40B4-BE49-F238E27FC236}">
                  <a16:creationId xmlns:a16="http://schemas.microsoft.com/office/drawing/2014/main" id="{24E77DC0-1684-4C96-8BB6-185776E5F873}"/>
                </a:ext>
              </a:extLst>
            </p:cNvPr>
            <p:cNvGraphicFramePr>
              <a:graphicFrameLocks noChangeAspect="1"/>
            </p:cNvGraphicFramePr>
            <p:nvPr/>
          </p:nvGraphicFramePr>
          <p:xfrm>
            <a:off x="4105" y="3475"/>
            <a:ext cx="816" cy="288"/>
          </p:xfrm>
          <a:graphic>
            <a:graphicData uri="http://schemas.openxmlformats.org/presentationml/2006/ole">
              <mc:AlternateContent xmlns:mc="http://schemas.openxmlformats.org/markup-compatibility/2006">
                <mc:Choice xmlns:v="urn:schemas-microsoft-com:vml" Requires="v">
                  <p:oleObj spid="_x0000_s84783" name="Equation" r:id="rId5" imgW="811949" imgH="260436" progId="Equation.3">
                    <p:embed/>
                  </p:oleObj>
                </mc:Choice>
                <mc:Fallback>
                  <p:oleObj name="Equation" r:id="rId5" imgW="811949" imgH="260436" progId="Equation.3">
                    <p:embed/>
                    <p:pic>
                      <p:nvPicPr>
                        <p:cNvPr id="10262" name="Object 1028">
                          <a:extLst>
                            <a:ext uri="{FF2B5EF4-FFF2-40B4-BE49-F238E27FC236}">
                              <a16:creationId xmlns:a16="http://schemas.microsoft.com/office/drawing/2014/main" id="{24E77DC0-1684-4C96-8BB6-185776E5F8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05" y="3475"/>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6163" name="Rectangle 3">
            <a:extLst>
              <a:ext uri="{FF2B5EF4-FFF2-40B4-BE49-F238E27FC236}">
                <a16:creationId xmlns:a16="http://schemas.microsoft.com/office/drawing/2014/main" id="{DC761750-399C-492B-9FB4-1EE503B4F4FC}"/>
              </a:ext>
            </a:extLst>
          </p:cNvPr>
          <p:cNvSpPr>
            <a:spLocks noChangeArrowheads="1"/>
          </p:cNvSpPr>
          <p:nvPr/>
        </p:nvSpPr>
        <p:spPr bwMode="auto">
          <a:xfrm>
            <a:off x="126204" y="3990821"/>
            <a:ext cx="4929188" cy="500063"/>
          </a:xfrm>
          <a:prstGeom prst="rect">
            <a:avLst/>
          </a:prstGeom>
          <a:noFill/>
          <a:ln w="9525">
            <a:noFill/>
            <a:miter lim="800000"/>
            <a:headEnd/>
            <a:tailEnd/>
          </a:ln>
        </p:spPr>
        <p:txBody>
          <a:bodyPr/>
          <a:lstStyle/>
          <a:p>
            <a:pPr eaLnBrk="1" hangingPunct="1">
              <a:spcBef>
                <a:spcPct val="20000"/>
              </a:spcBef>
              <a:defRPr/>
            </a:pPr>
            <a:r>
              <a:rPr lang="zh-CN" altLang="en-US" sz="2400" dirty="0">
                <a:solidFill>
                  <a:srgbClr val="CC3300"/>
                </a:solidFill>
                <a:latin typeface="+mn-lt"/>
                <a:ea typeface="仿宋" panose="02010609060101010101" pitchFamily="49" charset="-122"/>
              </a:rPr>
              <a:t>可见：</a:t>
            </a:r>
            <a:r>
              <a:rPr lang="en-US" altLang="zh-CN" sz="2400" dirty="0">
                <a:solidFill>
                  <a:srgbClr val="CC3300"/>
                </a:solidFill>
                <a:latin typeface="+mn-lt"/>
                <a:ea typeface="仿宋" panose="02010609060101010101" pitchFamily="49" charset="-122"/>
              </a:rPr>
              <a:t> C</a:t>
            </a:r>
            <a:r>
              <a:rPr lang="zh-CN" altLang="en-US" sz="2400" dirty="0">
                <a:solidFill>
                  <a:srgbClr val="CC3300"/>
                </a:solidFill>
                <a:latin typeface="+mn-lt"/>
                <a:ea typeface="仿宋" panose="02010609060101010101" pitchFamily="49" charset="-122"/>
              </a:rPr>
              <a:t>类最佳效率</a:t>
            </a:r>
            <a:r>
              <a:rPr lang="en-US" altLang="zh-CN" sz="2400" dirty="0">
                <a:solidFill>
                  <a:srgbClr val="CC3300"/>
                </a:solidFill>
                <a:latin typeface="+mn-lt"/>
                <a:ea typeface="仿宋" panose="02010609060101010101" pitchFamily="49" charset="-122"/>
              </a:rPr>
              <a:t>,</a:t>
            </a:r>
            <a:r>
              <a:rPr lang="zh-CN" altLang="en-US" sz="2400" dirty="0">
                <a:solidFill>
                  <a:srgbClr val="CC3300"/>
                </a:solidFill>
                <a:latin typeface="+mn-lt"/>
                <a:ea typeface="仿宋" panose="02010609060101010101" pitchFamily="49" charset="-122"/>
              </a:rPr>
              <a:t>可以达到</a:t>
            </a:r>
            <a:r>
              <a:rPr lang="en-US" altLang="zh-CN" sz="2400" dirty="0">
                <a:solidFill>
                  <a:srgbClr val="CC3300"/>
                </a:solidFill>
                <a:latin typeface="+mn-lt"/>
                <a:ea typeface="仿宋" panose="02010609060101010101" pitchFamily="49" charset="-122"/>
              </a:rPr>
              <a:t>90%</a:t>
            </a:r>
            <a:r>
              <a:rPr lang="zh-CN" altLang="en-US" sz="2400" dirty="0">
                <a:solidFill>
                  <a:srgbClr val="CC3300"/>
                </a:solidFill>
                <a:latin typeface="+mn-lt"/>
                <a:ea typeface="仿宋" panose="02010609060101010101" pitchFamily="49" charset="-122"/>
              </a:rPr>
              <a:t>                                 </a:t>
            </a:r>
          </a:p>
          <a:p>
            <a:pPr indent="355600" eaLnBrk="1" hangingPunct="1">
              <a:spcBef>
                <a:spcPct val="20000"/>
              </a:spcBef>
              <a:defRPr/>
            </a:pPr>
            <a:r>
              <a:rPr lang="en-US" altLang="zh-CN" sz="2400" dirty="0">
                <a:solidFill>
                  <a:srgbClr val="CC3300"/>
                </a:solidFill>
                <a:latin typeface="+mn-lt"/>
                <a:ea typeface="仿宋" panose="02010609060101010101" pitchFamily="49" charset="-122"/>
              </a:rPr>
              <a:t>                               </a:t>
            </a:r>
            <a:endParaRPr lang="zh-CN" altLang="en-US" sz="2400" dirty="0">
              <a:solidFill>
                <a:srgbClr val="CC3300"/>
              </a:solidFill>
              <a:latin typeface="+mn-lt"/>
              <a:ea typeface="仿宋" panose="02010609060101010101" pitchFamily="49" charset="-122"/>
            </a:endParaRPr>
          </a:p>
          <a:p>
            <a:pPr indent="355600" eaLnBrk="1" hangingPunct="1">
              <a:spcBef>
                <a:spcPct val="20000"/>
              </a:spcBef>
              <a:defRPr/>
            </a:pPr>
            <a:endParaRPr lang="zh-CN" altLang="en-US" sz="2400" dirty="0">
              <a:solidFill>
                <a:srgbClr val="CC3300"/>
              </a:solidFill>
              <a:latin typeface="+mn-lt"/>
              <a:ea typeface="仿宋" panose="02010609060101010101" pitchFamily="49" charset="-122"/>
            </a:endParaRPr>
          </a:p>
          <a:p>
            <a:pPr indent="355600" eaLnBrk="1" hangingPunct="1">
              <a:spcBef>
                <a:spcPct val="20000"/>
              </a:spcBef>
              <a:defRPr/>
            </a:pPr>
            <a:endParaRPr lang="zh-CN" altLang="en-US" sz="2400" dirty="0">
              <a:solidFill>
                <a:srgbClr val="CC3300"/>
              </a:solidFill>
              <a:latin typeface="+mn-lt"/>
              <a:ea typeface="仿宋" panose="02010609060101010101" pitchFamily="49" charset="-122"/>
            </a:endParaRPr>
          </a:p>
        </p:txBody>
      </p:sp>
      <p:grpSp>
        <p:nvGrpSpPr>
          <p:cNvPr id="10251" name="Group 33">
            <a:extLst>
              <a:ext uri="{FF2B5EF4-FFF2-40B4-BE49-F238E27FC236}">
                <a16:creationId xmlns:a16="http://schemas.microsoft.com/office/drawing/2014/main" id="{C9AE22CF-0D09-438A-B634-DD98A2DC2497}"/>
              </a:ext>
            </a:extLst>
          </p:cNvPr>
          <p:cNvGrpSpPr>
            <a:grpSpLocks/>
          </p:cNvGrpSpPr>
          <p:nvPr/>
        </p:nvGrpSpPr>
        <p:grpSpPr bwMode="auto">
          <a:xfrm>
            <a:off x="5072061" y="3373170"/>
            <a:ext cx="3887787" cy="1296987"/>
            <a:chOff x="2154" y="3385"/>
            <a:chExt cx="2449" cy="817"/>
          </a:xfrm>
        </p:grpSpPr>
        <p:graphicFrame>
          <p:nvGraphicFramePr>
            <p:cNvPr id="10258" name="Object 1027">
              <a:extLst>
                <a:ext uri="{FF2B5EF4-FFF2-40B4-BE49-F238E27FC236}">
                  <a16:creationId xmlns:a16="http://schemas.microsoft.com/office/drawing/2014/main" id="{BBFF4BB6-FD18-4207-A1A7-0D8FABCECB03}"/>
                </a:ext>
              </a:extLst>
            </p:cNvPr>
            <p:cNvGraphicFramePr>
              <a:graphicFrameLocks noChangeAspect="1"/>
            </p:cNvGraphicFramePr>
            <p:nvPr/>
          </p:nvGraphicFramePr>
          <p:xfrm>
            <a:off x="2154" y="3385"/>
            <a:ext cx="2449" cy="817"/>
          </p:xfrm>
          <a:graphic>
            <a:graphicData uri="http://schemas.openxmlformats.org/presentationml/2006/ole">
              <mc:AlternateContent xmlns:mc="http://schemas.openxmlformats.org/markup-compatibility/2006">
                <mc:Choice xmlns:v="urn:schemas-microsoft-com:vml" Requires="v">
                  <p:oleObj spid="_x0000_s84784" name="SmartDraw" r:id="rId7" imgW="2980944" imgH="993648" progId="">
                    <p:embed/>
                  </p:oleObj>
                </mc:Choice>
                <mc:Fallback>
                  <p:oleObj name="SmartDraw" r:id="rId7" imgW="2980944" imgH="993648" progId="">
                    <p:embed/>
                    <p:pic>
                      <p:nvPicPr>
                        <p:cNvPr id="10258" name="Object 1027">
                          <a:extLst>
                            <a:ext uri="{FF2B5EF4-FFF2-40B4-BE49-F238E27FC236}">
                              <a16:creationId xmlns:a16="http://schemas.microsoft.com/office/drawing/2014/main" id="{BBFF4BB6-FD18-4207-A1A7-0D8FABCECB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54" y="3385"/>
                          <a:ext cx="2449" cy="81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59" name="Oval 31">
              <a:extLst>
                <a:ext uri="{FF2B5EF4-FFF2-40B4-BE49-F238E27FC236}">
                  <a16:creationId xmlns:a16="http://schemas.microsoft.com/office/drawing/2014/main" id="{11A589A2-BA0D-44FF-9689-2D0ECE138067}"/>
                </a:ext>
              </a:extLst>
            </p:cNvPr>
            <p:cNvSpPr>
              <a:spLocks noChangeArrowheads="1"/>
            </p:cNvSpPr>
            <p:nvPr/>
          </p:nvSpPr>
          <p:spPr bwMode="auto">
            <a:xfrm>
              <a:off x="2154" y="3982"/>
              <a:ext cx="635" cy="181"/>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800">
                <a:solidFill>
                  <a:srgbClr val="336600"/>
                </a:solidFill>
                <a:latin typeface="+mn-lt"/>
                <a:ea typeface="仿宋" panose="02010609060101010101" pitchFamily="49" charset="-122"/>
              </a:endParaRPr>
            </a:p>
          </p:txBody>
        </p:sp>
        <p:sp>
          <p:nvSpPr>
            <p:cNvPr id="10260" name="Oval 32">
              <a:extLst>
                <a:ext uri="{FF2B5EF4-FFF2-40B4-BE49-F238E27FC236}">
                  <a16:creationId xmlns:a16="http://schemas.microsoft.com/office/drawing/2014/main" id="{F21BD010-59C2-4B7B-85E7-2F7EAAE53647}"/>
                </a:ext>
              </a:extLst>
            </p:cNvPr>
            <p:cNvSpPr>
              <a:spLocks noChangeArrowheads="1"/>
            </p:cNvSpPr>
            <p:nvPr/>
          </p:nvSpPr>
          <p:spPr bwMode="auto">
            <a:xfrm>
              <a:off x="3913" y="3990"/>
              <a:ext cx="635" cy="181"/>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800">
                <a:solidFill>
                  <a:srgbClr val="336600"/>
                </a:solidFill>
                <a:latin typeface="+mn-lt"/>
                <a:ea typeface="仿宋" panose="02010609060101010101" pitchFamily="49" charset="-122"/>
              </a:endParaRPr>
            </a:p>
          </p:txBody>
        </p:sp>
      </p:grpSp>
      <p:sp>
        <p:nvSpPr>
          <p:cNvPr id="25" name="Rectangle 3">
            <a:extLst>
              <a:ext uri="{FF2B5EF4-FFF2-40B4-BE49-F238E27FC236}">
                <a16:creationId xmlns:a16="http://schemas.microsoft.com/office/drawing/2014/main" id="{AC73E438-433E-4DAD-A251-C43DDDE251E8}"/>
              </a:ext>
            </a:extLst>
          </p:cNvPr>
          <p:cNvSpPr>
            <a:spLocks noChangeArrowheads="1"/>
          </p:cNvSpPr>
          <p:nvPr/>
        </p:nvSpPr>
        <p:spPr bwMode="auto">
          <a:xfrm>
            <a:off x="112823" y="3100057"/>
            <a:ext cx="4819217" cy="890763"/>
          </a:xfrm>
          <a:prstGeom prst="rect">
            <a:avLst/>
          </a:prstGeom>
          <a:noFill/>
          <a:ln w="9525">
            <a:noFill/>
            <a:miter lim="800000"/>
            <a:headEnd/>
            <a:tailEnd/>
          </a:ln>
        </p:spPr>
        <p:txBody>
          <a:bodyPr/>
          <a:lstStyle/>
          <a:p>
            <a:pPr eaLnBrk="1" hangingPunct="1">
              <a:spcBef>
                <a:spcPct val="20000"/>
              </a:spcBef>
              <a:defRPr/>
            </a:pPr>
            <a:r>
              <a:rPr lang="zh-CN" altLang="en-US" sz="2000" dirty="0">
                <a:solidFill>
                  <a:srgbClr val="660066"/>
                </a:solidFill>
                <a:latin typeface="+mn-lt"/>
                <a:ea typeface="仿宋" panose="02010609060101010101" pitchFamily="49" charset="-122"/>
              </a:rPr>
              <a:t>例：</a:t>
            </a:r>
            <a:r>
              <a:rPr lang="zh-CN" altLang="en-US" sz="2000" i="1" dirty="0">
                <a:solidFill>
                  <a:srgbClr val="660066"/>
                </a:solidFill>
                <a:latin typeface="+mn-lt"/>
                <a:ea typeface="仿宋" panose="02010609060101010101" pitchFamily="49" charset="-122"/>
                <a:sym typeface="Symbol" pitchFamily="18" charset="2"/>
              </a:rPr>
              <a:t>  </a:t>
            </a:r>
            <a:r>
              <a:rPr lang="en-US" altLang="zh-CN" sz="2000" dirty="0">
                <a:solidFill>
                  <a:srgbClr val="660066"/>
                </a:solidFill>
                <a:latin typeface="+mn-lt"/>
                <a:ea typeface="仿宋" panose="02010609060101010101" pitchFamily="49" charset="-122"/>
                <a:sym typeface="Symbol" pitchFamily="18" charset="2"/>
              </a:rPr>
              <a:t>= 1  </a:t>
            </a:r>
            <a:r>
              <a:rPr lang="en-US" altLang="zh-CN" sz="2000" i="1" dirty="0">
                <a:solidFill>
                  <a:srgbClr val="660066"/>
                </a:solidFill>
                <a:latin typeface="+mn-lt"/>
                <a:ea typeface="仿宋" panose="02010609060101010101" pitchFamily="49" charset="-122"/>
                <a:sym typeface="Symbol" pitchFamily="18" charset="2"/>
              </a:rPr>
              <a:t>V</a:t>
            </a:r>
            <a:r>
              <a:rPr lang="en-US" altLang="zh-CN" sz="2000" baseline="-25000" dirty="0">
                <a:solidFill>
                  <a:srgbClr val="660066"/>
                </a:solidFill>
                <a:latin typeface="+mn-lt"/>
                <a:ea typeface="仿宋" panose="02010609060101010101" pitchFamily="49" charset="-122"/>
                <a:sym typeface="Symbol" pitchFamily="18" charset="2"/>
              </a:rPr>
              <a:t>cc</a:t>
            </a:r>
            <a:r>
              <a:rPr lang="en-US" altLang="zh-CN" sz="2000" dirty="0">
                <a:solidFill>
                  <a:srgbClr val="660066"/>
                </a:solidFill>
                <a:latin typeface="+mn-lt"/>
                <a:ea typeface="仿宋" panose="02010609060101010101" pitchFamily="49" charset="-122"/>
                <a:sym typeface="Symbol" pitchFamily="18" charset="2"/>
              </a:rPr>
              <a:t>=</a:t>
            </a:r>
            <a:r>
              <a:rPr lang="en-US" altLang="zh-CN" sz="2000" i="1" dirty="0">
                <a:solidFill>
                  <a:srgbClr val="660066"/>
                </a:solidFill>
                <a:latin typeface="+mn-lt"/>
                <a:ea typeface="仿宋" panose="02010609060101010101" pitchFamily="49" charset="-122"/>
                <a:sym typeface="Symbol" pitchFamily="18" charset="2"/>
              </a:rPr>
              <a:t>V</a:t>
            </a:r>
            <a:r>
              <a:rPr lang="en-US" altLang="zh-CN" sz="2000" baseline="-25000" dirty="0">
                <a:solidFill>
                  <a:srgbClr val="660066"/>
                </a:solidFill>
                <a:latin typeface="+mn-lt"/>
                <a:ea typeface="仿宋" panose="02010609060101010101" pitchFamily="49" charset="-122"/>
                <a:sym typeface="Symbol" pitchFamily="18" charset="2"/>
              </a:rPr>
              <a:t>cm</a:t>
            </a:r>
            <a:r>
              <a:rPr lang="en-US" altLang="zh-CN" sz="2000" dirty="0">
                <a:solidFill>
                  <a:srgbClr val="660066"/>
                </a:solidFill>
                <a:latin typeface="+mn-lt"/>
                <a:ea typeface="仿宋" panose="02010609060101010101" pitchFamily="49" charset="-122"/>
              </a:rPr>
              <a:t>  </a:t>
            </a:r>
            <a:r>
              <a:rPr lang="zh-CN" altLang="en-US" sz="2000" dirty="0">
                <a:solidFill>
                  <a:srgbClr val="660066"/>
                </a:solidFill>
                <a:latin typeface="+mn-lt"/>
                <a:ea typeface="仿宋" panose="02010609060101010101" pitchFamily="49" charset="-122"/>
              </a:rPr>
              <a:t>，</a:t>
            </a:r>
          </a:p>
          <a:p>
            <a:pPr eaLnBrk="1" hangingPunct="1">
              <a:spcBef>
                <a:spcPct val="20000"/>
              </a:spcBef>
              <a:defRPr/>
            </a:pPr>
            <a:r>
              <a:rPr lang="zh-CN" altLang="en-US" sz="2000" dirty="0">
                <a:solidFill>
                  <a:srgbClr val="660066"/>
                </a:solidFill>
                <a:latin typeface="+mn-lt"/>
                <a:ea typeface="仿宋" panose="02010609060101010101" pitchFamily="49" charset="-122"/>
              </a:rPr>
              <a:t>理想情况下，各类放大器的功率比较为：          </a:t>
            </a:r>
          </a:p>
          <a:p>
            <a:pPr indent="355600" eaLnBrk="1" hangingPunct="1">
              <a:spcBef>
                <a:spcPct val="20000"/>
              </a:spcBef>
              <a:defRPr/>
            </a:pPr>
            <a:r>
              <a:rPr lang="en-US" altLang="zh-CN" sz="2000" dirty="0">
                <a:solidFill>
                  <a:srgbClr val="660066"/>
                </a:solidFill>
                <a:latin typeface="+mn-lt"/>
                <a:ea typeface="仿宋" panose="02010609060101010101" pitchFamily="49" charset="-122"/>
              </a:rPr>
              <a:t>                               </a:t>
            </a:r>
            <a:endParaRPr lang="zh-CN" altLang="en-US" sz="2000" dirty="0">
              <a:solidFill>
                <a:srgbClr val="660066"/>
              </a:solidFill>
              <a:latin typeface="+mn-lt"/>
              <a:ea typeface="仿宋" panose="02010609060101010101" pitchFamily="49" charset="-122"/>
            </a:endParaRPr>
          </a:p>
          <a:p>
            <a:pPr indent="355600" eaLnBrk="1" hangingPunct="1">
              <a:spcBef>
                <a:spcPct val="20000"/>
              </a:spcBef>
              <a:defRPr/>
            </a:pPr>
            <a:endParaRPr lang="zh-CN" altLang="en-US" sz="2000" dirty="0">
              <a:solidFill>
                <a:srgbClr val="660066"/>
              </a:solidFill>
              <a:latin typeface="+mn-lt"/>
              <a:ea typeface="仿宋" panose="02010609060101010101" pitchFamily="49" charset="-122"/>
            </a:endParaRPr>
          </a:p>
          <a:p>
            <a:pPr indent="355600" eaLnBrk="1" hangingPunct="1">
              <a:spcBef>
                <a:spcPct val="20000"/>
              </a:spcBef>
              <a:defRPr/>
            </a:pPr>
            <a:endParaRPr lang="zh-CN" altLang="en-US" sz="2000" dirty="0">
              <a:solidFill>
                <a:srgbClr val="660066"/>
              </a:solidFill>
              <a:latin typeface="+mn-lt"/>
              <a:ea typeface="仿宋" panose="02010609060101010101" pitchFamily="49" charset="-122"/>
            </a:endParaRPr>
          </a:p>
        </p:txBody>
      </p:sp>
      <p:graphicFrame>
        <p:nvGraphicFramePr>
          <p:cNvPr id="10255" name="Object 17">
            <a:extLst>
              <a:ext uri="{FF2B5EF4-FFF2-40B4-BE49-F238E27FC236}">
                <a16:creationId xmlns:a16="http://schemas.microsoft.com/office/drawing/2014/main" id="{490827B0-6D91-4C22-9F34-633379377599}"/>
              </a:ext>
            </a:extLst>
          </p:cNvPr>
          <p:cNvGraphicFramePr>
            <a:graphicFrameLocks noChangeAspect="1"/>
          </p:cNvGraphicFramePr>
          <p:nvPr>
            <p:extLst>
              <p:ext uri="{D42A27DB-BD31-4B8C-83A1-F6EECF244321}">
                <p14:modId xmlns:p14="http://schemas.microsoft.com/office/powerpoint/2010/main" val="1001661731"/>
              </p:ext>
            </p:extLst>
          </p:nvPr>
        </p:nvGraphicFramePr>
        <p:xfrm>
          <a:off x="899592" y="2230437"/>
          <a:ext cx="1122363" cy="700088"/>
        </p:xfrm>
        <a:graphic>
          <a:graphicData uri="http://schemas.openxmlformats.org/presentationml/2006/ole">
            <mc:AlternateContent xmlns:mc="http://schemas.openxmlformats.org/markup-compatibility/2006">
              <mc:Choice xmlns:v="urn:schemas-microsoft-com:vml" Requires="v">
                <p:oleObj spid="_x0000_s84785" name="公式" r:id="rId9" imgW="701218" imgH="411480" progId="Equation.3">
                  <p:embed/>
                </p:oleObj>
              </mc:Choice>
              <mc:Fallback>
                <p:oleObj name="公式" r:id="rId9" imgW="701218" imgH="411480" progId="Equation.3">
                  <p:embed/>
                  <p:pic>
                    <p:nvPicPr>
                      <p:cNvPr id="10255" name="Object 17">
                        <a:extLst>
                          <a:ext uri="{FF2B5EF4-FFF2-40B4-BE49-F238E27FC236}">
                            <a16:creationId xmlns:a16="http://schemas.microsoft.com/office/drawing/2014/main" id="{490827B0-6D91-4C22-9F34-63337937759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9592" y="2230437"/>
                        <a:ext cx="1122363" cy="7000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Rectangle 3">
            <a:extLst>
              <a:ext uri="{FF2B5EF4-FFF2-40B4-BE49-F238E27FC236}">
                <a16:creationId xmlns:a16="http://schemas.microsoft.com/office/drawing/2014/main" id="{DBD12E64-D4B2-403E-B796-A49B504E957D}"/>
              </a:ext>
            </a:extLst>
          </p:cNvPr>
          <p:cNvSpPr>
            <a:spLocks noChangeArrowheads="1"/>
          </p:cNvSpPr>
          <p:nvPr/>
        </p:nvSpPr>
        <p:spPr bwMode="auto">
          <a:xfrm>
            <a:off x="74159" y="4794457"/>
            <a:ext cx="8995681" cy="1823474"/>
          </a:xfrm>
          <a:prstGeom prst="rect">
            <a:avLst/>
          </a:prstGeom>
          <a:noFill/>
          <a:ln w="9525">
            <a:noFill/>
            <a:miter lim="800000"/>
            <a:headEnd/>
            <a:tailEnd/>
          </a:ln>
        </p:spPr>
        <p:txBody>
          <a:bodyPr/>
          <a:lstStyle/>
          <a:p>
            <a:pPr eaLnBrk="1" hangingPunct="1">
              <a:spcBef>
                <a:spcPct val="20000"/>
              </a:spcBef>
              <a:defRPr/>
            </a:pPr>
            <a:r>
              <a:rPr lang="zh-CN" altLang="en-US" sz="2400" dirty="0">
                <a:solidFill>
                  <a:srgbClr val="0000FF"/>
                </a:solidFill>
                <a:latin typeface="+mn-lt"/>
                <a:ea typeface="仿宋" panose="02010609060101010101" pitchFamily="49" charset="-122"/>
              </a:rPr>
              <a:t>功率效率提高说明：</a:t>
            </a:r>
            <a:endParaRPr lang="en-US" altLang="zh-CN" sz="2400" dirty="0">
              <a:solidFill>
                <a:srgbClr val="0000FF"/>
              </a:solidFill>
              <a:latin typeface="+mn-lt"/>
              <a:ea typeface="仿宋" panose="02010609060101010101" pitchFamily="49" charset="-122"/>
            </a:endParaRPr>
          </a:p>
          <a:p>
            <a:pPr eaLnBrk="1" hangingPunct="1">
              <a:spcBef>
                <a:spcPct val="20000"/>
              </a:spcBef>
              <a:defRPr/>
            </a:pPr>
            <a:r>
              <a:rPr lang="zh-CN" altLang="en-US" sz="2400" dirty="0">
                <a:solidFill>
                  <a:srgbClr val="0000FF"/>
                </a:solidFill>
                <a:latin typeface="+mn-lt"/>
                <a:ea typeface="仿宋" panose="02010609060101010101" pitchFamily="49" charset="-122"/>
              </a:rPr>
              <a:t>（</a:t>
            </a:r>
            <a:r>
              <a:rPr lang="en-US" altLang="zh-CN" sz="2400" dirty="0">
                <a:solidFill>
                  <a:srgbClr val="0000FF"/>
                </a:solidFill>
                <a:latin typeface="+mn-lt"/>
                <a:ea typeface="仿宋" panose="02010609060101010101" pitchFamily="49" charset="-122"/>
              </a:rPr>
              <a:t>1</a:t>
            </a:r>
            <a:r>
              <a:rPr lang="zh-CN" altLang="en-US" sz="2400" dirty="0">
                <a:solidFill>
                  <a:srgbClr val="0000FF"/>
                </a:solidFill>
                <a:latin typeface="+mn-lt"/>
                <a:ea typeface="仿宋" panose="02010609060101010101" pitchFamily="49" charset="-122"/>
              </a:rPr>
              <a:t>）功率放大器功耗下降，节能省电，</a:t>
            </a:r>
            <a:r>
              <a:rPr lang="zh-CN" altLang="en-US" sz="2400" dirty="0">
                <a:solidFill>
                  <a:srgbClr val="FF0000"/>
                </a:solidFill>
                <a:latin typeface="+mn-lt"/>
                <a:ea typeface="仿宋" panose="02010609060101010101" pitchFamily="49" charset="-122"/>
              </a:rPr>
              <a:t>降低能耗，节能环保</a:t>
            </a:r>
            <a:endParaRPr lang="en-US" altLang="zh-CN" sz="2400" dirty="0">
              <a:solidFill>
                <a:srgbClr val="FF0000"/>
              </a:solidFill>
              <a:latin typeface="+mn-lt"/>
              <a:ea typeface="仿宋" panose="02010609060101010101" pitchFamily="49" charset="-122"/>
            </a:endParaRPr>
          </a:p>
          <a:p>
            <a:pPr eaLnBrk="1" hangingPunct="1">
              <a:spcBef>
                <a:spcPct val="20000"/>
              </a:spcBef>
              <a:defRPr/>
            </a:pPr>
            <a:r>
              <a:rPr lang="zh-CN" altLang="en-US" sz="2400" dirty="0">
                <a:solidFill>
                  <a:srgbClr val="0000FF"/>
                </a:solidFill>
                <a:latin typeface="+mn-lt"/>
                <a:ea typeface="仿宋" panose="02010609060101010101" pitchFamily="49" charset="-122"/>
              </a:rPr>
              <a:t>（</a:t>
            </a:r>
            <a:r>
              <a:rPr lang="en-US" altLang="zh-CN" sz="2400" dirty="0">
                <a:solidFill>
                  <a:srgbClr val="0000FF"/>
                </a:solidFill>
                <a:latin typeface="+mn-lt"/>
                <a:ea typeface="仿宋" panose="02010609060101010101" pitchFamily="49" charset="-122"/>
              </a:rPr>
              <a:t>2</a:t>
            </a:r>
            <a:r>
              <a:rPr lang="zh-CN" altLang="en-US" sz="2400" dirty="0">
                <a:solidFill>
                  <a:srgbClr val="0000FF"/>
                </a:solidFill>
                <a:latin typeface="+mn-lt"/>
                <a:ea typeface="仿宋" panose="02010609060101010101" pitchFamily="49" charset="-122"/>
              </a:rPr>
              <a:t>）对便携设备，耗能敏感设备有很大意义；</a:t>
            </a:r>
            <a:endParaRPr lang="en-US" altLang="zh-CN" sz="2400" dirty="0">
              <a:solidFill>
                <a:srgbClr val="0000FF"/>
              </a:solidFill>
              <a:latin typeface="+mn-lt"/>
              <a:ea typeface="仿宋" panose="02010609060101010101" pitchFamily="49" charset="-122"/>
            </a:endParaRPr>
          </a:p>
          <a:p>
            <a:pPr eaLnBrk="1" hangingPunct="1">
              <a:spcBef>
                <a:spcPct val="20000"/>
              </a:spcBef>
              <a:defRPr/>
            </a:pPr>
            <a:r>
              <a:rPr lang="zh-CN" altLang="en-US" sz="2400" dirty="0">
                <a:solidFill>
                  <a:srgbClr val="0000FF"/>
                </a:solidFill>
                <a:latin typeface="+mn-lt"/>
                <a:ea typeface="仿宋" panose="02010609060101010101" pitchFamily="49" charset="-122"/>
              </a:rPr>
              <a:t>（</a:t>
            </a:r>
            <a:r>
              <a:rPr lang="en-US" altLang="zh-CN" sz="2400" dirty="0">
                <a:solidFill>
                  <a:srgbClr val="0000FF"/>
                </a:solidFill>
                <a:latin typeface="+mn-lt"/>
                <a:ea typeface="仿宋" panose="02010609060101010101" pitchFamily="49" charset="-122"/>
              </a:rPr>
              <a:t>3</a:t>
            </a:r>
            <a:r>
              <a:rPr lang="zh-CN" altLang="en-US" sz="2400" dirty="0">
                <a:solidFill>
                  <a:srgbClr val="0000FF"/>
                </a:solidFill>
                <a:latin typeface="+mn-lt"/>
                <a:ea typeface="仿宋" panose="02010609060101010101" pitchFamily="49" charset="-122"/>
              </a:rPr>
              <a:t>）节省电能就是绿色、环保、低碳，对环境友好，可持续发展。                                </a:t>
            </a:r>
          </a:p>
          <a:p>
            <a:pPr indent="355600" eaLnBrk="1" hangingPunct="1">
              <a:spcBef>
                <a:spcPct val="20000"/>
              </a:spcBef>
              <a:defRPr/>
            </a:pPr>
            <a:r>
              <a:rPr lang="en-US" altLang="zh-CN" sz="2400" dirty="0">
                <a:solidFill>
                  <a:srgbClr val="0000FF"/>
                </a:solidFill>
                <a:latin typeface="+mn-lt"/>
                <a:ea typeface="仿宋" panose="02010609060101010101" pitchFamily="49" charset="-122"/>
              </a:rPr>
              <a:t>                               </a:t>
            </a:r>
            <a:endParaRPr lang="zh-CN" altLang="en-US" sz="2400" dirty="0">
              <a:solidFill>
                <a:srgbClr val="0000FF"/>
              </a:solidFill>
              <a:latin typeface="+mn-lt"/>
              <a:ea typeface="仿宋" panose="02010609060101010101" pitchFamily="49" charset="-122"/>
            </a:endParaRPr>
          </a:p>
          <a:p>
            <a:pPr indent="355600" eaLnBrk="1" hangingPunct="1">
              <a:spcBef>
                <a:spcPct val="20000"/>
              </a:spcBef>
              <a:defRPr/>
            </a:pPr>
            <a:endParaRPr lang="zh-CN" altLang="en-US" sz="2400" dirty="0">
              <a:solidFill>
                <a:srgbClr val="0000FF"/>
              </a:solidFill>
              <a:latin typeface="+mn-lt"/>
              <a:ea typeface="仿宋" panose="02010609060101010101" pitchFamily="49" charset="-122"/>
            </a:endParaRPr>
          </a:p>
          <a:p>
            <a:pPr indent="355600" eaLnBrk="1" hangingPunct="1">
              <a:spcBef>
                <a:spcPct val="20000"/>
              </a:spcBef>
              <a:defRPr/>
            </a:pPr>
            <a:endParaRPr lang="zh-CN" altLang="en-US" sz="2400" dirty="0">
              <a:solidFill>
                <a:srgbClr val="0000FF"/>
              </a:solidFill>
              <a:latin typeface="+mn-lt"/>
              <a:ea typeface="仿宋" panose="02010609060101010101" pitchFamily="49" charset="-122"/>
            </a:endParaRPr>
          </a:p>
        </p:txBody>
      </p:sp>
      <p:sp>
        <p:nvSpPr>
          <p:cNvPr id="15" name="Rectangle 2">
            <a:extLst>
              <a:ext uri="{FF2B5EF4-FFF2-40B4-BE49-F238E27FC236}">
                <a16:creationId xmlns:a16="http://schemas.microsoft.com/office/drawing/2014/main" id="{49A94C77-2AFF-4036-B3EA-7E3656399591}"/>
              </a:ext>
            </a:extLst>
          </p:cNvPr>
          <p:cNvSpPr txBox="1">
            <a:spLocks noChangeArrowheads="1"/>
          </p:cNvSpPr>
          <p:nvPr/>
        </p:nvSpPr>
        <p:spPr bwMode="auto">
          <a:xfrm>
            <a:off x="8353598" y="3497470"/>
            <a:ext cx="518937" cy="24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r>
              <a:rPr lang="zh-CN" altLang="en-US" sz="1200" b="1" kern="0" dirty="0">
                <a:solidFill>
                  <a:srgbClr val="FF0000"/>
                </a:solidFill>
                <a:latin typeface="+mn-lt"/>
                <a:ea typeface="仿宋" panose="02010609060101010101" pitchFamily="49" charset="-122"/>
              </a:rPr>
              <a:t>最大</a:t>
            </a:r>
          </a:p>
        </p:txBody>
      </p:sp>
      <p:sp>
        <p:nvSpPr>
          <p:cNvPr id="16" name="Rectangle 2">
            <a:extLst>
              <a:ext uri="{FF2B5EF4-FFF2-40B4-BE49-F238E27FC236}">
                <a16:creationId xmlns:a16="http://schemas.microsoft.com/office/drawing/2014/main" id="{7B085C7F-1925-46AA-9945-29F620264867}"/>
              </a:ext>
            </a:extLst>
          </p:cNvPr>
          <p:cNvSpPr txBox="1">
            <a:spLocks noChangeArrowheads="1"/>
          </p:cNvSpPr>
          <p:nvPr/>
        </p:nvSpPr>
        <p:spPr bwMode="auto">
          <a:xfrm>
            <a:off x="8112918" y="4648207"/>
            <a:ext cx="738359" cy="24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r>
              <a:rPr lang="zh-CN" altLang="en-US" sz="1200" b="1" kern="0" dirty="0">
                <a:solidFill>
                  <a:srgbClr val="FF0000"/>
                </a:solidFill>
                <a:latin typeface="+mn-lt"/>
                <a:ea typeface="仿宋" panose="02010609060101010101" pitchFamily="49" charset="-122"/>
                <a:sym typeface="Symbol" panose="05050102010706020507" pitchFamily="18" charset="2"/>
              </a:rPr>
              <a:t> </a:t>
            </a:r>
            <a:r>
              <a:rPr lang="en-US" altLang="zh-CN" sz="1200" kern="0" dirty="0">
                <a:solidFill>
                  <a:srgbClr val="FF0000"/>
                </a:solidFill>
                <a:latin typeface="+mn-lt"/>
                <a:ea typeface="仿宋" panose="02010609060101010101" pitchFamily="49" charset="-122"/>
                <a:sym typeface="Symbol" panose="05050102010706020507" pitchFamily="18" charset="2"/>
              </a:rPr>
              <a:t>&gt; 78.5</a:t>
            </a:r>
            <a:endParaRPr lang="zh-CN" altLang="en-US" sz="1200" b="1" kern="0" dirty="0">
              <a:solidFill>
                <a:srgbClr val="FF0000"/>
              </a:solidFill>
              <a:latin typeface="+mn-lt"/>
              <a:ea typeface="仿宋" panose="02010609060101010101" pitchFamily="49" charset="-122"/>
            </a:endParaRPr>
          </a:p>
        </p:txBody>
      </p:sp>
      <p:sp>
        <p:nvSpPr>
          <p:cNvPr id="17" name="Rectangle 2">
            <a:extLst>
              <a:ext uri="{FF2B5EF4-FFF2-40B4-BE49-F238E27FC236}">
                <a16:creationId xmlns:a16="http://schemas.microsoft.com/office/drawing/2014/main" id="{9CF85D3D-B099-4B8D-870B-547B040DD54D}"/>
              </a:ext>
            </a:extLst>
          </p:cNvPr>
          <p:cNvSpPr txBox="1">
            <a:spLocks noChangeArrowheads="1"/>
          </p:cNvSpPr>
          <p:nvPr/>
        </p:nvSpPr>
        <p:spPr bwMode="auto">
          <a:xfrm>
            <a:off x="5940152" y="4911817"/>
            <a:ext cx="1656184" cy="24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r>
              <a:rPr lang="zh-CN" altLang="en-US" sz="1200" kern="0" dirty="0">
                <a:solidFill>
                  <a:srgbClr val="FF0000"/>
                </a:solidFill>
                <a:latin typeface="+mn-lt"/>
                <a:ea typeface="仿宋" panose="02010609060101010101" pitchFamily="49" charset="-122"/>
                <a:sym typeface="Symbol" panose="05050102010706020507" pitchFamily="18" charset="2"/>
              </a:rPr>
              <a:t>参考</a:t>
            </a:r>
            <a:r>
              <a:rPr lang="en-US" altLang="zh-CN" sz="1200" kern="0" dirty="0">
                <a:solidFill>
                  <a:srgbClr val="FF0000"/>
                </a:solidFill>
                <a:latin typeface="+mn-lt"/>
                <a:ea typeface="仿宋" panose="02010609060101010101" pitchFamily="49" charset="-122"/>
                <a:sym typeface="Symbol" panose="05050102010706020507" pitchFamily="18" charset="2"/>
              </a:rPr>
              <a:t>P83  </a:t>
            </a:r>
            <a:r>
              <a:rPr lang="zh-CN" altLang="en-US" sz="1200" kern="0" dirty="0">
                <a:solidFill>
                  <a:srgbClr val="FF0000"/>
                </a:solidFill>
                <a:latin typeface="+mn-lt"/>
                <a:ea typeface="仿宋" panose="02010609060101010101" pitchFamily="49" charset="-122"/>
                <a:sym typeface="Symbol" panose="05050102010706020507" pitchFamily="18" charset="2"/>
              </a:rPr>
              <a:t>表</a:t>
            </a:r>
            <a:r>
              <a:rPr lang="en-US" altLang="zh-CN" sz="1200" kern="0" dirty="0">
                <a:solidFill>
                  <a:srgbClr val="FF0000"/>
                </a:solidFill>
                <a:latin typeface="+mn-lt"/>
                <a:ea typeface="仿宋" panose="02010609060101010101" pitchFamily="49" charset="-122"/>
                <a:sym typeface="Symbol" panose="05050102010706020507" pitchFamily="18" charset="2"/>
              </a:rPr>
              <a:t>4-1</a:t>
            </a:r>
            <a:endParaRPr lang="zh-CN" altLang="en-US" sz="1200" b="1" kern="0" dirty="0">
              <a:solidFill>
                <a:srgbClr val="FF0000"/>
              </a:solidFill>
              <a:latin typeface="+mn-lt"/>
              <a:ea typeface="仿宋" panose="02010609060101010101" pitchFamily="49" charset="-122"/>
            </a:endParaRPr>
          </a:p>
        </p:txBody>
      </p:sp>
    </p:spTree>
    <p:extLst>
      <p:ext uri="{BB962C8B-B14F-4D97-AF65-F5344CB8AC3E}">
        <p14:creationId xmlns:p14="http://schemas.microsoft.com/office/powerpoint/2010/main" val="3599288287"/>
      </p:ext>
    </p:extLst>
  </p:cSld>
  <p:clrMapOvr>
    <a:masterClrMapping/>
  </p:clrMapOvr>
</p:sld>
</file>

<file path=ppt/theme/theme1.xml><?xml version="1.0" encoding="utf-8"?>
<a:theme xmlns:a="http://schemas.openxmlformats.org/drawingml/2006/main" name="新课件">
  <a:themeElements>
    <a:clrScheme name="Office 主题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主题">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Char char="•"/>
          <a:tabLst/>
          <a:defRPr kumimoji="1" lang="zh-CN" altLang="en-US" sz="2800" b="1" i="0" u="none" strike="noStrike" cap="none" normalizeH="0" baseline="0" smtClean="0">
            <a:ln>
              <a:noFill/>
            </a:ln>
            <a:solidFill>
              <a:srgbClr val="336600"/>
            </a:solidFill>
            <a:effectLst/>
            <a:latin typeface="宋体" pitchFamily="2" charset="-122"/>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Char char="•"/>
          <a:tabLst/>
          <a:defRPr kumimoji="1" lang="zh-CN" altLang="en-US" sz="2800" b="1" i="0" u="none" strike="noStrike" cap="none" normalizeH="0" baseline="0" smtClean="0">
            <a:ln>
              <a:noFill/>
            </a:ln>
            <a:solidFill>
              <a:srgbClr val="336600"/>
            </a:solidFill>
            <a:effectLst/>
            <a:latin typeface="宋体" pitchFamily="2" charset="-122"/>
            <a:ea typeface="宋体" pitchFamily="2" charset="-122"/>
          </a:defRPr>
        </a:defPPr>
      </a:lstStyle>
    </a:lnDef>
  </a:objectDefaults>
  <a:extraClrSchemeLst>
    <a:extraClrScheme>
      <a:clrScheme name="Office 主题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主题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主题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主题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主题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主题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主题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16116</TotalTime>
  <Words>8260</Words>
  <Application>Microsoft Office PowerPoint</Application>
  <PresentationFormat>全屏显示(4:3)</PresentationFormat>
  <Paragraphs>782</Paragraphs>
  <Slides>69</Slides>
  <Notes>6</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3</vt:i4>
      </vt:variant>
      <vt:variant>
        <vt:lpstr>幻灯片标题</vt:lpstr>
      </vt:variant>
      <vt:variant>
        <vt:i4>69</vt:i4>
      </vt:variant>
    </vt:vector>
  </HeadingPairs>
  <TitlesOfParts>
    <vt:vector size="84" baseType="lpstr">
      <vt:lpstr>仿宋</vt:lpstr>
      <vt:lpstr>仿宋_GB2312</vt:lpstr>
      <vt:lpstr>隶书</vt:lpstr>
      <vt:lpstr>宋体</vt:lpstr>
      <vt:lpstr>Arial</vt:lpstr>
      <vt:lpstr>Cambria Math</vt:lpstr>
      <vt:lpstr>Dubai Medium</vt:lpstr>
      <vt:lpstr>Ink Free</vt:lpstr>
      <vt:lpstr>Monotype Corsiva</vt:lpstr>
      <vt:lpstr>Tahoma</vt:lpstr>
      <vt:lpstr>Times New Roman</vt:lpstr>
      <vt:lpstr>新课件</vt:lpstr>
      <vt:lpstr>公式</vt:lpstr>
      <vt:lpstr>SmartDraw</vt:lpstr>
      <vt:lpstr>Equation</vt:lpstr>
      <vt:lpstr>3  高频功率放大器（谐振功率放大器） P80  P82   P88  RF power Amplifier  (RFPA)</vt:lpstr>
      <vt:lpstr>3  高频功率放大器（谐振功率放大器） P80  P82   P88  RF power Amplifier  (RFPA)</vt:lpstr>
      <vt:lpstr>3.1 高频功率放大器工作原理    P80     P83   P89</vt:lpstr>
      <vt:lpstr>3.1.2 输入回路的电流波形</vt:lpstr>
      <vt:lpstr>3.1.3  输出回路电流波形 P81     P83    P90</vt:lpstr>
      <vt:lpstr>3.1.4  集电极余弦脉冲电流付氏级数表达式P83 P85 P91</vt:lpstr>
      <vt:lpstr>PowerPoint 演示文稿</vt:lpstr>
      <vt:lpstr>3.1.5  高频功放的功率关系 P82     P84       P90</vt:lpstr>
      <vt:lpstr>3.1.5  高频功放的功率关系 P82     P84       P90</vt:lpstr>
      <vt:lpstr>3.1.6  集电极余弦脉冲电流的分解(P85     P87       P93)</vt:lpstr>
      <vt:lpstr>3.1.6  集电极余弦脉冲电流的分解 P85   P87       P93</vt:lpstr>
      <vt:lpstr>3.1.6  集电极余弦脉冲电流的分解</vt:lpstr>
      <vt:lpstr>3.1.6  集电极余弦脉冲电流的分解</vt:lpstr>
      <vt:lpstr>3.2 高频功放动态特性和负载特性 P87    P89    P95</vt:lpstr>
      <vt:lpstr>3.2.1  高频功放的动态特性—— iC与vCE之间的关系 P87  P89  P95</vt:lpstr>
      <vt:lpstr>3.2.1  高频功放的动态特性        iC与vCE之间的关系  P89  P95</vt:lpstr>
      <vt:lpstr>3.2.1  高频功放的动态特性     iC与vCE之间的关系  P89  P95</vt:lpstr>
      <vt:lpstr>3.2.1  高频功放的动态特性           ic与vCE之间的关系</vt:lpstr>
      <vt:lpstr>3.2.1  高频功放的动态特性           iC与vCE之间的关系</vt:lpstr>
      <vt:lpstr>3.2.2  高频功放的负载特性    负载电阻Rp变化</vt:lpstr>
      <vt:lpstr>3.2.2  高频功放的负载特性  负载Rp（ Vcm ）变化</vt:lpstr>
      <vt:lpstr>3.2.2  高频功放的负载特性  Rp（ Vcm ）变化时，对放大器动态特性的影响</vt:lpstr>
      <vt:lpstr>3.2.2  高频功放的负载特性</vt:lpstr>
      <vt:lpstr>3.2.3  Vcc变化对放大器工作状态的影响 P91 P93    P99    </vt:lpstr>
      <vt:lpstr>PowerPoint 演示文稿</vt:lpstr>
      <vt:lpstr>3.2.4  b极激励电压振幅Vbm变化对放大器工作状态的影响 P92 P94   P99</vt:lpstr>
      <vt:lpstr>3.2.5    VBB变化对放大器工作状态的影响 P92    P94       P99</vt:lpstr>
      <vt:lpstr>3.3  高频功率放大器馈电电路 DC power  supply P95 P97   P102</vt:lpstr>
      <vt:lpstr>3.3  高频功率放大器馈电电路 DC power  supply  P97   P102</vt:lpstr>
      <vt:lpstr>3.3.1 集电极馈电线路 P95   P97        P102</vt:lpstr>
      <vt:lpstr>3.3.1 集电极馈电线路</vt:lpstr>
      <vt:lpstr>3.3.1 集电极馈电线路P95   P97   P102</vt:lpstr>
      <vt:lpstr>3.3.2  基极馈电线路（也分串馈和并馈） P96    P98   P103</vt:lpstr>
      <vt:lpstr>3.3.2  基极馈电线路 P96      P98       P103</vt:lpstr>
      <vt:lpstr>3.3.3  作为高频功放原理的总结—— 高频功放与高频小信号放大器比较P80    P82     P88</vt:lpstr>
      <vt:lpstr>3.4  高频功放临界工作状态的计算 P93    P95 </vt:lpstr>
      <vt:lpstr>3.4  高频功放临界工作状态的计算 P93   P95</vt:lpstr>
      <vt:lpstr>3.4  高频功放临界工作状态的计算 P93  P95</vt:lpstr>
      <vt:lpstr>3.4  高频功放临界工作状态的计算 P93   P95</vt:lpstr>
      <vt:lpstr>3.4  高频功放临界工作状态的计算 P93      P95</vt:lpstr>
      <vt:lpstr>3.5  输出回路——匹配网络 Impedance matching   P96   P98      P104  </vt:lpstr>
      <vt:lpstr>3.5.0  简单输出回路</vt:lpstr>
      <vt:lpstr>3.5.1  L型网络      L-section network</vt:lpstr>
      <vt:lpstr>3.5.1  L型网络 L-section network</vt:lpstr>
      <vt:lpstr>3.5.1  L型网络 L-section network</vt:lpstr>
      <vt:lpstr>3.5.2  型网络     Pi()- networks  (了解) P99     P104</vt:lpstr>
      <vt:lpstr>3.5.2  型网络 P97   P99     P104</vt:lpstr>
      <vt:lpstr>3.5.2  型网络 P97    P99     P104</vt:lpstr>
      <vt:lpstr>3.5.2  型网络</vt:lpstr>
      <vt:lpstr>3.5.3  T型网络 (了解)</vt:lpstr>
      <vt:lpstr>3.5.3  T型网络(了解)</vt:lpstr>
      <vt:lpstr>3.5.4  互感耦合复合输出回路      (P97 P99   P105)</vt:lpstr>
      <vt:lpstr>3.5.4  互感耦合复合输出回路</vt:lpstr>
      <vt:lpstr>3.5.4  互感耦合复合输出回路</vt:lpstr>
      <vt:lpstr>3.5.5  140M高频功率放大器(实例)</vt:lpstr>
      <vt:lpstr>3.6   功率放大器调谐与调整     (旧教材  P118)</vt:lpstr>
      <vt:lpstr>3.6.1  谐振回路的调谐特性      (旧P119)</vt:lpstr>
      <vt:lpstr>3.6.1  谐振回路的调谐特性   (旧P119)</vt:lpstr>
      <vt:lpstr>3.6.2   天线回路的调谐特性  （旧教材 P121）</vt:lpstr>
      <vt:lpstr>3.6.2   天线回路的调谐特性 （旧P121）</vt:lpstr>
      <vt:lpstr>3.6.3   总的调整方法  (旧P122)</vt:lpstr>
      <vt:lpstr>3.6.3   总的调整方法  (旧P123)</vt:lpstr>
      <vt:lpstr>3.7   倍频器   （ P100   P102       P108）</vt:lpstr>
      <vt:lpstr>3.7.1  丙类倍频器 （ P100     P102       P108）</vt:lpstr>
      <vt:lpstr>PowerPoint 演示文稿</vt:lpstr>
      <vt:lpstr>3.7.1  丙类倍频器（ P100    P102       P108）</vt:lpstr>
      <vt:lpstr>3.7.2   参量倍频器   parametric converter  （旧P132）</vt:lpstr>
      <vt:lpstr>3.7.2   参量倍频器     parametric converter</vt:lpstr>
      <vt:lpstr>功率放大器的几种典型的工作状态</vt:lpstr>
    </vt:vector>
  </TitlesOfParts>
  <Company>dlut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Chapter3 高频功率放大器 RF power Amplifier</dc:title>
  <dc:creator>WEIDX</dc:creator>
  <cp:lastModifiedBy>dx wei</cp:lastModifiedBy>
  <cp:revision>1483</cp:revision>
  <dcterms:created xsi:type="dcterms:W3CDTF">2011-10-08T08:28:34Z</dcterms:created>
  <dcterms:modified xsi:type="dcterms:W3CDTF">2020-10-13T03:51:13Z</dcterms:modified>
</cp:coreProperties>
</file>